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webp"/>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71" r:id="rId5"/>
    <p:sldMasterId id="2147483683" r:id="rId6"/>
    <p:sldMasterId id="2147483686" r:id="rId7"/>
    <p:sldMasterId id="2147483722" r:id="rId8"/>
    <p:sldMasterId id="2147483740" r:id="rId9"/>
    <p:sldMasterId id="2147483802" r:id="rId10"/>
    <p:sldMasterId id="2147483874" r:id="rId11"/>
  </p:sldMasterIdLst>
  <p:notesMasterIdLst>
    <p:notesMasterId r:id="rId140"/>
  </p:notesMasterIdLst>
  <p:handoutMasterIdLst>
    <p:handoutMasterId r:id="rId141"/>
  </p:handoutMasterIdLst>
  <p:sldIdLst>
    <p:sldId id="23459" r:id="rId12"/>
    <p:sldId id="23901" r:id="rId13"/>
    <p:sldId id="23902" r:id="rId14"/>
    <p:sldId id="24079" r:id="rId15"/>
    <p:sldId id="24144" r:id="rId16"/>
    <p:sldId id="24036" r:id="rId17"/>
    <p:sldId id="23962" r:id="rId18"/>
    <p:sldId id="24176" r:id="rId19"/>
    <p:sldId id="24168" r:id="rId20"/>
    <p:sldId id="24035" r:id="rId21"/>
    <p:sldId id="24169" r:id="rId22"/>
    <p:sldId id="24170" r:id="rId23"/>
    <p:sldId id="24166" r:id="rId24"/>
    <p:sldId id="22875" r:id="rId25"/>
    <p:sldId id="24033" r:id="rId26"/>
    <p:sldId id="24034" r:id="rId27"/>
    <p:sldId id="24064" r:id="rId28"/>
    <p:sldId id="24160" r:id="rId29"/>
    <p:sldId id="24087" r:id="rId30"/>
    <p:sldId id="23609" r:id="rId31"/>
    <p:sldId id="23610" r:id="rId32"/>
    <p:sldId id="24175" r:id="rId33"/>
    <p:sldId id="24103" r:id="rId34"/>
    <p:sldId id="24094" r:id="rId35"/>
    <p:sldId id="24086" r:id="rId36"/>
    <p:sldId id="24093" r:id="rId37"/>
    <p:sldId id="24100" r:id="rId38"/>
    <p:sldId id="24115" r:id="rId39"/>
    <p:sldId id="24102" r:id="rId40"/>
    <p:sldId id="24101" r:id="rId41"/>
    <p:sldId id="24092" r:id="rId42"/>
    <p:sldId id="24130" r:id="rId43"/>
    <p:sldId id="24131" r:id="rId44"/>
    <p:sldId id="24145" r:id="rId45"/>
    <p:sldId id="24153" r:id="rId46"/>
    <p:sldId id="24171" r:id="rId47"/>
    <p:sldId id="24172" r:id="rId48"/>
    <p:sldId id="24173" r:id="rId49"/>
    <p:sldId id="21445" r:id="rId50"/>
    <p:sldId id="23594" r:id="rId51"/>
    <p:sldId id="23456" r:id="rId52"/>
    <p:sldId id="22868" r:id="rId53"/>
    <p:sldId id="23245" r:id="rId54"/>
    <p:sldId id="21428" r:id="rId55"/>
    <p:sldId id="21429" r:id="rId56"/>
    <p:sldId id="21430" r:id="rId57"/>
    <p:sldId id="21431" r:id="rId58"/>
    <p:sldId id="21434" r:id="rId59"/>
    <p:sldId id="23788" r:id="rId60"/>
    <p:sldId id="23789" r:id="rId61"/>
    <p:sldId id="22443" r:id="rId62"/>
    <p:sldId id="22441" r:id="rId63"/>
    <p:sldId id="22442" r:id="rId64"/>
    <p:sldId id="23399" r:id="rId65"/>
    <p:sldId id="23392" r:id="rId66"/>
    <p:sldId id="23412" r:id="rId67"/>
    <p:sldId id="23635" r:id="rId68"/>
    <p:sldId id="23438" r:id="rId69"/>
    <p:sldId id="23982" r:id="rId70"/>
    <p:sldId id="23983" r:id="rId71"/>
    <p:sldId id="23601" r:id="rId72"/>
    <p:sldId id="23631" r:id="rId73"/>
    <p:sldId id="23515" r:id="rId74"/>
    <p:sldId id="23587" r:id="rId75"/>
    <p:sldId id="20157" r:id="rId76"/>
    <p:sldId id="20123" r:id="rId77"/>
    <p:sldId id="22249" r:id="rId78"/>
    <p:sldId id="22246" r:id="rId79"/>
    <p:sldId id="23927" r:id="rId80"/>
    <p:sldId id="22142" r:id="rId81"/>
    <p:sldId id="20422" r:id="rId82"/>
    <p:sldId id="23557" r:id="rId83"/>
    <p:sldId id="23355" r:id="rId84"/>
    <p:sldId id="23172" r:id="rId85"/>
    <p:sldId id="24167" r:id="rId86"/>
    <p:sldId id="22975" r:id="rId87"/>
    <p:sldId id="22238" r:id="rId88"/>
    <p:sldId id="23766" r:id="rId89"/>
    <p:sldId id="23767" r:id="rId90"/>
    <p:sldId id="23828" r:id="rId91"/>
    <p:sldId id="18772" r:id="rId92"/>
    <p:sldId id="23088" r:id="rId93"/>
    <p:sldId id="20431" r:id="rId94"/>
    <p:sldId id="20432" r:id="rId95"/>
    <p:sldId id="20495" r:id="rId96"/>
    <p:sldId id="23829" r:id="rId97"/>
    <p:sldId id="23830" r:id="rId98"/>
    <p:sldId id="20435" r:id="rId99"/>
    <p:sldId id="20423" r:id="rId100"/>
    <p:sldId id="20424" r:id="rId101"/>
    <p:sldId id="20425" r:id="rId102"/>
    <p:sldId id="20426" r:id="rId103"/>
    <p:sldId id="20505" r:id="rId104"/>
    <p:sldId id="20427" r:id="rId105"/>
    <p:sldId id="20428" r:id="rId106"/>
    <p:sldId id="21723" r:id="rId107"/>
    <p:sldId id="20076" r:id="rId108"/>
    <p:sldId id="23904" r:id="rId109"/>
    <p:sldId id="23536" r:id="rId110"/>
    <p:sldId id="23642" r:id="rId111"/>
    <p:sldId id="22450" r:id="rId112"/>
    <p:sldId id="23029" r:id="rId113"/>
    <p:sldId id="23533" r:id="rId114"/>
    <p:sldId id="22980" r:id="rId115"/>
    <p:sldId id="23857" r:id="rId116"/>
    <p:sldId id="22853" r:id="rId117"/>
    <p:sldId id="23560" r:id="rId118"/>
    <p:sldId id="20448" r:id="rId119"/>
    <p:sldId id="22055" r:id="rId120"/>
    <p:sldId id="22045" r:id="rId121"/>
    <p:sldId id="22206" r:id="rId122"/>
    <p:sldId id="20708" r:id="rId123"/>
    <p:sldId id="22008" r:id="rId124"/>
    <p:sldId id="21729" r:id="rId125"/>
    <p:sldId id="23530" r:id="rId126"/>
    <p:sldId id="22452" r:id="rId127"/>
    <p:sldId id="22356" r:id="rId128"/>
    <p:sldId id="19347" r:id="rId129"/>
    <p:sldId id="19349" r:id="rId130"/>
    <p:sldId id="19350" r:id="rId131"/>
    <p:sldId id="19351" r:id="rId132"/>
    <p:sldId id="19352" r:id="rId133"/>
    <p:sldId id="19353" r:id="rId134"/>
    <p:sldId id="18074" r:id="rId135"/>
    <p:sldId id="2969" r:id="rId136"/>
    <p:sldId id="19355" r:id="rId137"/>
    <p:sldId id="292" r:id="rId138"/>
    <p:sldId id="283" r:id="rId139"/>
  </p:sldIdLst>
  <p:sldSz cx="12192000" cy="6858000"/>
  <p:notesSz cx="6858000" cy="9144000"/>
  <p:embeddedFontLst>
    <p:embeddedFont>
      <p:font typeface="CordiaUPC" panose="020B0304020202020204" pitchFamily="34" charset="-34"/>
      <p:regular r:id="rId142"/>
      <p:bold r:id="rId143"/>
      <p:italic r:id="rId144"/>
      <p:boldItalic r:id="rId145"/>
    </p:embeddedFont>
    <p:embeddedFont>
      <p:font typeface="DB Heavent" panose="02000506060000020004" pitchFamily="2" charset="-34"/>
      <p:regular r:id="rId146"/>
    </p:embeddedFont>
    <p:embeddedFont>
      <p:font typeface="DB Heavent Black" panose="02000506060000020004" pitchFamily="2" charset="-34"/>
      <p:bold r:id="rId147"/>
    </p:embeddedFont>
    <p:embeddedFont>
      <p:font typeface="DB Heavent Bold" panose="02000806060000020004" pitchFamily="2" charset="-34"/>
      <p:bold r:id="rId148"/>
    </p:embeddedFont>
    <p:embeddedFont>
      <p:font typeface="DB Heavent Light" panose="02000506060000020004" pitchFamily="2" charset="-34"/>
      <p:regular r:id="rId149"/>
    </p:embeddedFont>
    <p:embeddedFont>
      <p:font typeface="DB Heavent Med" panose="02000606060000090000" pitchFamily="2" charset="-34"/>
      <p:regular r:id="rId150"/>
    </p:embeddedFont>
    <p:embeddedFont>
      <p:font typeface="DBHeavent-Med" panose="02000606060000090000" pitchFamily="2" charset="-34"/>
      <p:regular r:id="rId151"/>
    </p:embeddedFont>
    <p:embeddedFont>
      <p:font typeface="DBHeaventt-Light" panose="02000506060000020004" pitchFamily="2" charset="-34"/>
      <p:regular r:id="rId152"/>
    </p:embeddedFont>
    <p:embeddedFont>
      <p:font typeface="MN Kai Thot" pitchFamily="2" charset="0"/>
      <p:regular r:id="rId153"/>
      <p:bold r:id="rId154"/>
      <p:italic r:id="rId155"/>
      <p:boldItalic r:id="rId156"/>
    </p:embeddedFont>
    <p:embeddedFont>
      <p:font typeface="MN Lotchong" pitchFamily="2" charset="0"/>
      <p:regular r:id="rId157"/>
      <p:bold r:id="rId158"/>
      <p:italic r:id="rId159"/>
      <p:boldItalic r:id="rId160"/>
    </p:embeddedFont>
    <p:embeddedFont>
      <p:font typeface="MN MAGURO" pitchFamily="2" charset="0"/>
      <p:regular r:id="rId161"/>
      <p:bold r:id="rId162"/>
      <p:italic r:id="rId163"/>
      <p:boldItalic r:id="rId164"/>
    </p:embeddedFont>
    <p:embeddedFont>
      <p:font typeface="Tahoma" panose="020B0604030504040204" pitchFamily="34" charset="0"/>
      <p:regular r:id="rId165"/>
      <p:bold r:id="rId1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wanan Sukthong" initials="SS" lastIdx="2" clrIdx="0">
    <p:extLst>
      <p:ext uri="{19B8F6BF-5375-455C-9EA6-DF929625EA0E}">
        <p15:presenceInfo xmlns:p15="http://schemas.microsoft.com/office/powerpoint/2012/main" userId="S::suwanan.s@daol.co.th::71feb163-1d86-48ed-a5aa-004a647ee3ae" providerId="AD"/>
      </p:ext>
    </p:extLst>
  </p:cmAuthor>
  <p:cmAuthor id="2" name="Mongkol Puangpetra" initials="MP" lastIdx="3" clrIdx="1">
    <p:extLst>
      <p:ext uri="{19B8F6BF-5375-455C-9EA6-DF929625EA0E}">
        <p15:presenceInfo xmlns:p15="http://schemas.microsoft.com/office/powerpoint/2012/main" userId="S::mongkol.p@daol.co.th::2cf87f93-baeb-43a9-bfd6-f77d82c43b55" providerId="AD"/>
      </p:ext>
    </p:extLst>
  </p:cmAuthor>
  <p:cmAuthor id="3" name="Muttawan Pintarak" initials="MP" lastIdx="1" clrIdx="2">
    <p:extLst>
      <p:ext uri="{19B8F6BF-5375-455C-9EA6-DF929625EA0E}">
        <p15:presenceInfo xmlns:p15="http://schemas.microsoft.com/office/powerpoint/2012/main" userId="S::muttawan.p@daol.co.th::139055a8-939d-4cba-bbce-ca162f96a2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5BB3"/>
    <a:srgbClr val="0000FF"/>
    <a:srgbClr val="5886A2"/>
    <a:srgbClr val="D2A000"/>
    <a:srgbClr val="3F7145"/>
    <a:srgbClr val="00CC00"/>
    <a:srgbClr val="FF9966"/>
    <a:srgbClr val="33CC33"/>
    <a:srgbClr val="05F19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196" autoAdjust="0"/>
    <p:restoredTop sz="88187" autoAdjust="0"/>
  </p:normalViewPr>
  <p:slideViewPr>
    <p:cSldViewPr snapToGrid="0">
      <p:cViewPr varScale="1">
        <p:scale>
          <a:sx n="92" d="100"/>
          <a:sy n="92" d="100"/>
        </p:scale>
        <p:origin x="1164" y="114"/>
      </p:cViewPr>
      <p:guideLst>
        <p:guide orient="horz" pos="2112"/>
        <p:guide pos="3864"/>
      </p:guideLst>
    </p:cSldViewPr>
  </p:slideViewPr>
  <p:outlineViewPr>
    <p:cViewPr>
      <p:scale>
        <a:sx n="33" d="100"/>
        <a:sy n="33" d="100"/>
      </p:scale>
      <p:origin x="0" y="-3084"/>
    </p:cViewPr>
  </p:outlineViewPr>
  <p:notesTextViewPr>
    <p:cViewPr>
      <p:scale>
        <a:sx n="3" d="2"/>
        <a:sy n="3" d="2"/>
      </p:scale>
      <p:origin x="0" y="0"/>
    </p:cViewPr>
  </p:notesTextViewPr>
  <p:sorterViewPr>
    <p:cViewPr varScale="1">
      <p:scale>
        <a:sx n="1" d="1"/>
        <a:sy n="1" d="1"/>
      </p:scale>
      <p:origin x="0" y="-2226"/>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font" Target="fonts/font18.fntdata"/><Relationship Id="rId170" Type="http://schemas.openxmlformats.org/officeDocument/2006/relationships/theme" Target="theme/theme1.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font" Target="fonts/font8.fntdata"/><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font" Target="fonts/font19.fntdata"/><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font" Target="fonts/font9.fntdata"/><Relationship Id="rId171" Type="http://schemas.openxmlformats.org/officeDocument/2006/relationships/tableStyles" Target="tableStyles.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notesMaster" Target="notesMasters/notesMaster1.xml"/><Relationship Id="rId145" Type="http://schemas.openxmlformats.org/officeDocument/2006/relationships/font" Target="fonts/font4.fntdata"/><Relationship Id="rId161" Type="http://schemas.openxmlformats.org/officeDocument/2006/relationships/font" Target="fonts/font20.fntdata"/><Relationship Id="rId166" Type="http://schemas.openxmlformats.org/officeDocument/2006/relationships/font" Target="fonts/font25.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font" Target="fonts/font10.fntdata"/><Relationship Id="rId156" Type="http://schemas.openxmlformats.org/officeDocument/2006/relationships/font" Target="fonts/font15.fntdata"/><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handoutMaster" Target="handoutMasters/handoutMaster1.xml"/><Relationship Id="rId146" Type="http://schemas.openxmlformats.org/officeDocument/2006/relationships/font" Target="fonts/font5.fntdata"/><Relationship Id="rId167"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162"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font" Target="fonts/font16.fntdata"/><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font" Target="fonts/font11.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font" Target="fonts/font6.fntdata"/><Relationship Id="rId16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font" Target="fonts/font1.fntdata"/><Relationship Id="rId163" Type="http://schemas.openxmlformats.org/officeDocument/2006/relationships/font" Target="fonts/font22.fntdata"/><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font" Target="fonts/font17.fntdata"/><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font" Target="fonts/font12.fntdata"/><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font" Target="fonts/font2.fntdata"/><Relationship Id="rId148" Type="http://schemas.openxmlformats.org/officeDocument/2006/relationships/font" Target="fonts/font7.fntdata"/><Relationship Id="rId164" Type="http://schemas.openxmlformats.org/officeDocument/2006/relationships/font" Target="fonts/font23.fntdata"/><Relationship Id="rId16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font" Target="fonts/font13.fntdata"/><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font" Target="fonts/font3.fntdata"/><Relationship Id="rId90" Type="http://schemas.openxmlformats.org/officeDocument/2006/relationships/slide" Target="slides/slide79.xml"/><Relationship Id="rId165" Type="http://schemas.openxmlformats.org/officeDocument/2006/relationships/font" Target="fonts/font24.fntdata"/><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font" Target="fonts/font14.fntdata"/><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652DC9-F5E3-C7F9-B44F-EBEEE2310D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6E5F8B-54C0-2E75-0DD0-820CF2F111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F7E023-B51E-4C7D-886B-3B9B386FCAFF}" type="datetimeFigureOut">
              <a:rPr lang="en-US" smtClean="0"/>
              <a:t>08-May-24</a:t>
            </a:fld>
            <a:endParaRPr lang="en-US"/>
          </a:p>
        </p:txBody>
      </p:sp>
      <p:sp>
        <p:nvSpPr>
          <p:cNvPr id="4" name="Footer Placeholder 3">
            <a:extLst>
              <a:ext uri="{FF2B5EF4-FFF2-40B4-BE49-F238E27FC236}">
                <a16:creationId xmlns:a16="http://schemas.microsoft.com/office/drawing/2014/main" id="{5D449278-DE23-1DFE-A54F-000F8E0C20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6F7795-C667-7C40-C014-9074B3437C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CFCCBC-A0A4-4438-92A7-ADCD9BE00C47}" type="slidenum">
              <a:rPr lang="en-US" smtClean="0"/>
              <a:t>‹#›</a:t>
            </a:fld>
            <a:endParaRPr lang="en-US"/>
          </a:p>
        </p:txBody>
      </p:sp>
    </p:spTree>
    <p:extLst>
      <p:ext uri="{BB962C8B-B14F-4D97-AF65-F5344CB8AC3E}">
        <p14:creationId xmlns:p14="http://schemas.microsoft.com/office/powerpoint/2010/main" val="1841851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CB1E4-720F-4490-A9B7-A55E9D4E486A}" type="datetimeFigureOut">
              <a:rPr lang="en-US" smtClean="0"/>
              <a:t>08-May-24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3CAF4-2EAF-4347-B9AF-665CA31002B8}" type="slidenum">
              <a:rPr lang="en-US" smtClean="0"/>
              <a:t>‹#›</a:t>
            </a:fld>
            <a:endParaRPr lang="en-US" dirty="0"/>
          </a:p>
        </p:txBody>
      </p:sp>
    </p:spTree>
    <p:extLst>
      <p:ext uri="{BB962C8B-B14F-4D97-AF65-F5344CB8AC3E}">
        <p14:creationId xmlns:p14="http://schemas.microsoft.com/office/powerpoint/2010/main" val="2479507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63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56BA5-1BD8-D9B2-39C0-F1C8F6B19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DF5E37-F328-B1CE-92A4-EA0549B5A945}"/>
              </a:ext>
            </a:extLst>
          </p:cNvPr>
          <p:cNvSpPr>
            <a:spLocks noGrp="1" noRot="1" noChangeAspect="1"/>
          </p:cNvSpPr>
          <p:nvPr>
            <p:ph type="sldImg"/>
          </p:nvPr>
        </p:nvSpPr>
        <p:spPr>
          <a:xfrm>
            <a:off x="92075" y="746125"/>
            <a:ext cx="6613525" cy="3721100"/>
          </a:xfrm>
        </p:spPr>
      </p:sp>
      <p:sp>
        <p:nvSpPr>
          <p:cNvPr id="3" name="Notes Placeholder 2">
            <a:extLst>
              <a:ext uri="{FF2B5EF4-FFF2-40B4-BE49-F238E27FC236}">
                <a16:creationId xmlns:a16="http://schemas.microsoft.com/office/drawing/2014/main" id="{0D875C96-0B6D-7F32-71C8-B0355C7B8BF3}"/>
              </a:ext>
            </a:extLst>
          </p:cNvPr>
          <p:cNvSpPr>
            <a:spLocks noGrp="1"/>
          </p:cNvSpPr>
          <p:nvPr>
            <p:ph type="body" idx="1"/>
          </p:nvPr>
        </p:nvSpPr>
        <p:spPr/>
        <p:txBody>
          <a:bodyPr/>
          <a:lstStyle/>
          <a:p>
            <a:endParaRPr lang="th-TH" dirty="0"/>
          </a:p>
        </p:txBody>
      </p:sp>
      <p:sp>
        <p:nvSpPr>
          <p:cNvPr id="4" name="Slide Number Placeholder 3">
            <a:extLst>
              <a:ext uri="{FF2B5EF4-FFF2-40B4-BE49-F238E27FC236}">
                <a16:creationId xmlns:a16="http://schemas.microsoft.com/office/drawing/2014/main" id="{6D2D64EC-6C0E-0839-FFA4-6E86E4F41E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108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Y:\Mongkol</a:t>
            </a:r>
          </a:p>
          <a:p>
            <a:r>
              <a:rPr lang="en-US" dirty="0"/>
              <a:t>&gt;</a:t>
            </a:r>
            <a:r>
              <a:rPr lang="th-TH" dirty="0"/>
              <a:t>ข้อมูลการขายชอร์ตที่ยังไม่ได้ซื้อคืน 11-04-24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3CAF4-2EAF-4347-B9AF-665CA3100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1888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16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4114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E5224-CD86-EAA4-8D2F-E57ECC65C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8C7E3-810E-C441-402C-306610094536}"/>
              </a:ext>
            </a:extLst>
          </p:cNvPr>
          <p:cNvSpPr>
            <a:spLocks noGrp="1" noRot="1" noChangeAspect="1"/>
          </p:cNvSpPr>
          <p:nvPr>
            <p:ph type="sldImg"/>
          </p:nvPr>
        </p:nvSpPr>
        <p:spPr>
          <a:xfrm>
            <a:off x="92075" y="746125"/>
            <a:ext cx="6613525" cy="3721100"/>
          </a:xfrm>
        </p:spPr>
      </p:sp>
      <p:sp>
        <p:nvSpPr>
          <p:cNvPr id="3" name="Notes Placeholder 2">
            <a:extLst>
              <a:ext uri="{FF2B5EF4-FFF2-40B4-BE49-F238E27FC236}">
                <a16:creationId xmlns:a16="http://schemas.microsoft.com/office/drawing/2014/main" id="{FBFD5E84-7191-FBF9-8522-793C83A3B9CE}"/>
              </a:ext>
            </a:extLst>
          </p:cNvPr>
          <p:cNvSpPr>
            <a:spLocks noGrp="1"/>
          </p:cNvSpPr>
          <p:nvPr>
            <p:ph type="body" idx="1"/>
          </p:nvPr>
        </p:nvSpPr>
        <p:spPr/>
        <p:txBody>
          <a:bodyPr/>
          <a:lstStyle/>
          <a:p>
            <a:endParaRPr lang="th-TH" dirty="0"/>
          </a:p>
        </p:txBody>
      </p:sp>
      <p:sp>
        <p:nvSpPr>
          <p:cNvPr id="4" name="Slide Number Placeholder 3">
            <a:extLst>
              <a:ext uri="{FF2B5EF4-FFF2-40B4-BE49-F238E27FC236}">
                <a16:creationId xmlns:a16="http://schemas.microsoft.com/office/drawing/2014/main" id="{F15C6CB3-1307-F0B6-62EF-C2B73BEE17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0981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23</a:t>
            </a:fld>
            <a:endParaRPr lang="en-US" dirty="0"/>
          </a:p>
        </p:txBody>
      </p:sp>
    </p:spTree>
    <p:extLst>
      <p:ext uri="{BB962C8B-B14F-4D97-AF65-F5344CB8AC3E}">
        <p14:creationId xmlns:p14="http://schemas.microsoft.com/office/powerpoint/2010/main" val="534836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24</a:t>
            </a:fld>
            <a:endParaRPr lang="en-US" dirty="0"/>
          </a:p>
        </p:txBody>
      </p:sp>
    </p:spTree>
    <p:extLst>
      <p:ext uri="{BB962C8B-B14F-4D97-AF65-F5344CB8AC3E}">
        <p14:creationId xmlns:p14="http://schemas.microsoft.com/office/powerpoint/2010/main" val="430821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25</a:t>
            </a:fld>
            <a:endParaRPr lang="en-US" dirty="0"/>
          </a:p>
        </p:txBody>
      </p:sp>
    </p:spTree>
    <p:extLst>
      <p:ext uri="{BB962C8B-B14F-4D97-AF65-F5344CB8AC3E}">
        <p14:creationId xmlns:p14="http://schemas.microsoft.com/office/powerpoint/2010/main" val="3199733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26</a:t>
            </a:fld>
            <a:endParaRPr lang="en-US" dirty="0"/>
          </a:p>
        </p:txBody>
      </p:sp>
    </p:spTree>
    <p:extLst>
      <p:ext uri="{BB962C8B-B14F-4D97-AF65-F5344CB8AC3E}">
        <p14:creationId xmlns:p14="http://schemas.microsoft.com/office/powerpoint/2010/main" val="1912669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Y:\Mongkol</a:t>
            </a:r>
          </a:p>
          <a:p>
            <a:r>
              <a:rPr lang="en-US" dirty="0"/>
              <a:t>&gt;</a:t>
            </a:r>
            <a:r>
              <a:rPr lang="th-TH" dirty="0"/>
              <a:t>ข้อมูลการขายชอร์ตที่ยังไม่ได้ซื้อคืน 11-04-24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3CAF4-2EAF-4347-B9AF-665CA3100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3910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528A8-83E9-4254-A052-7A36C3B022AE}" type="slidenum">
              <a:rPr kumimoji="0" lang="th-TH" sz="1200" b="0" i="0" u="none" strike="noStrike" kern="1200" cap="none" spc="0" normalizeH="0" baseline="0" noProof="0" smtClean="0">
                <a:ln>
                  <a:noFill/>
                </a:ln>
                <a:solidFill>
                  <a:prstClr val="black"/>
                </a:solidFill>
                <a:effectLst/>
                <a:uLnTx/>
                <a:uFillTx/>
                <a:latin typeface="Calibri" panose="020F0502020204030204"/>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h-TH" sz="1200" b="0" i="0" u="none" strike="noStrike" kern="1200" cap="none" spc="0" normalizeH="0" baseline="0" noProof="0">
              <a:ln>
                <a:noFill/>
              </a:ln>
              <a:solidFill>
                <a:prstClr val="black"/>
              </a:solidFill>
              <a:effectLst/>
              <a:uLnTx/>
              <a:uFillTx/>
              <a:latin typeface="Calibri" panose="020F0502020204030204"/>
              <a:ea typeface="+mn-ea"/>
              <a:cs typeface="Cordia New" panose="020B0304020202020204" pitchFamily="34" charset="-34"/>
            </a:endParaRPr>
          </a:p>
        </p:txBody>
      </p:sp>
    </p:spTree>
    <p:extLst>
      <p:ext uri="{BB962C8B-B14F-4D97-AF65-F5344CB8AC3E}">
        <p14:creationId xmlns:p14="http://schemas.microsoft.com/office/powerpoint/2010/main" val="3994969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41</a:t>
            </a:fld>
            <a:endParaRPr lang="en-US" dirty="0"/>
          </a:p>
        </p:txBody>
      </p:sp>
    </p:spTree>
    <p:extLst>
      <p:ext uri="{BB962C8B-B14F-4D97-AF65-F5344CB8AC3E}">
        <p14:creationId xmlns:p14="http://schemas.microsoft.com/office/powerpoint/2010/main" val="1825424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003-Foreign limit-</a:t>
            </a:r>
            <a:r>
              <a:rPr lang="en-US" dirty="0" err="1"/>
              <a:t>daily_setsmart</a:t>
            </a:r>
            <a:r>
              <a:rPr lang="en-US" dirty="0"/>
              <a:t> version 14OCT2023</a:t>
            </a:r>
          </a:p>
          <a:p>
            <a:r>
              <a:rPr lang="en-US" dirty="0"/>
              <a:t>&gt;Foreign Asisa-6</a:t>
            </a:r>
          </a:p>
        </p:txBody>
      </p:sp>
      <p:sp>
        <p:nvSpPr>
          <p:cNvPr id="4" name="Slide Number Placeholder 3"/>
          <p:cNvSpPr>
            <a:spLocks noGrp="1"/>
          </p:cNvSpPr>
          <p:nvPr>
            <p:ph type="sldNum" sz="quarter" idx="5"/>
          </p:nvPr>
        </p:nvSpPr>
        <p:spPr/>
        <p:txBody>
          <a:bodyPr/>
          <a:lstStyle/>
          <a:p>
            <a:fld id="{8383CAF4-2EAF-4347-B9AF-665CA31002B8}" type="slidenum">
              <a:rPr lang="en-US" smtClean="0"/>
              <a:t>42</a:t>
            </a:fld>
            <a:endParaRPr lang="en-US" dirty="0"/>
          </a:p>
        </p:txBody>
      </p:sp>
    </p:spTree>
    <p:extLst>
      <p:ext uri="{BB962C8B-B14F-4D97-AF65-F5344CB8AC3E}">
        <p14:creationId xmlns:p14="http://schemas.microsoft.com/office/powerpoint/2010/main" val="2027013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003-Foreign limit-</a:t>
            </a:r>
            <a:r>
              <a:rPr lang="en-US" dirty="0" err="1"/>
              <a:t>daily_setsmart</a:t>
            </a:r>
            <a:r>
              <a:rPr lang="en-US" dirty="0"/>
              <a:t> version 14OCT2023</a:t>
            </a:r>
          </a:p>
          <a:p>
            <a:r>
              <a:rPr lang="en-US" dirty="0"/>
              <a:t>1. LAST NVDR OUTSTADING</a:t>
            </a:r>
          </a:p>
          <a:p>
            <a:r>
              <a:rPr lang="en-US" dirty="0"/>
              <a:t>2. BOND-NON-RESIDENT FLOWS</a:t>
            </a:r>
          </a:p>
        </p:txBody>
      </p:sp>
      <p:sp>
        <p:nvSpPr>
          <p:cNvPr id="4" name="Slide Number Placeholder 3"/>
          <p:cNvSpPr>
            <a:spLocks noGrp="1"/>
          </p:cNvSpPr>
          <p:nvPr>
            <p:ph type="sldNum" sz="quarter" idx="5"/>
          </p:nvPr>
        </p:nvSpPr>
        <p:spPr/>
        <p:txBody>
          <a:bodyPr/>
          <a:lstStyle/>
          <a:p>
            <a:fld id="{8383CAF4-2EAF-4347-B9AF-665CA31002B8}" type="slidenum">
              <a:rPr lang="en-US" smtClean="0"/>
              <a:t>43</a:t>
            </a:fld>
            <a:endParaRPr lang="en-US" dirty="0"/>
          </a:p>
        </p:txBody>
      </p:sp>
    </p:spTree>
    <p:extLst>
      <p:ext uri="{BB962C8B-B14F-4D97-AF65-F5344CB8AC3E}">
        <p14:creationId xmlns:p14="http://schemas.microsoft.com/office/powerpoint/2010/main" val="4113842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a:t>MSCI</a:t>
            </a:r>
          </a:p>
          <a:p>
            <a:r>
              <a:rPr lang="en-US" dirty="0"/>
              <a:t>&gt;SET 14day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3983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a:t>MSCI</a:t>
            </a:r>
          </a:p>
          <a:p>
            <a:r>
              <a:rPr lang="en-US" dirty="0"/>
              <a:t>&gt;FOREIGN ASIA</a:t>
            </a:r>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966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th-TH" b="0" dirty="0">
                <a:solidFill>
                  <a:schemeClr val="accent6">
                    <a:lumMod val="75000"/>
                  </a:schemeClr>
                </a:solidFill>
              </a:rPr>
              <a:t>*</a:t>
            </a:r>
            <a:r>
              <a:rPr lang="en-US" dirty="0"/>
              <a:t>MSCI</a:t>
            </a:r>
          </a:p>
          <a:p>
            <a:r>
              <a:rPr lang="en-US" dirty="0"/>
              <a:t>&gt;FOREIGN net in THB</a:t>
            </a:r>
            <a:r>
              <a:rPr lang="th-TH"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30334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003-Foreign limit-daily </a:t>
            </a:r>
            <a:r>
              <a:rPr lang="en-US" dirty="0" err="1"/>
              <a:t>setsmart</a:t>
            </a:r>
            <a:endParaRPr lang="th-TH"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a:t>
            </a:r>
            <a:r>
              <a:rPr lang="th-TH" dirty="0"/>
              <a:t>มูลค่าหุ้นที่ถือ</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04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003-Foreign limit-daily </a:t>
            </a:r>
            <a:r>
              <a:rPr lang="en-US" dirty="0" err="1"/>
              <a:t>setsmart</a:t>
            </a:r>
            <a:endParaRPr lang="en-US" dirty="0"/>
          </a:p>
          <a:p>
            <a:r>
              <a:rPr lang="en-US" dirty="0"/>
              <a:t>&gt;</a:t>
            </a:r>
            <a:r>
              <a:rPr lang="th-TH" dirty="0"/>
              <a:t>มูลค่าหุ้นที่ถือ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477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651DE-0766-C3E6-9145-EE4BC9343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0127D-886A-A7EF-C72A-3663671C1083}"/>
              </a:ext>
            </a:extLst>
          </p:cNvPr>
          <p:cNvSpPr>
            <a:spLocks noGrp="1" noRot="1" noChangeAspect="1"/>
          </p:cNvSpPr>
          <p:nvPr>
            <p:ph type="sldImg"/>
          </p:nvPr>
        </p:nvSpPr>
        <p:spPr>
          <a:xfrm>
            <a:off x="92075" y="746125"/>
            <a:ext cx="6613525" cy="3721100"/>
          </a:xfrm>
        </p:spPr>
      </p:sp>
      <p:sp>
        <p:nvSpPr>
          <p:cNvPr id="3" name="Notes Placeholder 2">
            <a:extLst>
              <a:ext uri="{FF2B5EF4-FFF2-40B4-BE49-F238E27FC236}">
                <a16:creationId xmlns:a16="http://schemas.microsoft.com/office/drawing/2014/main" id="{0CC83A48-76B1-EB00-D099-C3CCEBFA9B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003-Foreign limit-daily</a:t>
            </a:r>
            <a:endParaRPr lang="th-TH"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a:t>
            </a:r>
            <a:r>
              <a:rPr lang="th-TH" dirty="0"/>
              <a:t>มูลค่าหุ้นที่ถือ</a:t>
            </a:r>
            <a:endParaRPr lang="en-US" dirty="0"/>
          </a:p>
        </p:txBody>
      </p:sp>
      <p:sp>
        <p:nvSpPr>
          <p:cNvPr id="4" name="Slide Number Placeholder 3">
            <a:extLst>
              <a:ext uri="{FF2B5EF4-FFF2-40B4-BE49-F238E27FC236}">
                <a16:creationId xmlns:a16="http://schemas.microsoft.com/office/drawing/2014/main" id="{255C5130-2712-4F39-26C4-984CD188D6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45284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6DFA0-1F92-97B4-6ABC-E3AEE5BFA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964F9-119B-BE54-1791-300528120834}"/>
              </a:ext>
            </a:extLst>
          </p:cNvPr>
          <p:cNvSpPr>
            <a:spLocks noGrp="1" noRot="1" noChangeAspect="1"/>
          </p:cNvSpPr>
          <p:nvPr>
            <p:ph type="sldImg"/>
          </p:nvPr>
        </p:nvSpPr>
        <p:spPr>
          <a:xfrm>
            <a:off x="92075" y="746125"/>
            <a:ext cx="6613525" cy="3721100"/>
          </a:xfrm>
        </p:spPr>
      </p:sp>
      <p:sp>
        <p:nvSpPr>
          <p:cNvPr id="3" name="Notes Placeholder 2">
            <a:extLst>
              <a:ext uri="{FF2B5EF4-FFF2-40B4-BE49-F238E27FC236}">
                <a16:creationId xmlns:a16="http://schemas.microsoft.com/office/drawing/2014/main" id="{815D45F6-21BA-7862-76FD-23DBBAFDA1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003-Foreign limit-daily</a:t>
            </a:r>
          </a:p>
          <a:p>
            <a:r>
              <a:rPr lang="en-US" dirty="0"/>
              <a:t>&gt;</a:t>
            </a:r>
            <a:r>
              <a:rPr lang="th-TH" dirty="0"/>
              <a:t>มูลค่าหุ้นที่ถือ</a:t>
            </a:r>
            <a:endParaRPr lang="en-US" dirty="0"/>
          </a:p>
        </p:txBody>
      </p:sp>
      <p:sp>
        <p:nvSpPr>
          <p:cNvPr id="4" name="Slide Number Placeholder 3">
            <a:extLst>
              <a:ext uri="{FF2B5EF4-FFF2-40B4-BE49-F238E27FC236}">
                <a16:creationId xmlns:a16="http://schemas.microsoft.com/office/drawing/2014/main" id="{17189900-A03E-E671-A344-677DC0449B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170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4</a:t>
            </a:fld>
            <a:endParaRPr lang="en-US" dirty="0"/>
          </a:p>
        </p:txBody>
      </p:sp>
    </p:spTree>
    <p:extLst>
      <p:ext uri="{BB962C8B-B14F-4D97-AF65-F5344CB8AC3E}">
        <p14:creationId xmlns:p14="http://schemas.microsoft.com/office/powerpoint/2010/main" val="28158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D:\Google Drive\KTB Sec\</a:t>
            </a:r>
            <a:r>
              <a:rPr lang="th-TH" dirty="0"/>
              <a:t>กฎหมาย-ระเบียบ\</a:t>
            </a:r>
            <a:r>
              <a:rPr lang="en-US" dirty="0"/>
              <a:t>NVDR - compare </a:t>
            </a:r>
            <a:r>
              <a:rPr lang="th-TH" dirty="0"/>
              <a:t>การถือหุ้นหลัง กลต.จะคุมคนไทย 24 </a:t>
            </a:r>
            <a:r>
              <a:rPr lang="en-US" dirty="0"/>
              <a:t>Nov -13 dec  14Dec2023.xlsx</a:t>
            </a:r>
          </a:p>
        </p:txBody>
      </p:sp>
      <p:sp>
        <p:nvSpPr>
          <p:cNvPr id="4" name="Slide Number Placeholder 3"/>
          <p:cNvSpPr>
            <a:spLocks noGrp="1"/>
          </p:cNvSpPr>
          <p:nvPr>
            <p:ph type="sldNum" sz="quarter" idx="5"/>
          </p:nvPr>
        </p:nvSpPr>
        <p:spPr/>
        <p:txBody>
          <a:bodyPr/>
          <a:lstStyle/>
          <a:p>
            <a:fld id="{8383CAF4-2EAF-4347-B9AF-665CA31002B8}" type="slidenum">
              <a:rPr lang="en-US" smtClean="0"/>
              <a:t>63</a:t>
            </a:fld>
            <a:endParaRPr lang="en-US" dirty="0"/>
          </a:p>
        </p:txBody>
      </p:sp>
    </p:spTree>
    <p:extLst>
      <p:ext uri="{BB962C8B-B14F-4D97-AF65-F5344CB8AC3E}">
        <p14:creationId xmlns:p14="http://schemas.microsoft.com/office/powerpoint/2010/main" val="1154606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a:t>MSCI</a:t>
            </a:r>
          </a:p>
          <a:p>
            <a:r>
              <a:rPr lang="en-US" dirty="0"/>
              <a:t>&gt;High Dividend</a:t>
            </a:r>
            <a:endParaRPr lang="th-TH" dirty="0"/>
          </a:p>
        </p:txBody>
      </p:sp>
      <p:sp>
        <p:nvSpPr>
          <p:cNvPr id="4" name="Slide Number Placeholder 3"/>
          <p:cNvSpPr>
            <a:spLocks noGrp="1"/>
          </p:cNvSpPr>
          <p:nvPr>
            <p:ph type="sldNum" sz="quarter" idx="5"/>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9104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68</a:t>
            </a:fld>
            <a:endParaRPr lang="en-US" dirty="0"/>
          </a:p>
        </p:txBody>
      </p:sp>
    </p:spTree>
    <p:extLst>
      <p:ext uri="{BB962C8B-B14F-4D97-AF65-F5344CB8AC3E}">
        <p14:creationId xmlns:p14="http://schemas.microsoft.com/office/powerpoint/2010/main" val="3237070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075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err="1"/>
              <a:t>Mongkol_calendar</a:t>
            </a:r>
            <a:endParaRPr lang="en-US" dirty="0"/>
          </a:p>
          <a:p>
            <a:r>
              <a:rPr lang="en-US" dirty="0"/>
              <a:t>&gt;</a:t>
            </a:r>
            <a:r>
              <a:rPr lang="en-US" dirty="0" err="1"/>
              <a:t>Calendar_Weekly</a:t>
            </a:r>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721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76</a:t>
            </a:fld>
            <a:endParaRPr lang="en-US" dirty="0"/>
          </a:p>
        </p:txBody>
      </p:sp>
    </p:spTree>
    <p:extLst>
      <p:ext uri="{BB962C8B-B14F-4D97-AF65-F5344CB8AC3E}">
        <p14:creationId xmlns:p14="http://schemas.microsoft.com/office/powerpoint/2010/main" val="1077038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Ranking-</a:t>
            </a:r>
            <a:r>
              <a:rPr lang="th-TH" dirty="0"/>
              <a:t>ราคาเปลี่ยนแปลงแต่ละช่วงเวลา 11</a:t>
            </a:r>
            <a:r>
              <a:rPr lang="en-US" dirty="0"/>
              <a:t>APR</a:t>
            </a:r>
            <a:r>
              <a:rPr lang="th-TH" dirty="0"/>
              <a:t>2023</a:t>
            </a:r>
            <a:endParaRPr lang="en-US" dirty="0"/>
          </a:p>
          <a:p>
            <a:r>
              <a:rPr lang="en-US" dirty="0"/>
              <a:t>&gt;top ranking</a:t>
            </a:r>
          </a:p>
        </p:txBody>
      </p:sp>
      <p:sp>
        <p:nvSpPr>
          <p:cNvPr id="4" name="Slide Number Placeholder 3"/>
          <p:cNvSpPr>
            <a:spLocks noGrp="1"/>
          </p:cNvSpPr>
          <p:nvPr>
            <p:ph type="sldNum" sz="quarter" idx="5"/>
          </p:nvPr>
        </p:nvSpPr>
        <p:spPr/>
        <p:txBody>
          <a:bodyPr/>
          <a:lstStyle/>
          <a:p>
            <a:fld id="{8383CAF4-2EAF-4347-B9AF-665CA31002B8}" type="slidenum">
              <a:rPr lang="en-US" smtClean="0"/>
              <a:t>77</a:t>
            </a:fld>
            <a:endParaRPr lang="en-US" dirty="0"/>
          </a:p>
        </p:txBody>
      </p:sp>
    </p:spTree>
    <p:extLst>
      <p:ext uri="{BB962C8B-B14F-4D97-AF65-F5344CB8AC3E}">
        <p14:creationId xmlns:p14="http://schemas.microsoft.com/office/powerpoint/2010/main" val="33732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th-TH" dirty="0"/>
              <a:t>*</a:t>
            </a:r>
            <a:r>
              <a:rPr lang="en-US" dirty="0"/>
              <a:t>MSCI</a:t>
            </a:r>
          </a:p>
          <a:p>
            <a:r>
              <a:rPr lang="en-US" dirty="0"/>
              <a:t>&gt;INDEX_WEEKLY_VALUE</a:t>
            </a:r>
          </a:p>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2993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621C4-0180-8CA4-4011-0C4287085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D3D85-1765-4158-853A-8CF89FD9F984}"/>
              </a:ext>
            </a:extLst>
          </p:cNvPr>
          <p:cNvSpPr>
            <a:spLocks noGrp="1" noRot="1" noChangeAspect="1"/>
          </p:cNvSpPr>
          <p:nvPr>
            <p:ph type="sldImg"/>
          </p:nvPr>
        </p:nvSpPr>
        <p:spPr>
          <a:xfrm>
            <a:off x="92075" y="746125"/>
            <a:ext cx="6613525" cy="3721100"/>
          </a:xfrm>
        </p:spPr>
      </p:sp>
      <p:sp>
        <p:nvSpPr>
          <p:cNvPr id="3" name="Notes Placeholder 2">
            <a:extLst>
              <a:ext uri="{FF2B5EF4-FFF2-40B4-BE49-F238E27FC236}">
                <a16:creationId xmlns:a16="http://schemas.microsoft.com/office/drawing/2014/main" id="{8D48B24A-80E3-5A4A-1E0C-B9B3C57598F1}"/>
              </a:ext>
            </a:extLst>
          </p:cNvPr>
          <p:cNvSpPr>
            <a:spLocks noGrp="1"/>
          </p:cNvSpPr>
          <p:nvPr>
            <p:ph type="body" idx="1"/>
          </p:nvPr>
        </p:nvSpPr>
        <p:spPr/>
        <p:txBody>
          <a:bodyPr/>
          <a:lstStyle/>
          <a:p>
            <a:r>
              <a:rPr lang="en-US" dirty="0"/>
              <a:t>*MSCI</a:t>
            </a:r>
          </a:p>
          <a:p>
            <a:r>
              <a:rPr lang="en-US" dirty="0"/>
              <a:t>&gt;PRE-COM-RUBBER</a:t>
            </a:r>
          </a:p>
        </p:txBody>
      </p:sp>
      <p:sp>
        <p:nvSpPr>
          <p:cNvPr id="4" name="Slide Number Placeholder 3">
            <a:extLst>
              <a:ext uri="{FF2B5EF4-FFF2-40B4-BE49-F238E27FC236}">
                <a16:creationId xmlns:a16="http://schemas.microsoft.com/office/drawing/2014/main" id="{DCBF1E35-7F7A-362F-0D0C-5790D16FC4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952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26114-D683-14D3-14FA-54FF36946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BB4DA0-195E-0217-3FDF-73F3DEA0706D}"/>
              </a:ext>
            </a:extLst>
          </p:cNvPr>
          <p:cNvSpPr>
            <a:spLocks noGrp="1" noRot="1" noChangeAspect="1"/>
          </p:cNvSpPr>
          <p:nvPr>
            <p:ph type="sldImg"/>
          </p:nvPr>
        </p:nvSpPr>
        <p:spPr>
          <a:xfrm>
            <a:off x="92075" y="746125"/>
            <a:ext cx="6613525" cy="3721100"/>
          </a:xfrm>
        </p:spPr>
      </p:sp>
      <p:sp>
        <p:nvSpPr>
          <p:cNvPr id="3" name="Notes Placeholder 2">
            <a:extLst>
              <a:ext uri="{FF2B5EF4-FFF2-40B4-BE49-F238E27FC236}">
                <a16:creationId xmlns:a16="http://schemas.microsoft.com/office/drawing/2014/main" id="{FD784532-094B-85D8-487B-486D55F53398}"/>
              </a:ext>
            </a:extLst>
          </p:cNvPr>
          <p:cNvSpPr>
            <a:spLocks noGrp="1"/>
          </p:cNvSpPr>
          <p:nvPr>
            <p:ph type="body" idx="1"/>
          </p:nvPr>
        </p:nvSpPr>
        <p:spPr/>
        <p:txBody>
          <a:bodyPr/>
          <a:lstStyle/>
          <a:p>
            <a:r>
              <a:rPr lang="en-US" dirty="0"/>
              <a:t>*MSCI</a:t>
            </a:r>
          </a:p>
          <a:p>
            <a:r>
              <a:rPr lang="en-US" dirty="0"/>
              <a:t>&gt;PRE-COM-RUBBER</a:t>
            </a:r>
          </a:p>
          <a:p>
            <a:endParaRPr lang="th-TH" dirty="0"/>
          </a:p>
        </p:txBody>
      </p:sp>
      <p:sp>
        <p:nvSpPr>
          <p:cNvPr id="4" name="Slide Number Placeholder 3">
            <a:extLst>
              <a:ext uri="{FF2B5EF4-FFF2-40B4-BE49-F238E27FC236}">
                <a16:creationId xmlns:a16="http://schemas.microsoft.com/office/drawing/2014/main" id="{09E230E1-4E0A-A2CB-6542-AF1BAFE9C1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7191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3CAF4-2EAF-4347-B9AF-665CA3100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594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9B66B-21E8-E7D2-BDC6-55D5389FF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C3F01A-A7DC-C8B0-B74B-1261DFA1B8CE}"/>
              </a:ext>
            </a:extLst>
          </p:cNvPr>
          <p:cNvSpPr>
            <a:spLocks noGrp="1" noRot="1" noChangeAspect="1"/>
          </p:cNvSpPr>
          <p:nvPr>
            <p:ph type="sldImg"/>
          </p:nvPr>
        </p:nvSpPr>
        <p:spPr>
          <a:xfrm>
            <a:off x="92075" y="746125"/>
            <a:ext cx="6613525" cy="3721100"/>
          </a:xfrm>
        </p:spPr>
      </p:sp>
      <p:sp>
        <p:nvSpPr>
          <p:cNvPr id="3" name="Notes Placeholder 2">
            <a:extLst>
              <a:ext uri="{FF2B5EF4-FFF2-40B4-BE49-F238E27FC236}">
                <a16:creationId xmlns:a16="http://schemas.microsoft.com/office/drawing/2014/main" id="{7C1A9123-B8E2-DC78-4513-3306B195A9F9}"/>
              </a:ext>
            </a:extLst>
          </p:cNvPr>
          <p:cNvSpPr>
            <a:spLocks noGrp="1"/>
          </p:cNvSpPr>
          <p:nvPr>
            <p:ph type="body" idx="1"/>
          </p:nvPr>
        </p:nvSpPr>
        <p:spPr/>
        <p:txBody>
          <a:bodyPr/>
          <a:lstStyle/>
          <a:p>
            <a:r>
              <a:rPr lang="en-US" dirty="0"/>
              <a:t>MSCI</a:t>
            </a:r>
          </a:p>
          <a:p>
            <a:r>
              <a:rPr lang="en-US" dirty="0"/>
              <a:t>&gt;PRE-COM-RUBBER</a:t>
            </a:r>
          </a:p>
          <a:p>
            <a:endParaRPr lang="th-TH" dirty="0"/>
          </a:p>
        </p:txBody>
      </p:sp>
      <p:sp>
        <p:nvSpPr>
          <p:cNvPr id="4" name="Slide Number Placeholder 3">
            <a:extLst>
              <a:ext uri="{FF2B5EF4-FFF2-40B4-BE49-F238E27FC236}">
                <a16:creationId xmlns:a16="http://schemas.microsoft.com/office/drawing/2014/main" id="{0BDA63F8-414F-387C-A7D5-EBFF4D9046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1987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5897-53F3-B710-7B3C-8B69CAED4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D1A94-E98D-F793-6E38-D8B0D4253933}"/>
              </a:ext>
            </a:extLst>
          </p:cNvPr>
          <p:cNvSpPr>
            <a:spLocks noGrp="1" noRot="1" noChangeAspect="1"/>
          </p:cNvSpPr>
          <p:nvPr>
            <p:ph type="sldImg"/>
          </p:nvPr>
        </p:nvSpPr>
        <p:spPr>
          <a:xfrm>
            <a:off x="92075" y="746125"/>
            <a:ext cx="6613525" cy="3721100"/>
          </a:xfrm>
        </p:spPr>
      </p:sp>
      <p:sp>
        <p:nvSpPr>
          <p:cNvPr id="3" name="Notes Placeholder 2">
            <a:extLst>
              <a:ext uri="{FF2B5EF4-FFF2-40B4-BE49-F238E27FC236}">
                <a16:creationId xmlns:a16="http://schemas.microsoft.com/office/drawing/2014/main" id="{669C61B3-7F25-47DC-9980-CD3E40C94F16}"/>
              </a:ext>
            </a:extLst>
          </p:cNvPr>
          <p:cNvSpPr>
            <a:spLocks noGrp="1"/>
          </p:cNvSpPr>
          <p:nvPr>
            <p:ph type="body" idx="1"/>
          </p:nvPr>
        </p:nvSpPr>
        <p:spPr/>
        <p:txBody>
          <a:bodyPr/>
          <a:lstStyle/>
          <a:p>
            <a:r>
              <a:rPr lang="en-US" dirty="0"/>
              <a:t>MSCI</a:t>
            </a:r>
          </a:p>
          <a:p>
            <a:r>
              <a:rPr lang="en-US" dirty="0"/>
              <a:t>&gt;PRE-COM-RUBBER</a:t>
            </a:r>
          </a:p>
          <a:p>
            <a:endParaRPr lang="th-TH" dirty="0"/>
          </a:p>
        </p:txBody>
      </p:sp>
      <p:sp>
        <p:nvSpPr>
          <p:cNvPr id="4" name="Slide Number Placeholder 3">
            <a:extLst>
              <a:ext uri="{FF2B5EF4-FFF2-40B4-BE49-F238E27FC236}">
                <a16:creationId xmlns:a16="http://schemas.microsoft.com/office/drawing/2014/main" id="{EB8FCA24-C678-B418-E055-5319C98C0A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6560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AF3C-8FE8-E5E6-8484-6DD630291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F13DA-B34E-3ED4-7911-73F5AE4E6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8C703-EC81-3136-ECD8-7D5FC8973A6A}"/>
              </a:ext>
            </a:extLst>
          </p:cNvPr>
          <p:cNvSpPr>
            <a:spLocks noGrp="1"/>
          </p:cNvSpPr>
          <p:nvPr>
            <p:ph type="body" idx="1"/>
          </p:nvPr>
        </p:nvSpPr>
        <p:spPr/>
        <p:txBody>
          <a:bodyPr/>
          <a:lstStyle/>
          <a:p>
            <a:r>
              <a:rPr lang="en-US" dirty="0"/>
              <a:t>MSCI</a:t>
            </a:r>
          </a:p>
          <a:p>
            <a:r>
              <a:rPr lang="en-US" dirty="0"/>
              <a:t>&gt;BADI</a:t>
            </a:r>
          </a:p>
        </p:txBody>
      </p:sp>
      <p:sp>
        <p:nvSpPr>
          <p:cNvPr id="4" name="Slide Number Placeholder 3">
            <a:extLst>
              <a:ext uri="{FF2B5EF4-FFF2-40B4-BE49-F238E27FC236}">
                <a16:creationId xmlns:a16="http://schemas.microsoft.com/office/drawing/2014/main" id="{E1595B19-9DF6-DDFB-19CE-8711D6419CE2}"/>
              </a:ext>
            </a:extLst>
          </p:cNvPr>
          <p:cNvSpPr>
            <a:spLocks noGrp="1"/>
          </p:cNvSpPr>
          <p:nvPr>
            <p:ph type="sldNum" sz="quarter" idx="5"/>
          </p:nvPr>
        </p:nvSpPr>
        <p:spPr/>
        <p:txBody>
          <a:bodyPr/>
          <a:lstStyle/>
          <a:p>
            <a:fld id="{8383CAF4-2EAF-4347-B9AF-665CA31002B8}" type="slidenum">
              <a:rPr lang="en-US" smtClean="0"/>
              <a:t>88</a:t>
            </a:fld>
            <a:endParaRPr lang="en-US" dirty="0"/>
          </a:p>
        </p:txBody>
      </p:sp>
    </p:spTree>
    <p:extLst>
      <p:ext uri="{BB962C8B-B14F-4D97-AF65-F5344CB8AC3E}">
        <p14:creationId xmlns:p14="http://schemas.microsoft.com/office/powerpoint/2010/main" val="8262720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th-TH" dirty="0"/>
              <a:t>*</a:t>
            </a:r>
            <a:r>
              <a:rPr lang="en-US" dirty="0"/>
              <a:t>MSCI</a:t>
            </a:r>
          </a:p>
          <a:p>
            <a:r>
              <a:rPr lang="en-US" dirty="0"/>
              <a:t>&gt;INTEREST_BOND </a:t>
            </a:r>
            <a:r>
              <a:rPr lang="th-TH" dirty="0"/>
              <a:t>(</a:t>
            </a:r>
            <a:r>
              <a:rPr lang="en-US" dirty="0"/>
              <a:t>cell J13372</a:t>
            </a:r>
            <a:r>
              <a:rPr lang="th-TH"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5864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a:t>*MSCI</a:t>
            </a:r>
          </a:p>
          <a:p>
            <a:r>
              <a:rPr lang="en-US" dirty="0"/>
              <a:t>&gt;INTEREST_BOND</a:t>
            </a:r>
            <a:r>
              <a:rPr lang="th-TH" dirty="0"/>
              <a:t> </a:t>
            </a:r>
            <a:r>
              <a:rPr lang="en-US" dirty="0"/>
              <a:t>(cell H13192)</a:t>
            </a:r>
            <a:endParaRPr lang="th-TH" dirty="0"/>
          </a:p>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556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a:t>*MSCI</a:t>
            </a:r>
          </a:p>
          <a:p>
            <a:r>
              <a:rPr lang="en-US" dirty="0"/>
              <a:t>&gt;INTEREST_BOND (cell BG1168)</a:t>
            </a:r>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0021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a:t>*MSCI</a:t>
            </a:r>
          </a:p>
          <a:p>
            <a:r>
              <a:rPr lang="en-US" dirty="0"/>
              <a:t>&gt;INTEREST_BOND (CELL: AX1072)</a:t>
            </a:r>
          </a:p>
          <a:p>
            <a:r>
              <a:rPr lang="en-US" dirty="0"/>
              <a:t>	&gt;</a:t>
            </a:r>
            <a:r>
              <a:rPr lang="th-TH" dirty="0"/>
              <a:t>ตารางตัวเลข </a:t>
            </a:r>
            <a:r>
              <a:rPr lang="en-US" dirty="0"/>
              <a:t>cell BH1113</a:t>
            </a:r>
          </a:p>
          <a:p>
            <a:endParaRPr lang="en-US"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865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a:t>*MSCI</a:t>
            </a:r>
          </a:p>
          <a:p>
            <a:r>
              <a:rPr lang="en-US" dirty="0"/>
              <a:t>&gt;INTEREST_BOND (CELL: K13577)</a:t>
            </a:r>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9830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a:t>00Sector </a:t>
            </a:r>
            <a:r>
              <a:rPr lang="en-US" dirty="0" err="1"/>
              <a:t>index_PER</a:t>
            </a:r>
            <a:r>
              <a:rPr lang="en-US" dirty="0"/>
              <a:t> 001</a:t>
            </a:r>
          </a:p>
          <a:p>
            <a:r>
              <a:rPr lang="en-US" dirty="0"/>
              <a:t>&gt;</a:t>
            </a:r>
            <a:r>
              <a:rPr lang="en-US" dirty="0" err="1"/>
              <a:t>PER_value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1618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a:t>00Sector </a:t>
            </a:r>
            <a:r>
              <a:rPr lang="en-US" dirty="0" err="1"/>
              <a:t>index_PER</a:t>
            </a:r>
            <a:r>
              <a:rPr lang="en-US" dirty="0"/>
              <a:t> 001</a:t>
            </a:r>
          </a:p>
          <a:p>
            <a:r>
              <a:rPr lang="en-US" dirty="0"/>
              <a:t>&gt;</a:t>
            </a:r>
            <a:r>
              <a:rPr lang="en-US" dirty="0" err="1"/>
              <a:t>PER_value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265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err="1"/>
              <a:t>Mongkol_calendar</a:t>
            </a:r>
            <a:endParaRPr lang="en-US" dirty="0"/>
          </a:p>
          <a:p>
            <a:r>
              <a:rPr lang="en-US" dirty="0"/>
              <a:t>&gt;</a:t>
            </a:r>
            <a:r>
              <a:rPr lang="en-US" dirty="0" err="1"/>
              <a:t>Calendar_Weekly</a:t>
            </a:r>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0476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r>
              <a:rPr lang="en-US" dirty="0"/>
              <a:t>00Sector </a:t>
            </a:r>
            <a:r>
              <a:rPr lang="en-US" dirty="0" err="1"/>
              <a:t>index_PER</a:t>
            </a:r>
            <a:r>
              <a:rPr lang="en-US" dirty="0"/>
              <a:t> 001</a:t>
            </a:r>
          </a:p>
          <a:p>
            <a:r>
              <a:rPr lang="en-US" dirty="0"/>
              <a:t>&gt;</a:t>
            </a:r>
            <a:r>
              <a:rPr lang="en-US" dirty="0" err="1"/>
              <a:t>PER_value</a:t>
            </a:r>
            <a:endParaRPr lang="en-US" dirty="0"/>
          </a:p>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7294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h-TH" dirty="0"/>
              <a:t>ไฟล์คำนวณ </a:t>
            </a:r>
            <a:r>
              <a:rPr lang="en-US" dirty="0"/>
              <a:t>index return and SD 23feb2022</a:t>
            </a:r>
          </a:p>
          <a:p>
            <a:r>
              <a:rPr lang="en-US" dirty="0"/>
              <a:t>&gt;summary</a:t>
            </a:r>
          </a:p>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97</a:t>
            </a:fld>
            <a:endParaRPr lang="en-US" dirty="0"/>
          </a:p>
        </p:txBody>
      </p:sp>
    </p:spTree>
    <p:extLst>
      <p:ext uri="{BB962C8B-B14F-4D97-AF65-F5344CB8AC3E}">
        <p14:creationId xmlns:p14="http://schemas.microsoft.com/office/powerpoint/2010/main" val="9316767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SET-2024 BEST EPS (BLOOMBERG) 05JAN2024</a:t>
            </a:r>
          </a:p>
          <a:p>
            <a:r>
              <a:rPr lang="en-US" dirty="0"/>
              <a:t>&gt;EPS 2023</a:t>
            </a:r>
          </a:p>
        </p:txBody>
      </p:sp>
      <p:sp>
        <p:nvSpPr>
          <p:cNvPr id="4" name="Slide Number Placeholder 3"/>
          <p:cNvSpPr>
            <a:spLocks noGrp="1"/>
          </p:cNvSpPr>
          <p:nvPr>
            <p:ph type="sldNum" sz="quarter" idx="5"/>
          </p:nvPr>
        </p:nvSpPr>
        <p:spPr/>
        <p:txBody>
          <a:bodyPr/>
          <a:lstStyle/>
          <a:p>
            <a:fld id="{8383CAF4-2EAF-4347-B9AF-665CA31002B8}" type="slidenum">
              <a:rPr lang="en-US" smtClean="0"/>
              <a:t>100</a:t>
            </a:fld>
            <a:endParaRPr lang="en-US" dirty="0"/>
          </a:p>
        </p:txBody>
      </p:sp>
    </p:spTree>
    <p:extLst>
      <p:ext uri="{BB962C8B-B14F-4D97-AF65-F5344CB8AC3E}">
        <p14:creationId xmlns:p14="http://schemas.microsoft.com/office/powerpoint/2010/main" val="18936041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EARNING YIELS ANALYSIS 01 28MAR2023</a:t>
            </a:r>
          </a:p>
          <a:p>
            <a:r>
              <a:rPr lang="en-US" dirty="0"/>
              <a:t>&gt;EARNING YIELS ANALYSIS</a:t>
            </a:r>
          </a:p>
        </p:txBody>
      </p:sp>
      <p:sp>
        <p:nvSpPr>
          <p:cNvPr id="4" name="Slide Number Placeholder 3"/>
          <p:cNvSpPr>
            <a:spLocks noGrp="1"/>
          </p:cNvSpPr>
          <p:nvPr>
            <p:ph type="sldNum" sz="quarter" idx="5"/>
          </p:nvPr>
        </p:nvSpPr>
        <p:spPr/>
        <p:txBody>
          <a:bodyPr/>
          <a:lstStyle/>
          <a:p>
            <a:fld id="{8383CAF4-2EAF-4347-B9AF-665CA31002B8}" type="slidenum">
              <a:rPr lang="en-US" smtClean="0"/>
              <a:t>102</a:t>
            </a:fld>
            <a:endParaRPr lang="en-US" dirty="0"/>
          </a:p>
        </p:txBody>
      </p:sp>
    </p:spTree>
    <p:extLst>
      <p:ext uri="{BB962C8B-B14F-4D97-AF65-F5344CB8AC3E}">
        <p14:creationId xmlns:p14="http://schemas.microsoft.com/office/powerpoint/2010/main" val="26088426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9095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9095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83CAF4-2EAF-4347-B9AF-665CA31002B8}" type="slidenum">
              <a:rPr lang="en-US" smtClean="0"/>
              <a:t>108</a:t>
            </a:fld>
            <a:endParaRPr lang="en-US" dirty="0"/>
          </a:p>
        </p:txBody>
      </p:sp>
    </p:spTree>
    <p:extLst>
      <p:ext uri="{BB962C8B-B14F-4D97-AF65-F5344CB8AC3E}">
        <p14:creationId xmlns:p14="http://schemas.microsoft.com/office/powerpoint/2010/main" val="16393470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444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35345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100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CD112-DB93-CF12-B744-AB33A52AF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A012A-6DD6-A68B-9674-026BDE746D5C}"/>
              </a:ext>
            </a:extLst>
          </p:cNvPr>
          <p:cNvSpPr>
            <a:spLocks noGrp="1" noRot="1" noChangeAspect="1"/>
          </p:cNvSpPr>
          <p:nvPr>
            <p:ph type="sldImg"/>
          </p:nvPr>
        </p:nvSpPr>
        <p:spPr>
          <a:xfrm>
            <a:off x="90488" y="744538"/>
            <a:ext cx="6607175" cy="3717925"/>
          </a:xfrm>
        </p:spPr>
      </p:sp>
      <p:sp>
        <p:nvSpPr>
          <p:cNvPr id="3" name="Notes Placeholder 2">
            <a:extLst>
              <a:ext uri="{FF2B5EF4-FFF2-40B4-BE49-F238E27FC236}">
                <a16:creationId xmlns:a16="http://schemas.microsoft.com/office/drawing/2014/main" id="{DE3BF8A2-EF7C-4E57-C67E-1B1C1E11CD08}"/>
              </a:ext>
            </a:extLst>
          </p:cNvPr>
          <p:cNvSpPr>
            <a:spLocks noGrp="1"/>
          </p:cNvSpPr>
          <p:nvPr>
            <p:ph type="body" idx="1"/>
          </p:nvPr>
        </p:nvSpPr>
        <p:spPr/>
        <p:txBody>
          <a:bodyPr/>
          <a:lstStyle/>
          <a:p>
            <a:endParaRPr lang="th-TH" dirty="0"/>
          </a:p>
        </p:txBody>
      </p:sp>
      <p:sp>
        <p:nvSpPr>
          <p:cNvPr id="4" name="Slide Number Placeholder 3">
            <a:extLst>
              <a:ext uri="{FF2B5EF4-FFF2-40B4-BE49-F238E27FC236}">
                <a16:creationId xmlns:a16="http://schemas.microsoft.com/office/drawing/2014/main" id="{9445935A-713E-5CC1-ACA5-EB028020D2D9}"/>
              </a:ext>
            </a:extLst>
          </p:cNvPr>
          <p:cNvSpPr>
            <a:spLocks noGrp="1"/>
          </p:cNvSpPr>
          <p:nvPr>
            <p:ph type="sldNum" sz="quarter" idx="5"/>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9080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49971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5517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8830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178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10"/>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8986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56391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29355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9523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CD112-DB93-CF12-B744-AB33A52AF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CA012A-6DD6-A68B-9674-026BDE746D5C}"/>
              </a:ext>
            </a:extLst>
          </p:cNvPr>
          <p:cNvSpPr>
            <a:spLocks noGrp="1" noRot="1" noChangeAspect="1"/>
          </p:cNvSpPr>
          <p:nvPr>
            <p:ph type="sldImg"/>
          </p:nvPr>
        </p:nvSpPr>
        <p:spPr>
          <a:xfrm>
            <a:off x="90488" y="744538"/>
            <a:ext cx="6607175" cy="3717925"/>
          </a:xfrm>
        </p:spPr>
      </p:sp>
      <p:sp>
        <p:nvSpPr>
          <p:cNvPr id="3" name="Notes Placeholder 2">
            <a:extLst>
              <a:ext uri="{FF2B5EF4-FFF2-40B4-BE49-F238E27FC236}">
                <a16:creationId xmlns:a16="http://schemas.microsoft.com/office/drawing/2014/main" id="{DE3BF8A2-EF7C-4E57-C67E-1B1C1E11CD08}"/>
              </a:ext>
            </a:extLst>
          </p:cNvPr>
          <p:cNvSpPr>
            <a:spLocks noGrp="1"/>
          </p:cNvSpPr>
          <p:nvPr>
            <p:ph type="body" idx="1"/>
          </p:nvPr>
        </p:nvSpPr>
        <p:spPr/>
        <p:txBody>
          <a:bodyPr/>
          <a:lstStyle/>
          <a:p>
            <a:endParaRPr lang="th-TH" dirty="0"/>
          </a:p>
        </p:txBody>
      </p:sp>
      <p:sp>
        <p:nvSpPr>
          <p:cNvPr id="4" name="Slide Number Placeholder 3">
            <a:extLst>
              <a:ext uri="{FF2B5EF4-FFF2-40B4-BE49-F238E27FC236}">
                <a16:creationId xmlns:a16="http://schemas.microsoft.com/office/drawing/2014/main" id="{9445935A-713E-5CC1-ACA5-EB028020D2D9}"/>
              </a:ext>
            </a:extLst>
          </p:cNvPr>
          <p:cNvSpPr>
            <a:spLocks noGrp="1"/>
          </p:cNvSpPr>
          <p:nvPr>
            <p:ph type="sldNum" sz="quarter" idx="5"/>
          </p:nvPr>
        </p:nvSpPr>
        <p:spPr/>
        <p:txBody>
          <a:bodyPr/>
          <a:lstStyle/>
          <a:p>
            <a:pPr marL="0" marR="0" lvl="0" indent="0" algn="r" defTabSz="913211"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21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0383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83CAF4-2EAF-4347-B9AF-665CA31002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425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13525" cy="3721100"/>
          </a:xfrm>
        </p:spPr>
      </p:sp>
      <p:sp>
        <p:nvSpPr>
          <p:cNvPr id="3" name="Notes Placeholder 2"/>
          <p:cNvSpPr>
            <a:spLocks noGrp="1"/>
          </p:cNvSpPr>
          <p:nvPr>
            <p:ph type="body" idx="1"/>
          </p:nvPr>
        </p:nvSpPr>
        <p:spPr/>
        <p:txBody>
          <a:bodyPr/>
          <a:lstStyle/>
          <a:p>
            <a:endParaRPr lang="th-T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256A7-42F8-064B-BC60-4EC748C78A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29396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4" y="66575"/>
            <a:ext cx="9999333" cy="727753"/>
          </a:xfrm>
          <a:prstGeom prst="rect">
            <a:avLst/>
          </a:prstGeo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31"/>
            <a:ext cx="11631268" cy="4737145"/>
          </a:xfrm>
          <a:prstGeom prst="rect">
            <a:avLst/>
          </a:prstGeom>
        </p:spPr>
        <p:txBody>
          <a:bodyPr/>
          <a:lstStyle>
            <a:lvl1pPr marL="341330" indent="-281002">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91"/>
            <a:ext cx="2743200" cy="365125"/>
          </a:xfrm>
          <a:prstGeom prst="rect">
            <a:avLst/>
          </a:prstGeom>
        </p:spPr>
        <p:txBody>
          <a:bodyPr/>
          <a:lstStyle>
            <a:lvl1pPr algn="r">
              <a:defRPr/>
            </a:lvl1pPr>
          </a:lstStyle>
          <a:p>
            <a:fld id="{1A994A16-F757-4587-9A9D-DD6AF91B7C13}" type="slidenum">
              <a:rPr lang="en-US" smtClean="0"/>
              <a:pPr/>
              <a:t>‹#›</a:t>
            </a:fld>
            <a:endParaRPr lang="en-US" dirty="0"/>
          </a:p>
        </p:txBody>
      </p:sp>
      <p:sp>
        <p:nvSpPr>
          <p:cNvPr id="7" name="Footer Placeholder 7">
            <a:extLst>
              <a:ext uri="{FF2B5EF4-FFF2-40B4-BE49-F238E27FC236}">
                <a16:creationId xmlns:a16="http://schemas.microsoft.com/office/drawing/2014/main" id="{15E5447B-F74B-4F7F-A772-193EF3164F96}"/>
              </a:ext>
            </a:extLst>
          </p:cNvPr>
          <p:cNvSpPr>
            <a:spLocks noGrp="1"/>
          </p:cNvSpPr>
          <p:nvPr>
            <p:ph type="ftr" sz="quarter" idx="10"/>
          </p:nvPr>
        </p:nvSpPr>
        <p:spPr>
          <a:xfrm>
            <a:off x="299212" y="6072191"/>
            <a:ext cx="2241662" cy="365125"/>
          </a:xfrm>
          <a:prstGeom prst="rect">
            <a:avLst/>
          </a:prstGeom>
        </p:spPr>
        <p:txBody>
          <a:bodyPr/>
          <a:lstStyle/>
          <a:p>
            <a:r>
              <a:rPr lang="en-US" dirty="0"/>
              <a:t>By Strategy Research</a:t>
            </a:r>
          </a:p>
        </p:txBody>
      </p:sp>
    </p:spTree>
    <p:extLst>
      <p:ext uri="{BB962C8B-B14F-4D97-AF65-F5344CB8AC3E}">
        <p14:creationId xmlns:p14="http://schemas.microsoft.com/office/powerpoint/2010/main" val="21060892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F601-3C9F-4A70-88D4-421144EB5F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E22D9A-BA57-4647-A6D7-7B415BE3E4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B31A93-DB7A-4FD0-909B-5B87BCA58E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B06FBF-4F91-454C-979A-B370FAB69ED4}"/>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6" name="Footer Placeholder 5">
            <a:extLst>
              <a:ext uri="{FF2B5EF4-FFF2-40B4-BE49-F238E27FC236}">
                <a16:creationId xmlns:a16="http://schemas.microsoft.com/office/drawing/2014/main" id="{3C87F60E-8820-43C1-957B-CD757AA41C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A110C8-523D-4743-B782-437CA85EAE57}"/>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3314904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807D-1F64-4E92-B3A8-12546D2A45E6}"/>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7AC38B-6357-4C67-B7C7-4782C4F9C129}"/>
              </a:ext>
            </a:extLst>
          </p:cNvPr>
          <p:cNvSpPr>
            <a:spLocks noGrp="1"/>
          </p:cNvSpPr>
          <p:nvPr>
            <p:ph type="body" idx="1"/>
          </p:nvPr>
        </p:nvSpPr>
        <p:spPr>
          <a:xfrm>
            <a:off x="839790"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642635-FC46-4BCD-8DD8-4B51D0882058}"/>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D6DB66-1372-417D-8F46-0ADBBD7C2D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25103-38DE-4A2E-9F40-457F6C9728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494F31-B9CB-4CCB-89C7-50E929D4090A}"/>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8" name="Footer Placeholder 7">
            <a:extLst>
              <a:ext uri="{FF2B5EF4-FFF2-40B4-BE49-F238E27FC236}">
                <a16:creationId xmlns:a16="http://schemas.microsoft.com/office/drawing/2014/main" id="{CE90D86F-D97F-4DCA-BFE6-DBFC9EBFC3D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7A9365-D4D6-4B02-AE83-5149D1853D57}"/>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664022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DB5F-D96A-43D7-B7FD-6711DBAA19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E3ECBD-A18B-4E13-A375-15767E47FAAE}"/>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4" name="Footer Placeholder 3">
            <a:extLst>
              <a:ext uri="{FF2B5EF4-FFF2-40B4-BE49-F238E27FC236}">
                <a16:creationId xmlns:a16="http://schemas.microsoft.com/office/drawing/2014/main" id="{A7E2BD44-C2E6-4DBE-A266-039AABBC9B4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7121715-C288-4B85-976F-5005727F4A9E}"/>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619493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53C3DC-ACB2-432C-81BD-2D4FCFC85B8A}"/>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3" name="Footer Placeholder 2">
            <a:extLst>
              <a:ext uri="{FF2B5EF4-FFF2-40B4-BE49-F238E27FC236}">
                <a16:creationId xmlns:a16="http://schemas.microsoft.com/office/drawing/2014/main" id="{74FF6D1E-B0FA-4E89-8581-E8F6A86614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9576685-D486-435E-8850-B6BC6237F576}"/>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1566605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E37B-914A-4811-8FA7-37CB19C89FBA}"/>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5692D9-4680-4F18-A8B2-A4E8EB6E6794}"/>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AC6168-DCC3-4BE4-9DA7-74D5419AF54C}"/>
              </a:ext>
            </a:extLst>
          </p:cNvPr>
          <p:cNvSpPr>
            <a:spLocks noGrp="1"/>
          </p:cNvSpPr>
          <p:nvPr>
            <p:ph type="body" sz="half" idx="2"/>
          </p:nvPr>
        </p:nvSpPr>
        <p:spPr>
          <a:xfrm>
            <a:off x="839790"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6A3A7-C5D0-45C8-AEF7-5D96A9867F36}"/>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6" name="Footer Placeholder 5">
            <a:extLst>
              <a:ext uri="{FF2B5EF4-FFF2-40B4-BE49-F238E27FC236}">
                <a16:creationId xmlns:a16="http://schemas.microsoft.com/office/drawing/2014/main" id="{5256B11D-BED8-4E9B-98F9-EDDF8D0AF9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301DC3F-EEC5-41CC-A9BE-B14BEDC0EC25}"/>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3080595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16A8-21AE-4EDF-9137-7B5DA64EEA4D}"/>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63C059-8ACF-43E9-AAA0-5A765E48E243}"/>
              </a:ext>
            </a:extLst>
          </p:cNvPr>
          <p:cNvSpPr>
            <a:spLocks noGrp="1"/>
          </p:cNvSpPr>
          <p:nvPr>
            <p:ph type="pic" idx="1"/>
          </p:nvPr>
        </p:nvSpPr>
        <p:spPr>
          <a:xfrm>
            <a:off x="5183188" y="987429"/>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dirty="0"/>
          </a:p>
        </p:txBody>
      </p:sp>
      <p:sp>
        <p:nvSpPr>
          <p:cNvPr id="4" name="Text Placeholder 3">
            <a:extLst>
              <a:ext uri="{FF2B5EF4-FFF2-40B4-BE49-F238E27FC236}">
                <a16:creationId xmlns:a16="http://schemas.microsoft.com/office/drawing/2014/main" id="{89D2C7AD-EEFA-4E5B-BA65-F33643350F6A}"/>
              </a:ext>
            </a:extLst>
          </p:cNvPr>
          <p:cNvSpPr>
            <a:spLocks noGrp="1"/>
          </p:cNvSpPr>
          <p:nvPr>
            <p:ph type="body" sz="half" idx="2"/>
          </p:nvPr>
        </p:nvSpPr>
        <p:spPr>
          <a:xfrm>
            <a:off x="839790"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015A2F-D444-4138-A66B-ABF11D84D2E0}"/>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6" name="Footer Placeholder 5">
            <a:extLst>
              <a:ext uri="{FF2B5EF4-FFF2-40B4-BE49-F238E27FC236}">
                <a16:creationId xmlns:a16="http://schemas.microsoft.com/office/drawing/2014/main" id="{0F6278C4-E66B-43B8-AED0-01F895A430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52239C-02EE-45AD-AEC5-F71C97280723}"/>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234007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9B5E-6871-4E51-A3A3-691032D1C2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EC72D3-C681-48AD-B326-A1C17AFC40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6C3E8-44ED-479D-9AAE-C83C326E658D}"/>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5" name="Footer Placeholder 4">
            <a:extLst>
              <a:ext uri="{FF2B5EF4-FFF2-40B4-BE49-F238E27FC236}">
                <a16:creationId xmlns:a16="http://schemas.microsoft.com/office/drawing/2014/main" id="{AAF24A0B-1D07-4DD7-947B-9DB4FD9DDD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DAAF27-E0F1-4B84-839F-966841AE31F1}"/>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1473021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1B08CC-12EC-479B-8C94-2AB444ACD4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0D5049-C89D-45F6-967A-4045468AB4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A6D4B-87BB-442F-9BD2-EAFB7EBD8E33}"/>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5" name="Footer Placeholder 4">
            <a:extLst>
              <a:ext uri="{FF2B5EF4-FFF2-40B4-BE49-F238E27FC236}">
                <a16:creationId xmlns:a16="http://schemas.microsoft.com/office/drawing/2014/main" id="{0CC7C64F-FF2D-44C5-BCC8-525A22FE82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26CA195-7510-49CB-A850-F4D260CD05CC}"/>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4117734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4" y="66575"/>
            <a:ext cx="9999333" cy="727753"/>
          </a:xfrm>
          <a:prstGeom prst="rect">
            <a:avLst/>
          </a:prstGeo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31"/>
            <a:ext cx="11631268" cy="4737145"/>
          </a:xfrm>
          <a:prstGeom prst="rect">
            <a:avLst/>
          </a:prstGeom>
        </p:spPr>
        <p:txBody>
          <a:bodyPr/>
          <a:lstStyle>
            <a:lvl1pPr marL="341330" indent="-281002">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91"/>
            <a:ext cx="2743200" cy="365125"/>
          </a:xfrm>
          <a:prstGeom prst="rect">
            <a:avLst/>
          </a:prstGeom>
        </p:spPr>
        <p:txBody>
          <a:bodyPr/>
          <a:lstStyle>
            <a:lvl1pPr algn="r">
              <a:defRPr/>
            </a:lvl1pPr>
          </a:lstStyle>
          <a:p>
            <a:fld id="{1A994A16-F757-4587-9A9D-DD6AF91B7C13}" type="slidenum">
              <a:rPr lang="en-US" smtClean="0"/>
              <a:pPr/>
              <a:t>‹#›</a:t>
            </a:fld>
            <a:endParaRPr lang="en-US" dirty="0"/>
          </a:p>
        </p:txBody>
      </p:sp>
      <p:sp>
        <p:nvSpPr>
          <p:cNvPr id="7" name="Footer Placeholder 7">
            <a:extLst>
              <a:ext uri="{FF2B5EF4-FFF2-40B4-BE49-F238E27FC236}">
                <a16:creationId xmlns:a16="http://schemas.microsoft.com/office/drawing/2014/main" id="{15E5447B-F74B-4F7F-A772-193EF3164F96}"/>
              </a:ext>
            </a:extLst>
          </p:cNvPr>
          <p:cNvSpPr>
            <a:spLocks noGrp="1"/>
          </p:cNvSpPr>
          <p:nvPr>
            <p:ph type="ftr" sz="quarter" idx="10"/>
          </p:nvPr>
        </p:nvSpPr>
        <p:spPr>
          <a:xfrm>
            <a:off x="299212" y="6072191"/>
            <a:ext cx="2241662" cy="365125"/>
          </a:xfrm>
          <a:prstGeom prst="rect">
            <a:avLst/>
          </a:prstGeom>
        </p:spPr>
        <p:txBody>
          <a:bodyPr/>
          <a:lstStyle/>
          <a:p>
            <a:r>
              <a:rPr lang="en-US" dirty="0"/>
              <a:t>By Strategy Research</a:t>
            </a:r>
          </a:p>
        </p:txBody>
      </p:sp>
    </p:spTree>
    <p:extLst>
      <p:ext uri="{BB962C8B-B14F-4D97-AF65-F5344CB8AC3E}">
        <p14:creationId xmlns:p14="http://schemas.microsoft.com/office/powerpoint/2010/main" val="3690650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2" y="66574"/>
            <a:ext cx="9999333" cy="727753"/>
          </a:xfr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27"/>
            <a:ext cx="11631268" cy="4737145"/>
          </a:xfrm>
          <a:prstGeom prst="rect">
            <a:avLst/>
          </a:prstGeom>
        </p:spPr>
        <p:txBody>
          <a:bodyPr/>
          <a:lstStyle>
            <a:lvl1pPr marL="341313" indent="-280988">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8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94A16-F757-4587-9A9D-DD6AF91B7C13}" type="slidenum">
              <a:rPr kumimoji="0" lang="en-US" sz="1400" b="0" i="0" u="none" strike="noStrike" kern="1200" cap="none" spc="0" normalizeH="0" baseline="0" noProof="0" smtClean="0">
                <a:ln>
                  <a:noFill/>
                </a:ln>
                <a:solidFill>
                  <a:srgbClr val="58595B"/>
                </a:solidFill>
                <a:effectLst/>
                <a:uLnTx/>
                <a:uFillTx/>
                <a:latin typeface="DB Heavent Light"/>
                <a:ea typeface="+mn-ea"/>
                <a:cs typeface="DB Heavent Light"/>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58595B"/>
              </a:solidFill>
              <a:effectLst/>
              <a:uLnTx/>
              <a:uFillTx/>
              <a:latin typeface="DB Heavent Light"/>
              <a:ea typeface="+mn-ea"/>
              <a:cs typeface="DB Heavent Light"/>
            </a:endParaRPr>
          </a:p>
        </p:txBody>
      </p:sp>
    </p:spTree>
    <p:extLst>
      <p:ext uri="{BB962C8B-B14F-4D97-AF65-F5344CB8AC3E}">
        <p14:creationId xmlns:p14="http://schemas.microsoft.com/office/powerpoint/2010/main" val="870353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2822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668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2" y="66575"/>
            <a:ext cx="9999333" cy="727753"/>
          </a:xfrm>
          <a:prstGeom prst="rect">
            <a:avLst/>
          </a:prstGeo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29"/>
            <a:ext cx="11631268" cy="4737145"/>
          </a:xfrm>
          <a:prstGeom prst="rect">
            <a:avLst/>
          </a:prstGeom>
        </p:spPr>
        <p:txBody>
          <a:bodyPr/>
          <a:lstStyle>
            <a:lvl1pPr marL="341305" indent="-280981">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88"/>
            <a:ext cx="2743200" cy="365125"/>
          </a:xfrm>
          <a:prstGeom prst="rect">
            <a:avLst/>
          </a:prstGeom>
        </p:spPr>
        <p:txBody>
          <a:bodyPr/>
          <a:lstStyle>
            <a:lvl1pPr algn="r">
              <a:defRPr/>
            </a:lvl1pPr>
          </a:lstStyle>
          <a:p>
            <a:fld id="{1A994A16-F757-4587-9A9D-DD6AF91B7C13}" type="slidenum">
              <a:rPr lang="en-US" smtClean="0"/>
              <a:pPr/>
              <a:t>‹#›</a:t>
            </a:fld>
            <a:endParaRPr lang="en-US" dirty="0"/>
          </a:p>
        </p:txBody>
      </p:sp>
      <p:sp>
        <p:nvSpPr>
          <p:cNvPr id="7" name="Footer Placeholder 7">
            <a:extLst>
              <a:ext uri="{FF2B5EF4-FFF2-40B4-BE49-F238E27FC236}">
                <a16:creationId xmlns:a16="http://schemas.microsoft.com/office/drawing/2014/main" id="{15E5447B-F74B-4F7F-A772-193EF3164F96}"/>
              </a:ext>
            </a:extLst>
          </p:cNvPr>
          <p:cNvSpPr>
            <a:spLocks noGrp="1"/>
          </p:cNvSpPr>
          <p:nvPr>
            <p:ph type="ftr" sz="quarter" idx="10"/>
          </p:nvPr>
        </p:nvSpPr>
        <p:spPr>
          <a:xfrm>
            <a:off x="299211" y="6072188"/>
            <a:ext cx="2241663" cy="365125"/>
          </a:xfrm>
          <a:prstGeom prst="rect">
            <a:avLst/>
          </a:prstGeom>
        </p:spPr>
        <p:txBody>
          <a:bodyPr/>
          <a:lstStyle/>
          <a:p>
            <a:r>
              <a:rPr lang="en-US" dirty="0"/>
              <a:t>By Strategy Research</a:t>
            </a:r>
          </a:p>
        </p:txBody>
      </p:sp>
    </p:spTree>
    <p:extLst>
      <p:ext uri="{BB962C8B-B14F-4D97-AF65-F5344CB8AC3E}">
        <p14:creationId xmlns:p14="http://schemas.microsoft.com/office/powerpoint/2010/main" val="726266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27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CDF7-A1E5-4BB3-AB9B-DA0CAFB790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576079-3D95-4536-9C02-FBFB547EDBE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491310-0373-4A4C-9483-1F5F9DD32E75}"/>
              </a:ext>
            </a:extLst>
          </p:cNvPr>
          <p:cNvSpPr>
            <a:spLocks noGrp="1"/>
          </p:cNvSpPr>
          <p:nvPr>
            <p:ph type="dt" sz="half" idx="10"/>
          </p:nvPr>
        </p:nvSpPr>
        <p:spPr/>
        <p:txBody>
          <a:bodyPr/>
          <a:lstStyle/>
          <a:p>
            <a:fld id="{973E87D2-F508-45B7-9863-02E323F2DA9F}" type="datetimeFigureOut">
              <a:rPr lang="en-US" smtClean="0"/>
              <a:t>08-May-24</a:t>
            </a:fld>
            <a:endParaRPr lang="en-US" dirty="0"/>
          </a:p>
        </p:txBody>
      </p:sp>
      <p:sp>
        <p:nvSpPr>
          <p:cNvPr id="5" name="Footer Placeholder 4">
            <a:extLst>
              <a:ext uri="{FF2B5EF4-FFF2-40B4-BE49-F238E27FC236}">
                <a16:creationId xmlns:a16="http://schemas.microsoft.com/office/drawing/2014/main" id="{1055CC86-6563-4276-BEF7-B3C6F2636B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274629-05B4-42B9-A280-24D96FEA4D3D}"/>
              </a:ext>
            </a:extLst>
          </p:cNvPr>
          <p:cNvSpPr>
            <a:spLocks noGrp="1"/>
          </p:cNvSpPr>
          <p:nvPr>
            <p:ph type="sldNum" sz="quarter" idx="12"/>
          </p:nvPr>
        </p:nvSpPr>
        <p:spPr/>
        <p:txBody>
          <a:bodyPr/>
          <a:lstStyle/>
          <a:p>
            <a:fld id="{7F1B72F6-332C-48C1-ACAB-CEF53CF11C9B}" type="slidenum">
              <a:rPr lang="en-US" smtClean="0"/>
              <a:t>‹#›</a:t>
            </a:fld>
            <a:endParaRPr lang="en-US" dirty="0"/>
          </a:p>
        </p:txBody>
      </p:sp>
    </p:spTree>
    <p:extLst>
      <p:ext uri="{BB962C8B-B14F-4D97-AF65-F5344CB8AC3E}">
        <p14:creationId xmlns:p14="http://schemas.microsoft.com/office/powerpoint/2010/main" val="2393174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D00E218-7C04-4EE0-98B4-9635DAD3B3F7}"/>
              </a:ext>
            </a:extLst>
          </p:cNvPr>
          <p:cNvSpPr>
            <a:spLocks noGrp="1"/>
          </p:cNvSpPr>
          <p:nvPr>
            <p:ph type="ftr" sz="quarter" idx="10"/>
          </p:nvPr>
        </p:nvSpPr>
        <p:spPr>
          <a:xfrm>
            <a:off x="338253" y="6295735"/>
            <a:ext cx="2241663" cy="365125"/>
          </a:xfrm>
          <a:prstGeom prst="rect">
            <a:avLst/>
          </a:prstGeom>
        </p:spPr>
        <p:txBody>
          <a:bodyPr/>
          <a:lstStyle/>
          <a:p>
            <a:pPr defTabSz="914377">
              <a:defRPr/>
            </a:pPr>
            <a:r>
              <a:rPr lang="en-US" dirty="0">
                <a:solidFill>
                  <a:srgbClr val="003D66"/>
                </a:solidFill>
              </a:rPr>
              <a:t>By Strategy Research</a:t>
            </a:r>
          </a:p>
        </p:txBody>
      </p:sp>
      <p:sp>
        <p:nvSpPr>
          <p:cNvPr id="9" name="Slide Number Placeholder 8">
            <a:extLst>
              <a:ext uri="{FF2B5EF4-FFF2-40B4-BE49-F238E27FC236}">
                <a16:creationId xmlns:a16="http://schemas.microsoft.com/office/drawing/2014/main" id="{D8B1DB52-6C5A-475D-9A1F-9C10FCAA0970}"/>
              </a:ext>
            </a:extLst>
          </p:cNvPr>
          <p:cNvSpPr>
            <a:spLocks noGrp="1"/>
          </p:cNvSpPr>
          <p:nvPr>
            <p:ph type="sldNum" sz="quarter" idx="11"/>
          </p:nvPr>
        </p:nvSpPr>
        <p:spPr>
          <a:xfrm>
            <a:off x="9219028" y="6304104"/>
            <a:ext cx="2743200" cy="365125"/>
          </a:xfrm>
          <a:prstGeom prst="rect">
            <a:avLst/>
          </a:prstGeom>
        </p:spPr>
        <p:txBody>
          <a:bodyPr/>
          <a:lstStyle>
            <a:lvl1pPr algn="r">
              <a:defRPr>
                <a:solidFill>
                  <a:schemeClr val="tx1"/>
                </a:solidFill>
              </a:defRPr>
            </a:lvl1pPr>
          </a:lstStyle>
          <a:p>
            <a:pPr defTabSz="914377">
              <a:defRPr/>
            </a:pPr>
            <a:fld id="{1C3CB30C-02F5-4478-8C0E-7AE05C328AB5}" type="slidenum">
              <a:rPr lang="en-US" smtClean="0">
                <a:solidFill>
                  <a:srgbClr val="003D66"/>
                </a:solidFill>
              </a:rPr>
              <a:pPr defTabSz="914377">
                <a:defRPr/>
              </a:pPr>
              <a:t>‹#›</a:t>
            </a:fld>
            <a:endParaRPr lang="en-US" dirty="0">
              <a:solidFill>
                <a:srgbClr val="003D66"/>
              </a:solidFill>
            </a:endParaRPr>
          </a:p>
        </p:txBody>
      </p:sp>
      <p:sp>
        <p:nvSpPr>
          <p:cNvPr id="10" name="Title 9">
            <a:extLst>
              <a:ext uri="{FF2B5EF4-FFF2-40B4-BE49-F238E27FC236}">
                <a16:creationId xmlns:a16="http://schemas.microsoft.com/office/drawing/2014/main" id="{E8CC6034-A063-41C2-B376-DA9EF231C1BB}"/>
              </a:ext>
            </a:extLst>
          </p:cNvPr>
          <p:cNvSpPr>
            <a:spLocks noGrp="1"/>
          </p:cNvSpPr>
          <p:nvPr>
            <p:ph type="title"/>
          </p:nvPr>
        </p:nvSpPr>
        <p:spPr>
          <a:xfrm>
            <a:off x="449118" y="197142"/>
            <a:ext cx="8769911" cy="771181"/>
          </a:xfrm>
          <a:prstGeom prst="rect">
            <a:avLst/>
          </a:prstGeom>
        </p:spPr>
        <p:txBody>
          <a:bodyPr>
            <a:noAutofit/>
          </a:bodyPr>
          <a:lstStyle>
            <a:lvl1pPr>
              <a:defRPr sz="5400"/>
            </a:lvl1pPr>
          </a:lstStyle>
          <a:p>
            <a:endParaRPr lang="en-US" dirty="0"/>
          </a:p>
        </p:txBody>
      </p:sp>
      <p:sp>
        <p:nvSpPr>
          <p:cNvPr id="6" name="Text Placeholder 5">
            <a:extLst>
              <a:ext uri="{FF2B5EF4-FFF2-40B4-BE49-F238E27FC236}">
                <a16:creationId xmlns:a16="http://schemas.microsoft.com/office/drawing/2014/main" id="{A8825585-9F1F-4CE4-959F-0B4DC80FAF3E}"/>
              </a:ext>
            </a:extLst>
          </p:cNvPr>
          <p:cNvSpPr>
            <a:spLocks noGrp="1"/>
          </p:cNvSpPr>
          <p:nvPr>
            <p:ph type="body" sz="quarter" idx="12"/>
          </p:nvPr>
        </p:nvSpPr>
        <p:spPr>
          <a:xfrm>
            <a:off x="1209676" y="1295401"/>
            <a:ext cx="10525125" cy="4638675"/>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663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C5899-2BD3-E6E3-54F1-E4D361EE13C4}"/>
              </a:ext>
            </a:extLst>
          </p:cNvPr>
          <p:cNvSpPr>
            <a:spLocks noGrp="1"/>
          </p:cNvSpPr>
          <p:nvPr>
            <p:ph type="ctrTitle"/>
          </p:nvPr>
        </p:nvSpPr>
        <p:spPr>
          <a:xfrm>
            <a:off x="1524000" y="1122589"/>
            <a:ext cx="9144000" cy="2386920"/>
          </a:xfrm>
        </p:spPr>
        <p:txBody>
          <a:bodyPr anchor="b"/>
          <a:lstStyle>
            <a:lvl1pPr algn="ctr">
              <a:defRPr sz="4286"/>
            </a:lvl1pPr>
          </a:lstStyle>
          <a:p>
            <a:r>
              <a:rPr lang="en-US"/>
              <a:t>Click to edit Master title style</a:t>
            </a:r>
          </a:p>
        </p:txBody>
      </p:sp>
      <p:sp>
        <p:nvSpPr>
          <p:cNvPr id="3" name="Subtitle 2">
            <a:extLst>
              <a:ext uri="{FF2B5EF4-FFF2-40B4-BE49-F238E27FC236}">
                <a16:creationId xmlns:a16="http://schemas.microsoft.com/office/drawing/2014/main" id="{12D4F37A-F31C-6FE4-BED5-58088C086EE6}"/>
              </a:ext>
            </a:extLst>
          </p:cNvPr>
          <p:cNvSpPr>
            <a:spLocks noGrp="1"/>
          </p:cNvSpPr>
          <p:nvPr>
            <p:ph type="subTitle" idx="1"/>
          </p:nvPr>
        </p:nvSpPr>
        <p:spPr>
          <a:xfrm>
            <a:off x="1524000" y="3602491"/>
            <a:ext cx="9144000" cy="1655536"/>
          </a:xfrm>
        </p:spPr>
        <p:txBody>
          <a:bodyPr/>
          <a:lstStyle>
            <a:lvl1pPr marL="0" indent="0" algn="ctr">
              <a:buNone/>
              <a:defRPr sz="1714"/>
            </a:lvl1pPr>
            <a:lvl2pPr marL="326578" indent="0" algn="ctr">
              <a:buNone/>
              <a:defRPr sz="1429"/>
            </a:lvl2pPr>
            <a:lvl3pPr marL="653156" indent="0" algn="ctr">
              <a:buNone/>
              <a:defRPr sz="1286"/>
            </a:lvl3pPr>
            <a:lvl4pPr marL="979734" indent="0" algn="ctr">
              <a:buNone/>
              <a:defRPr sz="1143"/>
            </a:lvl4pPr>
            <a:lvl5pPr marL="1306312" indent="0" algn="ctr">
              <a:buNone/>
              <a:defRPr sz="1143"/>
            </a:lvl5pPr>
            <a:lvl6pPr marL="1632890" indent="0" algn="ctr">
              <a:buNone/>
              <a:defRPr sz="1143"/>
            </a:lvl6pPr>
            <a:lvl7pPr marL="1959468" indent="0" algn="ctr">
              <a:buNone/>
              <a:defRPr sz="1143"/>
            </a:lvl7pPr>
            <a:lvl8pPr marL="2286046" indent="0" algn="ctr">
              <a:buNone/>
              <a:defRPr sz="1143"/>
            </a:lvl8pPr>
            <a:lvl9pPr marL="2612624" indent="0" algn="ctr">
              <a:buNone/>
              <a:defRPr sz="1143"/>
            </a:lvl9pPr>
          </a:lstStyle>
          <a:p>
            <a:r>
              <a:rPr lang="en-US"/>
              <a:t>Click to edit Master subtitle style</a:t>
            </a:r>
          </a:p>
        </p:txBody>
      </p:sp>
      <p:sp>
        <p:nvSpPr>
          <p:cNvPr id="4" name="Date Placeholder 3">
            <a:extLst>
              <a:ext uri="{FF2B5EF4-FFF2-40B4-BE49-F238E27FC236}">
                <a16:creationId xmlns:a16="http://schemas.microsoft.com/office/drawing/2014/main" id="{E8E54761-E61E-A9A3-845C-BA6E4326FC63}"/>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5" name="Footer Placeholder 4">
            <a:extLst>
              <a:ext uri="{FF2B5EF4-FFF2-40B4-BE49-F238E27FC236}">
                <a16:creationId xmlns:a16="http://schemas.microsoft.com/office/drawing/2014/main" id="{08A66E53-3FE1-3E48-2873-C6388CD10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0D7EC-4FB1-CC48-C5EC-1823622110E8}"/>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2618849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E8CCB-8C88-FC03-2277-5BEC443F02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87345E-2B43-8566-5A19-95C4654773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742FB-6E89-1AEC-59F9-3C12CDE8C4D9}"/>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5" name="Footer Placeholder 4">
            <a:extLst>
              <a:ext uri="{FF2B5EF4-FFF2-40B4-BE49-F238E27FC236}">
                <a16:creationId xmlns:a16="http://schemas.microsoft.com/office/drawing/2014/main" id="{732690D9-596F-299F-C5DD-60B543C0F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8DD8B-9FB9-8D29-25B5-F9F28D573AF5}"/>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3338718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78E7D-53C4-4B3B-76C8-9096817B2D14}"/>
              </a:ext>
            </a:extLst>
          </p:cNvPr>
          <p:cNvSpPr>
            <a:spLocks noGrp="1"/>
          </p:cNvSpPr>
          <p:nvPr>
            <p:ph type="title"/>
          </p:nvPr>
        </p:nvSpPr>
        <p:spPr>
          <a:xfrm>
            <a:off x="832304" y="1709964"/>
            <a:ext cx="10514920" cy="2852964"/>
          </a:xfrm>
        </p:spPr>
        <p:txBody>
          <a:bodyPr anchor="b"/>
          <a:lstStyle>
            <a:lvl1pPr>
              <a:defRPr sz="4286"/>
            </a:lvl1pPr>
          </a:lstStyle>
          <a:p>
            <a:r>
              <a:rPr lang="en-US"/>
              <a:t>Click to edit Master title style</a:t>
            </a:r>
          </a:p>
        </p:txBody>
      </p:sp>
      <p:sp>
        <p:nvSpPr>
          <p:cNvPr id="3" name="Text Placeholder 2">
            <a:extLst>
              <a:ext uri="{FF2B5EF4-FFF2-40B4-BE49-F238E27FC236}">
                <a16:creationId xmlns:a16="http://schemas.microsoft.com/office/drawing/2014/main" id="{9E38300C-8EB5-0BFE-E985-BE73434A9A5E}"/>
              </a:ext>
            </a:extLst>
          </p:cNvPr>
          <p:cNvSpPr>
            <a:spLocks noGrp="1"/>
          </p:cNvSpPr>
          <p:nvPr>
            <p:ph type="body" idx="1"/>
          </p:nvPr>
        </p:nvSpPr>
        <p:spPr>
          <a:xfrm>
            <a:off x="832304" y="4589009"/>
            <a:ext cx="10514920" cy="1500187"/>
          </a:xfrm>
        </p:spPr>
        <p:txBody>
          <a:bodyPr/>
          <a:lstStyle>
            <a:lvl1pPr marL="0" indent="0">
              <a:buNone/>
              <a:defRPr sz="1714">
                <a:solidFill>
                  <a:schemeClr val="tx1">
                    <a:tint val="75000"/>
                  </a:schemeClr>
                </a:solidFill>
              </a:defRPr>
            </a:lvl1pPr>
            <a:lvl2pPr marL="326578" indent="0">
              <a:buNone/>
              <a:defRPr sz="1429">
                <a:solidFill>
                  <a:schemeClr val="tx1">
                    <a:tint val="75000"/>
                  </a:schemeClr>
                </a:solidFill>
              </a:defRPr>
            </a:lvl2pPr>
            <a:lvl3pPr marL="653156" indent="0">
              <a:buNone/>
              <a:defRPr sz="1286">
                <a:solidFill>
                  <a:schemeClr val="tx1">
                    <a:tint val="75000"/>
                  </a:schemeClr>
                </a:solidFill>
              </a:defRPr>
            </a:lvl3pPr>
            <a:lvl4pPr marL="979734" indent="0">
              <a:buNone/>
              <a:defRPr sz="1143">
                <a:solidFill>
                  <a:schemeClr val="tx1">
                    <a:tint val="75000"/>
                  </a:schemeClr>
                </a:solidFill>
              </a:defRPr>
            </a:lvl4pPr>
            <a:lvl5pPr marL="1306312" indent="0">
              <a:buNone/>
              <a:defRPr sz="1143">
                <a:solidFill>
                  <a:schemeClr val="tx1">
                    <a:tint val="75000"/>
                  </a:schemeClr>
                </a:solidFill>
              </a:defRPr>
            </a:lvl5pPr>
            <a:lvl6pPr marL="1632890" indent="0">
              <a:buNone/>
              <a:defRPr sz="1143">
                <a:solidFill>
                  <a:schemeClr val="tx1">
                    <a:tint val="75000"/>
                  </a:schemeClr>
                </a:solidFill>
              </a:defRPr>
            </a:lvl6pPr>
            <a:lvl7pPr marL="1959468" indent="0">
              <a:buNone/>
              <a:defRPr sz="1143">
                <a:solidFill>
                  <a:schemeClr val="tx1">
                    <a:tint val="75000"/>
                  </a:schemeClr>
                </a:solidFill>
              </a:defRPr>
            </a:lvl7pPr>
            <a:lvl8pPr marL="2286046" indent="0">
              <a:buNone/>
              <a:defRPr sz="1143">
                <a:solidFill>
                  <a:schemeClr val="tx1">
                    <a:tint val="75000"/>
                  </a:schemeClr>
                </a:solidFill>
              </a:defRPr>
            </a:lvl8pPr>
            <a:lvl9pPr marL="2612624" indent="0">
              <a:buNone/>
              <a:defRPr sz="114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E34A90-C329-92A1-E40E-041039E538EA}"/>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5" name="Footer Placeholder 4">
            <a:extLst>
              <a:ext uri="{FF2B5EF4-FFF2-40B4-BE49-F238E27FC236}">
                <a16:creationId xmlns:a16="http://schemas.microsoft.com/office/drawing/2014/main" id="{50FC793D-3A79-6FF9-DC88-7A0258ADC7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61CDC-88CB-165B-B688-2225DE7F4B2D}"/>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3936415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20D52-E67E-84EC-9129-380413E1C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CF473-A8DD-67A7-FB88-AD0CA6C89C13}"/>
              </a:ext>
            </a:extLst>
          </p:cNvPr>
          <p:cNvSpPr>
            <a:spLocks noGrp="1"/>
          </p:cNvSpPr>
          <p:nvPr>
            <p:ph sz="half" idx="1"/>
          </p:nvPr>
        </p:nvSpPr>
        <p:spPr>
          <a:xfrm>
            <a:off x="837974" y="1825625"/>
            <a:ext cx="5203598" cy="435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066401-0F79-6909-2076-00B76963360D}"/>
              </a:ext>
            </a:extLst>
          </p:cNvPr>
          <p:cNvSpPr>
            <a:spLocks noGrp="1"/>
          </p:cNvSpPr>
          <p:nvPr>
            <p:ph sz="half" idx="2"/>
          </p:nvPr>
        </p:nvSpPr>
        <p:spPr>
          <a:xfrm>
            <a:off x="6150428" y="1825625"/>
            <a:ext cx="5203599" cy="435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FE6E80-B2E9-7700-AB9B-CCF1D99FDFA1}"/>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6" name="Footer Placeholder 5">
            <a:extLst>
              <a:ext uri="{FF2B5EF4-FFF2-40B4-BE49-F238E27FC236}">
                <a16:creationId xmlns:a16="http://schemas.microsoft.com/office/drawing/2014/main" id="{B3AEA521-9D21-C20D-77BD-D520B2C50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0E19F-C7DA-3276-1A4C-835C7990355F}"/>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3430484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EBAB2-F8CC-1AEF-FB7A-CE45CA988FC2}"/>
              </a:ext>
            </a:extLst>
          </p:cNvPr>
          <p:cNvSpPr>
            <a:spLocks noGrp="1"/>
          </p:cNvSpPr>
          <p:nvPr>
            <p:ph type="title"/>
          </p:nvPr>
        </p:nvSpPr>
        <p:spPr>
          <a:xfrm>
            <a:off x="840242" y="365125"/>
            <a:ext cx="1051491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EAA130-1937-481E-E502-140A6D68DC49}"/>
              </a:ext>
            </a:extLst>
          </p:cNvPr>
          <p:cNvSpPr>
            <a:spLocks noGrp="1"/>
          </p:cNvSpPr>
          <p:nvPr>
            <p:ph type="body" idx="1"/>
          </p:nvPr>
        </p:nvSpPr>
        <p:spPr>
          <a:xfrm>
            <a:off x="840241" y="1681617"/>
            <a:ext cx="5157107" cy="823232"/>
          </a:xfrm>
        </p:spPr>
        <p:txBody>
          <a:bodyPr anchor="b"/>
          <a:lstStyle>
            <a:lvl1pPr marL="0" indent="0">
              <a:buNone/>
              <a:defRPr sz="1714" b="1"/>
            </a:lvl1pPr>
            <a:lvl2pPr marL="326578" indent="0">
              <a:buNone/>
              <a:defRPr sz="1429" b="1"/>
            </a:lvl2pPr>
            <a:lvl3pPr marL="653156" indent="0">
              <a:buNone/>
              <a:defRPr sz="1286" b="1"/>
            </a:lvl3pPr>
            <a:lvl4pPr marL="979734" indent="0">
              <a:buNone/>
              <a:defRPr sz="1143" b="1"/>
            </a:lvl4pPr>
            <a:lvl5pPr marL="1306312" indent="0">
              <a:buNone/>
              <a:defRPr sz="1143" b="1"/>
            </a:lvl5pPr>
            <a:lvl6pPr marL="1632890" indent="0">
              <a:buNone/>
              <a:defRPr sz="1143" b="1"/>
            </a:lvl6pPr>
            <a:lvl7pPr marL="1959468" indent="0">
              <a:buNone/>
              <a:defRPr sz="1143" b="1"/>
            </a:lvl7pPr>
            <a:lvl8pPr marL="2286046" indent="0">
              <a:buNone/>
              <a:defRPr sz="1143" b="1"/>
            </a:lvl8pPr>
            <a:lvl9pPr marL="2612624" indent="0">
              <a:buNone/>
              <a:defRPr sz="1143" b="1"/>
            </a:lvl9pPr>
          </a:lstStyle>
          <a:p>
            <a:pPr lvl="0"/>
            <a:r>
              <a:rPr lang="en-US"/>
              <a:t>Click to edit Master text styles</a:t>
            </a:r>
          </a:p>
        </p:txBody>
      </p:sp>
      <p:sp>
        <p:nvSpPr>
          <p:cNvPr id="4" name="Content Placeholder 3">
            <a:extLst>
              <a:ext uri="{FF2B5EF4-FFF2-40B4-BE49-F238E27FC236}">
                <a16:creationId xmlns:a16="http://schemas.microsoft.com/office/drawing/2014/main" id="{C785A3B5-6AAC-48FC-07A9-7E7E5D86EE23}"/>
              </a:ext>
            </a:extLst>
          </p:cNvPr>
          <p:cNvSpPr>
            <a:spLocks noGrp="1"/>
          </p:cNvSpPr>
          <p:nvPr>
            <p:ph sz="half" idx="2"/>
          </p:nvPr>
        </p:nvSpPr>
        <p:spPr>
          <a:xfrm>
            <a:off x="840241" y="2504849"/>
            <a:ext cx="5157107" cy="3685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9B7BE1-6CF8-61BC-239D-D0483E1CB223}"/>
              </a:ext>
            </a:extLst>
          </p:cNvPr>
          <p:cNvSpPr>
            <a:spLocks noGrp="1"/>
          </p:cNvSpPr>
          <p:nvPr>
            <p:ph type="body" sz="quarter" idx="3"/>
          </p:nvPr>
        </p:nvSpPr>
        <p:spPr>
          <a:xfrm>
            <a:off x="6171974" y="1681617"/>
            <a:ext cx="5183187" cy="823232"/>
          </a:xfrm>
        </p:spPr>
        <p:txBody>
          <a:bodyPr anchor="b"/>
          <a:lstStyle>
            <a:lvl1pPr marL="0" indent="0">
              <a:buNone/>
              <a:defRPr sz="1714" b="1"/>
            </a:lvl1pPr>
            <a:lvl2pPr marL="326578" indent="0">
              <a:buNone/>
              <a:defRPr sz="1429" b="1"/>
            </a:lvl2pPr>
            <a:lvl3pPr marL="653156" indent="0">
              <a:buNone/>
              <a:defRPr sz="1286" b="1"/>
            </a:lvl3pPr>
            <a:lvl4pPr marL="979734" indent="0">
              <a:buNone/>
              <a:defRPr sz="1143" b="1"/>
            </a:lvl4pPr>
            <a:lvl5pPr marL="1306312" indent="0">
              <a:buNone/>
              <a:defRPr sz="1143" b="1"/>
            </a:lvl5pPr>
            <a:lvl6pPr marL="1632890" indent="0">
              <a:buNone/>
              <a:defRPr sz="1143" b="1"/>
            </a:lvl6pPr>
            <a:lvl7pPr marL="1959468" indent="0">
              <a:buNone/>
              <a:defRPr sz="1143" b="1"/>
            </a:lvl7pPr>
            <a:lvl8pPr marL="2286046" indent="0">
              <a:buNone/>
              <a:defRPr sz="1143" b="1"/>
            </a:lvl8pPr>
            <a:lvl9pPr marL="2612624" indent="0">
              <a:buNone/>
              <a:defRPr sz="1143" b="1"/>
            </a:lvl9pPr>
          </a:lstStyle>
          <a:p>
            <a:pPr lvl="0"/>
            <a:r>
              <a:rPr lang="en-US"/>
              <a:t>Click to edit Master text styles</a:t>
            </a:r>
          </a:p>
        </p:txBody>
      </p:sp>
      <p:sp>
        <p:nvSpPr>
          <p:cNvPr id="6" name="Content Placeholder 5">
            <a:extLst>
              <a:ext uri="{FF2B5EF4-FFF2-40B4-BE49-F238E27FC236}">
                <a16:creationId xmlns:a16="http://schemas.microsoft.com/office/drawing/2014/main" id="{D2D45B5B-0524-C72F-1DBD-E3068DDE4358}"/>
              </a:ext>
            </a:extLst>
          </p:cNvPr>
          <p:cNvSpPr>
            <a:spLocks noGrp="1"/>
          </p:cNvSpPr>
          <p:nvPr>
            <p:ph sz="quarter" idx="4"/>
          </p:nvPr>
        </p:nvSpPr>
        <p:spPr>
          <a:xfrm>
            <a:off x="6171974" y="2504849"/>
            <a:ext cx="5183187" cy="3685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190C4C-3F1C-8142-0673-533838156684}"/>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8" name="Footer Placeholder 7">
            <a:extLst>
              <a:ext uri="{FF2B5EF4-FFF2-40B4-BE49-F238E27FC236}">
                <a16:creationId xmlns:a16="http://schemas.microsoft.com/office/drawing/2014/main" id="{29081B63-B96F-88AA-4BE8-3C4448DF5B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C0AF9D-7520-9EB1-1CCD-48FF64167B32}"/>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1398498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1EFF74-553F-4532-AC22-73D46B6F34BF}"/>
              </a:ext>
            </a:extLst>
          </p:cNvPr>
          <p:cNvSpPr txBox="1"/>
          <p:nvPr userDrawn="1"/>
        </p:nvSpPr>
        <p:spPr>
          <a:xfrm>
            <a:off x="10223500" y="6452747"/>
            <a:ext cx="1663700" cy="369332"/>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rPr>
              <a:t>Strategy Research</a:t>
            </a:r>
          </a:p>
        </p:txBody>
      </p:sp>
    </p:spTree>
    <p:extLst>
      <p:ext uri="{BB962C8B-B14F-4D97-AF65-F5344CB8AC3E}">
        <p14:creationId xmlns:p14="http://schemas.microsoft.com/office/powerpoint/2010/main" val="40279487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7B0D2-B072-A0AD-C2EE-2DF1F69468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2A7093-47C9-85CB-0021-3405447B2CC7}"/>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4" name="Footer Placeholder 3">
            <a:extLst>
              <a:ext uri="{FF2B5EF4-FFF2-40B4-BE49-F238E27FC236}">
                <a16:creationId xmlns:a16="http://schemas.microsoft.com/office/drawing/2014/main" id="{05551558-465C-1BD8-5F1B-805687BAAD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16C067-03B4-A202-0CAC-674889600851}"/>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2363653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3A27C7-CDCA-8D9E-A5E6-4438E1ED9C88}"/>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3" name="Footer Placeholder 2">
            <a:extLst>
              <a:ext uri="{FF2B5EF4-FFF2-40B4-BE49-F238E27FC236}">
                <a16:creationId xmlns:a16="http://schemas.microsoft.com/office/drawing/2014/main" id="{00CB30E8-530B-91CC-76EB-2C5800133C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C4CDC2-55A3-2C4C-7C1F-2407ACAB9A05}"/>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1230587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F5FE0-4097-DAD9-06A8-2C19745072A2}"/>
              </a:ext>
            </a:extLst>
          </p:cNvPr>
          <p:cNvSpPr>
            <a:spLocks noGrp="1"/>
          </p:cNvSpPr>
          <p:nvPr>
            <p:ph type="title"/>
          </p:nvPr>
        </p:nvSpPr>
        <p:spPr>
          <a:xfrm>
            <a:off x="840241" y="456974"/>
            <a:ext cx="3931330" cy="1599973"/>
          </a:xfrm>
        </p:spPr>
        <p:txBody>
          <a:bodyPr anchor="b"/>
          <a:lstStyle>
            <a:lvl1pPr>
              <a:defRPr sz="2286"/>
            </a:lvl1pPr>
          </a:lstStyle>
          <a:p>
            <a:r>
              <a:rPr lang="en-US"/>
              <a:t>Click to edit Master title style</a:t>
            </a:r>
          </a:p>
        </p:txBody>
      </p:sp>
      <p:sp>
        <p:nvSpPr>
          <p:cNvPr id="3" name="Content Placeholder 2">
            <a:extLst>
              <a:ext uri="{FF2B5EF4-FFF2-40B4-BE49-F238E27FC236}">
                <a16:creationId xmlns:a16="http://schemas.microsoft.com/office/drawing/2014/main" id="{2E41F9E8-2765-E2CE-DF11-12B9F18CFDD5}"/>
              </a:ext>
            </a:extLst>
          </p:cNvPr>
          <p:cNvSpPr>
            <a:spLocks noGrp="1"/>
          </p:cNvSpPr>
          <p:nvPr>
            <p:ph idx="1"/>
          </p:nvPr>
        </p:nvSpPr>
        <p:spPr>
          <a:xfrm>
            <a:off x="5183188" y="987653"/>
            <a:ext cx="6171973" cy="4873625"/>
          </a:xfrm>
        </p:spPr>
        <p:txBody>
          <a:bodyPr/>
          <a:lstStyle>
            <a:lvl1pPr>
              <a:defRPr sz="2286"/>
            </a:lvl1pPr>
            <a:lvl2pPr>
              <a:defRPr sz="2000"/>
            </a:lvl2pPr>
            <a:lvl3pPr>
              <a:defRPr sz="1714"/>
            </a:lvl3pPr>
            <a:lvl4pPr>
              <a:defRPr sz="1429"/>
            </a:lvl4pPr>
            <a:lvl5pPr>
              <a:defRPr sz="1429"/>
            </a:lvl5pPr>
            <a:lvl6pPr>
              <a:defRPr sz="1429"/>
            </a:lvl6pPr>
            <a:lvl7pPr>
              <a:defRPr sz="1429"/>
            </a:lvl7pPr>
            <a:lvl8pPr>
              <a:defRPr sz="1429"/>
            </a:lvl8pPr>
            <a:lvl9pPr>
              <a:defRPr sz="14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F8DDC9-2A87-281B-1D3D-1691F7BC63B4}"/>
              </a:ext>
            </a:extLst>
          </p:cNvPr>
          <p:cNvSpPr>
            <a:spLocks noGrp="1"/>
          </p:cNvSpPr>
          <p:nvPr>
            <p:ph type="body" sz="half" idx="2"/>
          </p:nvPr>
        </p:nvSpPr>
        <p:spPr>
          <a:xfrm>
            <a:off x="840241" y="2056947"/>
            <a:ext cx="3931330" cy="3812268"/>
          </a:xfrm>
        </p:spPr>
        <p:txBody>
          <a:bodyPr/>
          <a:lstStyle>
            <a:lvl1pPr marL="0" indent="0">
              <a:buNone/>
              <a:defRPr sz="1143"/>
            </a:lvl1pPr>
            <a:lvl2pPr marL="326578" indent="0">
              <a:buNone/>
              <a:defRPr sz="1000"/>
            </a:lvl2pPr>
            <a:lvl3pPr marL="653156" indent="0">
              <a:buNone/>
              <a:defRPr sz="857"/>
            </a:lvl3pPr>
            <a:lvl4pPr marL="979734" indent="0">
              <a:buNone/>
              <a:defRPr sz="714"/>
            </a:lvl4pPr>
            <a:lvl5pPr marL="1306312" indent="0">
              <a:buNone/>
              <a:defRPr sz="714"/>
            </a:lvl5pPr>
            <a:lvl6pPr marL="1632890" indent="0">
              <a:buNone/>
              <a:defRPr sz="714"/>
            </a:lvl6pPr>
            <a:lvl7pPr marL="1959468" indent="0">
              <a:buNone/>
              <a:defRPr sz="714"/>
            </a:lvl7pPr>
            <a:lvl8pPr marL="2286046" indent="0">
              <a:buNone/>
              <a:defRPr sz="714"/>
            </a:lvl8pPr>
            <a:lvl9pPr marL="2612624" indent="0">
              <a:buNone/>
              <a:defRPr sz="714"/>
            </a:lvl9pPr>
          </a:lstStyle>
          <a:p>
            <a:pPr lvl="0"/>
            <a:r>
              <a:rPr lang="en-US"/>
              <a:t>Click to edit Master text styles</a:t>
            </a:r>
          </a:p>
        </p:txBody>
      </p:sp>
      <p:sp>
        <p:nvSpPr>
          <p:cNvPr id="5" name="Date Placeholder 4">
            <a:extLst>
              <a:ext uri="{FF2B5EF4-FFF2-40B4-BE49-F238E27FC236}">
                <a16:creationId xmlns:a16="http://schemas.microsoft.com/office/drawing/2014/main" id="{CBB5321F-3143-C935-6ADD-36D2FA270D5C}"/>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6" name="Footer Placeholder 5">
            <a:extLst>
              <a:ext uri="{FF2B5EF4-FFF2-40B4-BE49-F238E27FC236}">
                <a16:creationId xmlns:a16="http://schemas.microsoft.com/office/drawing/2014/main" id="{867AAFA4-ACAA-3EEF-B471-57D998D116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D12D9-C699-E24B-11BE-635585EBF746}"/>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3880232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49484-DEE1-BFB0-2113-B3FA7D42F560}"/>
              </a:ext>
            </a:extLst>
          </p:cNvPr>
          <p:cNvSpPr>
            <a:spLocks noGrp="1"/>
          </p:cNvSpPr>
          <p:nvPr>
            <p:ph type="title"/>
          </p:nvPr>
        </p:nvSpPr>
        <p:spPr>
          <a:xfrm>
            <a:off x="840241" y="456974"/>
            <a:ext cx="3931330" cy="1599973"/>
          </a:xfrm>
        </p:spPr>
        <p:txBody>
          <a:bodyPr anchor="b"/>
          <a:lstStyle>
            <a:lvl1pPr>
              <a:defRPr sz="2286"/>
            </a:lvl1pPr>
          </a:lstStyle>
          <a:p>
            <a:r>
              <a:rPr lang="en-US"/>
              <a:t>Click to edit Master title style</a:t>
            </a:r>
          </a:p>
        </p:txBody>
      </p:sp>
      <p:sp>
        <p:nvSpPr>
          <p:cNvPr id="3" name="Picture Placeholder 2">
            <a:extLst>
              <a:ext uri="{FF2B5EF4-FFF2-40B4-BE49-F238E27FC236}">
                <a16:creationId xmlns:a16="http://schemas.microsoft.com/office/drawing/2014/main" id="{44F08842-DABD-945B-5899-372166100BB4}"/>
              </a:ext>
            </a:extLst>
          </p:cNvPr>
          <p:cNvSpPr>
            <a:spLocks noGrp="1"/>
          </p:cNvSpPr>
          <p:nvPr>
            <p:ph type="pic" idx="1"/>
          </p:nvPr>
        </p:nvSpPr>
        <p:spPr>
          <a:xfrm>
            <a:off x="5183188" y="987653"/>
            <a:ext cx="6171973" cy="4873625"/>
          </a:xfrm>
        </p:spPr>
        <p:txBody>
          <a:bodyPr/>
          <a:lstStyle>
            <a:lvl1pPr marL="0" indent="0">
              <a:buNone/>
              <a:defRPr sz="2286"/>
            </a:lvl1pPr>
            <a:lvl2pPr marL="326578" indent="0">
              <a:buNone/>
              <a:defRPr sz="2000"/>
            </a:lvl2pPr>
            <a:lvl3pPr marL="653156" indent="0">
              <a:buNone/>
              <a:defRPr sz="1714"/>
            </a:lvl3pPr>
            <a:lvl4pPr marL="979734" indent="0">
              <a:buNone/>
              <a:defRPr sz="1429"/>
            </a:lvl4pPr>
            <a:lvl5pPr marL="1306312" indent="0">
              <a:buNone/>
              <a:defRPr sz="1429"/>
            </a:lvl5pPr>
            <a:lvl6pPr marL="1632890" indent="0">
              <a:buNone/>
              <a:defRPr sz="1429"/>
            </a:lvl6pPr>
            <a:lvl7pPr marL="1959468" indent="0">
              <a:buNone/>
              <a:defRPr sz="1429"/>
            </a:lvl7pPr>
            <a:lvl8pPr marL="2286046" indent="0">
              <a:buNone/>
              <a:defRPr sz="1429"/>
            </a:lvl8pPr>
            <a:lvl9pPr marL="2612624" indent="0">
              <a:buNone/>
              <a:defRPr sz="1429"/>
            </a:lvl9pPr>
          </a:lstStyle>
          <a:p>
            <a:endParaRPr lang="en-US"/>
          </a:p>
        </p:txBody>
      </p:sp>
      <p:sp>
        <p:nvSpPr>
          <p:cNvPr id="4" name="Text Placeholder 3">
            <a:extLst>
              <a:ext uri="{FF2B5EF4-FFF2-40B4-BE49-F238E27FC236}">
                <a16:creationId xmlns:a16="http://schemas.microsoft.com/office/drawing/2014/main" id="{FA775C00-7A49-6AC1-AC3D-3DFBF37DBA67}"/>
              </a:ext>
            </a:extLst>
          </p:cNvPr>
          <p:cNvSpPr>
            <a:spLocks noGrp="1"/>
          </p:cNvSpPr>
          <p:nvPr>
            <p:ph type="body" sz="half" idx="2"/>
          </p:nvPr>
        </p:nvSpPr>
        <p:spPr>
          <a:xfrm>
            <a:off x="840241" y="2056947"/>
            <a:ext cx="3931330" cy="3812268"/>
          </a:xfrm>
        </p:spPr>
        <p:txBody>
          <a:bodyPr/>
          <a:lstStyle>
            <a:lvl1pPr marL="0" indent="0">
              <a:buNone/>
              <a:defRPr sz="1143"/>
            </a:lvl1pPr>
            <a:lvl2pPr marL="326578" indent="0">
              <a:buNone/>
              <a:defRPr sz="1000"/>
            </a:lvl2pPr>
            <a:lvl3pPr marL="653156" indent="0">
              <a:buNone/>
              <a:defRPr sz="857"/>
            </a:lvl3pPr>
            <a:lvl4pPr marL="979734" indent="0">
              <a:buNone/>
              <a:defRPr sz="714"/>
            </a:lvl4pPr>
            <a:lvl5pPr marL="1306312" indent="0">
              <a:buNone/>
              <a:defRPr sz="714"/>
            </a:lvl5pPr>
            <a:lvl6pPr marL="1632890" indent="0">
              <a:buNone/>
              <a:defRPr sz="714"/>
            </a:lvl6pPr>
            <a:lvl7pPr marL="1959468" indent="0">
              <a:buNone/>
              <a:defRPr sz="714"/>
            </a:lvl7pPr>
            <a:lvl8pPr marL="2286046" indent="0">
              <a:buNone/>
              <a:defRPr sz="714"/>
            </a:lvl8pPr>
            <a:lvl9pPr marL="2612624" indent="0">
              <a:buNone/>
              <a:defRPr sz="714"/>
            </a:lvl9pPr>
          </a:lstStyle>
          <a:p>
            <a:pPr lvl="0"/>
            <a:r>
              <a:rPr lang="en-US"/>
              <a:t>Click to edit Master text styles</a:t>
            </a:r>
          </a:p>
        </p:txBody>
      </p:sp>
      <p:sp>
        <p:nvSpPr>
          <p:cNvPr id="5" name="Date Placeholder 4">
            <a:extLst>
              <a:ext uri="{FF2B5EF4-FFF2-40B4-BE49-F238E27FC236}">
                <a16:creationId xmlns:a16="http://schemas.microsoft.com/office/drawing/2014/main" id="{5FE5B7E0-D681-66E5-550C-1623964BD12D}"/>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6" name="Footer Placeholder 5">
            <a:extLst>
              <a:ext uri="{FF2B5EF4-FFF2-40B4-BE49-F238E27FC236}">
                <a16:creationId xmlns:a16="http://schemas.microsoft.com/office/drawing/2014/main" id="{3493FACA-D14C-7CD3-E9FB-D030A5AA1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D1A3-5784-EE51-C53C-3601E6C87399}"/>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2952062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83A5-318B-D359-8128-729173DC33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7AAC8B-8863-345A-EAD9-6B86EA4CB8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3743B7-7BAF-2EA6-7C8B-C8B45DF991FA}"/>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5" name="Footer Placeholder 4">
            <a:extLst>
              <a:ext uri="{FF2B5EF4-FFF2-40B4-BE49-F238E27FC236}">
                <a16:creationId xmlns:a16="http://schemas.microsoft.com/office/drawing/2014/main" id="{0F9A67CB-D6C5-97EA-E425-E236D8055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DE1EB-A35A-05AB-CF1E-32383247A9E1}"/>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27382724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E4A2C-1EE4-96DA-7731-3376A82D1182}"/>
              </a:ext>
            </a:extLst>
          </p:cNvPr>
          <p:cNvSpPr>
            <a:spLocks noGrp="1"/>
          </p:cNvSpPr>
          <p:nvPr>
            <p:ph type="title" orient="vert"/>
          </p:nvPr>
        </p:nvSpPr>
        <p:spPr>
          <a:xfrm>
            <a:off x="8725581" y="365125"/>
            <a:ext cx="2628446" cy="58113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2E2C-5ADA-5DC0-3951-3D410F74EF42}"/>
              </a:ext>
            </a:extLst>
          </p:cNvPr>
          <p:cNvSpPr>
            <a:spLocks noGrp="1"/>
          </p:cNvSpPr>
          <p:nvPr>
            <p:ph type="body" orient="vert" idx="1"/>
          </p:nvPr>
        </p:nvSpPr>
        <p:spPr>
          <a:xfrm>
            <a:off x="837974" y="365125"/>
            <a:ext cx="7778750" cy="58113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60050-A309-F484-D2FC-FB5D5C3A6A76}"/>
              </a:ext>
            </a:extLst>
          </p:cNvPr>
          <p:cNvSpPr>
            <a:spLocks noGrp="1"/>
          </p:cNvSpPr>
          <p:nvPr>
            <p:ph type="dt" sz="half" idx="10"/>
          </p:nvPr>
        </p:nvSpPr>
        <p:spPr/>
        <p:txBody>
          <a:bodyPr/>
          <a:lstStyle/>
          <a:p>
            <a:fld id="{F553A6B9-1F34-4107-99B2-86635CAB7341}" type="datetimeFigureOut">
              <a:rPr lang="en-US" smtClean="0"/>
              <a:t>08-May-24</a:t>
            </a:fld>
            <a:endParaRPr lang="en-US"/>
          </a:p>
        </p:txBody>
      </p:sp>
      <p:sp>
        <p:nvSpPr>
          <p:cNvPr id="5" name="Footer Placeholder 4">
            <a:extLst>
              <a:ext uri="{FF2B5EF4-FFF2-40B4-BE49-F238E27FC236}">
                <a16:creationId xmlns:a16="http://schemas.microsoft.com/office/drawing/2014/main" id="{E2CC6E83-79BE-5A87-CECB-DEC2B53E7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D53A8-639B-B489-4D16-49B088B8063B}"/>
              </a:ext>
            </a:extLst>
          </p:cNvPr>
          <p:cNvSpPr>
            <a:spLocks noGrp="1"/>
          </p:cNvSpPr>
          <p:nvPr>
            <p:ph type="sldNum" sz="quarter" idx="12"/>
          </p:nvPr>
        </p:nvSpPr>
        <p:spPr/>
        <p:txBody>
          <a:bodyPr/>
          <a:lstStyle/>
          <a:p>
            <a:fld id="{A5582607-57B6-45F0-85EC-8B26E6836A77}" type="slidenum">
              <a:rPr lang="en-US" smtClean="0"/>
              <a:t>‹#›</a:t>
            </a:fld>
            <a:endParaRPr lang="en-US"/>
          </a:p>
        </p:txBody>
      </p:sp>
    </p:spTree>
    <p:extLst>
      <p:ext uri="{BB962C8B-B14F-4D97-AF65-F5344CB8AC3E}">
        <p14:creationId xmlns:p14="http://schemas.microsoft.com/office/powerpoint/2010/main" val="2161240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3A10-5C85-C49F-0579-FDCB2108C25F}"/>
              </a:ext>
            </a:extLst>
          </p:cNvPr>
          <p:cNvSpPr>
            <a:spLocks noGrp="1"/>
          </p:cNvSpPr>
          <p:nvPr>
            <p:ph type="ctrTitle"/>
          </p:nvPr>
        </p:nvSpPr>
        <p:spPr>
          <a:xfrm>
            <a:off x="1524000" y="1122589"/>
            <a:ext cx="9144000" cy="2386920"/>
          </a:xfrm>
        </p:spPr>
        <p:txBody>
          <a:bodyPr anchor="b"/>
          <a:lstStyle>
            <a:lvl1pPr algn="ctr">
              <a:defRPr sz="4286"/>
            </a:lvl1pPr>
          </a:lstStyle>
          <a:p>
            <a:r>
              <a:rPr lang="en-US"/>
              <a:t>Click to edit Master title style</a:t>
            </a:r>
          </a:p>
        </p:txBody>
      </p:sp>
      <p:sp>
        <p:nvSpPr>
          <p:cNvPr id="3" name="Subtitle 2">
            <a:extLst>
              <a:ext uri="{FF2B5EF4-FFF2-40B4-BE49-F238E27FC236}">
                <a16:creationId xmlns:a16="http://schemas.microsoft.com/office/drawing/2014/main" id="{E2D8A675-DE3F-B811-6DC1-03A87CCA4FF8}"/>
              </a:ext>
            </a:extLst>
          </p:cNvPr>
          <p:cNvSpPr>
            <a:spLocks noGrp="1"/>
          </p:cNvSpPr>
          <p:nvPr>
            <p:ph type="subTitle" idx="1"/>
          </p:nvPr>
        </p:nvSpPr>
        <p:spPr>
          <a:xfrm>
            <a:off x="1524000" y="3602491"/>
            <a:ext cx="9144000" cy="1655536"/>
          </a:xfrm>
        </p:spPr>
        <p:txBody>
          <a:bodyPr/>
          <a:lstStyle>
            <a:lvl1pPr marL="0" indent="0" algn="ctr">
              <a:buNone/>
              <a:defRPr sz="1714"/>
            </a:lvl1pPr>
            <a:lvl2pPr marL="326578" indent="0" algn="ctr">
              <a:buNone/>
              <a:defRPr sz="1429"/>
            </a:lvl2pPr>
            <a:lvl3pPr marL="653156" indent="0" algn="ctr">
              <a:buNone/>
              <a:defRPr sz="1286"/>
            </a:lvl3pPr>
            <a:lvl4pPr marL="979734" indent="0" algn="ctr">
              <a:buNone/>
              <a:defRPr sz="1143"/>
            </a:lvl4pPr>
            <a:lvl5pPr marL="1306312" indent="0" algn="ctr">
              <a:buNone/>
              <a:defRPr sz="1143"/>
            </a:lvl5pPr>
            <a:lvl6pPr marL="1632890" indent="0" algn="ctr">
              <a:buNone/>
              <a:defRPr sz="1143"/>
            </a:lvl6pPr>
            <a:lvl7pPr marL="1959468" indent="0" algn="ctr">
              <a:buNone/>
              <a:defRPr sz="1143"/>
            </a:lvl7pPr>
            <a:lvl8pPr marL="2286046" indent="0" algn="ctr">
              <a:buNone/>
              <a:defRPr sz="1143"/>
            </a:lvl8pPr>
            <a:lvl9pPr marL="2612624" indent="0" algn="ctr">
              <a:buNone/>
              <a:defRPr sz="1143"/>
            </a:lvl9pPr>
          </a:lstStyle>
          <a:p>
            <a:r>
              <a:rPr lang="en-US"/>
              <a:t>Click to edit Master subtitle style</a:t>
            </a:r>
          </a:p>
        </p:txBody>
      </p:sp>
      <p:sp>
        <p:nvSpPr>
          <p:cNvPr id="4" name="Date Placeholder 3">
            <a:extLst>
              <a:ext uri="{FF2B5EF4-FFF2-40B4-BE49-F238E27FC236}">
                <a16:creationId xmlns:a16="http://schemas.microsoft.com/office/drawing/2014/main" id="{761A4FBC-298C-7900-AE53-2D19C1562B61}"/>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5" name="Footer Placeholder 4">
            <a:extLst>
              <a:ext uri="{FF2B5EF4-FFF2-40B4-BE49-F238E27FC236}">
                <a16:creationId xmlns:a16="http://schemas.microsoft.com/office/drawing/2014/main" id="{F339E2F8-1EA0-DE0E-C950-A100D0ADC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ABBAC-BFA6-662A-F09A-295A1B90CE69}"/>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3228734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0950-4F49-DB19-3174-6B7A11E542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47FB7-1219-E999-AA73-51C398FF55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B4D6A9-7A30-B194-DAFF-D8AD7EE3DC44}"/>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5" name="Footer Placeholder 4">
            <a:extLst>
              <a:ext uri="{FF2B5EF4-FFF2-40B4-BE49-F238E27FC236}">
                <a16:creationId xmlns:a16="http://schemas.microsoft.com/office/drawing/2014/main" id="{7075208F-5975-3341-C00D-9DE84469D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8EC6C-633B-F8F4-9490-01F1BA2728B0}"/>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2366513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37108-62F1-4DBD-D4DC-470280D0E0BE}"/>
              </a:ext>
            </a:extLst>
          </p:cNvPr>
          <p:cNvSpPr>
            <a:spLocks noGrp="1"/>
          </p:cNvSpPr>
          <p:nvPr>
            <p:ph type="title"/>
          </p:nvPr>
        </p:nvSpPr>
        <p:spPr>
          <a:xfrm>
            <a:off x="832304" y="1709964"/>
            <a:ext cx="10514920" cy="2852964"/>
          </a:xfrm>
        </p:spPr>
        <p:txBody>
          <a:bodyPr anchor="b"/>
          <a:lstStyle>
            <a:lvl1pPr>
              <a:defRPr sz="4286"/>
            </a:lvl1pPr>
          </a:lstStyle>
          <a:p>
            <a:r>
              <a:rPr lang="en-US"/>
              <a:t>Click to edit Master title style</a:t>
            </a:r>
          </a:p>
        </p:txBody>
      </p:sp>
      <p:sp>
        <p:nvSpPr>
          <p:cNvPr id="3" name="Text Placeholder 2">
            <a:extLst>
              <a:ext uri="{FF2B5EF4-FFF2-40B4-BE49-F238E27FC236}">
                <a16:creationId xmlns:a16="http://schemas.microsoft.com/office/drawing/2014/main" id="{7C57961A-5C14-E18A-4C89-7E5CE994D075}"/>
              </a:ext>
            </a:extLst>
          </p:cNvPr>
          <p:cNvSpPr>
            <a:spLocks noGrp="1"/>
          </p:cNvSpPr>
          <p:nvPr>
            <p:ph type="body" idx="1"/>
          </p:nvPr>
        </p:nvSpPr>
        <p:spPr>
          <a:xfrm>
            <a:off x="832304" y="4589009"/>
            <a:ext cx="10514920" cy="1500187"/>
          </a:xfrm>
        </p:spPr>
        <p:txBody>
          <a:bodyPr/>
          <a:lstStyle>
            <a:lvl1pPr marL="0" indent="0">
              <a:buNone/>
              <a:defRPr sz="1714">
                <a:solidFill>
                  <a:schemeClr val="tx1">
                    <a:tint val="75000"/>
                  </a:schemeClr>
                </a:solidFill>
              </a:defRPr>
            </a:lvl1pPr>
            <a:lvl2pPr marL="326578" indent="0">
              <a:buNone/>
              <a:defRPr sz="1429">
                <a:solidFill>
                  <a:schemeClr val="tx1">
                    <a:tint val="75000"/>
                  </a:schemeClr>
                </a:solidFill>
              </a:defRPr>
            </a:lvl2pPr>
            <a:lvl3pPr marL="653156" indent="0">
              <a:buNone/>
              <a:defRPr sz="1286">
                <a:solidFill>
                  <a:schemeClr val="tx1">
                    <a:tint val="75000"/>
                  </a:schemeClr>
                </a:solidFill>
              </a:defRPr>
            </a:lvl3pPr>
            <a:lvl4pPr marL="979734" indent="0">
              <a:buNone/>
              <a:defRPr sz="1143">
                <a:solidFill>
                  <a:schemeClr val="tx1">
                    <a:tint val="75000"/>
                  </a:schemeClr>
                </a:solidFill>
              </a:defRPr>
            </a:lvl4pPr>
            <a:lvl5pPr marL="1306312" indent="0">
              <a:buNone/>
              <a:defRPr sz="1143">
                <a:solidFill>
                  <a:schemeClr val="tx1">
                    <a:tint val="75000"/>
                  </a:schemeClr>
                </a:solidFill>
              </a:defRPr>
            </a:lvl5pPr>
            <a:lvl6pPr marL="1632890" indent="0">
              <a:buNone/>
              <a:defRPr sz="1143">
                <a:solidFill>
                  <a:schemeClr val="tx1">
                    <a:tint val="75000"/>
                  </a:schemeClr>
                </a:solidFill>
              </a:defRPr>
            </a:lvl6pPr>
            <a:lvl7pPr marL="1959468" indent="0">
              <a:buNone/>
              <a:defRPr sz="1143">
                <a:solidFill>
                  <a:schemeClr val="tx1">
                    <a:tint val="75000"/>
                  </a:schemeClr>
                </a:solidFill>
              </a:defRPr>
            </a:lvl7pPr>
            <a:lvl8pPr marL="2286046" indent="0">
              <a:buNone/>
              <a:defRPr sz="1143">
                <a:solidFill>
                  <a:schemeClr val="tx1">
                    <a:tint val="75000"/>
                  </a:schemeClr>
                </a:solidFill>
              </a:defRPr>
            </a:lvl8pPr>
            <a:lvl9pPr marL="2612624" indent="0">
              <a:buNone/>
              <a:defRPr sz="114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6234F5-A097-DE15-EEFA-C961C38BB048}"/>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5" name="Footer Placeholder 4">
            <a:extLst>
              <a:ext uri="{FF2B5EF4-FFF2-40B4-BE49-F238E27FC236}">
                <a16:creationId xmlns:a16="http://schemas.microsoft.com/office/drawing/2014/main" id="{B7432131-259B-251B-677B-25988C68B5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FD2BC-A20F-4C69-1BEB-2D12FFB4D49C}"/>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3753571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F3622-4EAB-E678-679A-A85329D81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27C214-204B-7621-5A9C-ECB2A746B7DE}"/>
              </a:ext>
            </a:extLst>
          </p:cNvPr>
          <p:cNvSpPr>
            <a:spLocks noGrp="1"/>
          </p:cNvSpPr>
          <p:nvPr>
            <p:ph sz="half" idx="1"/>
          </p:nvPr>
        </p:nvSpPr>
        <p:spPr>
          <a:xfrm>
            <a:off x="837974" y="1825625"/>
            <a:ext cx="5203598" cy="435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16131-7751-4798-BC77-12284A046631}"/>
              </a:ext>
            </a:extLst>
          </p:cNvPr>
          <p:cNvSpPr>
            <a:spLocks noGrp="1"/>
          </p:cNvSpPr>
          <p:nvPr>
            <p:ph sz="half" idx="2"/>
          </p:nvPr>
        </p:nvSpPr>
        <p:spPr>
          <a:xfrm>
            <a:off x="6150428" y="1825625"/>
            <a:ext cx="5203599" cy="43508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5ABC2-6E96-FC5D-AF11-68E71D24F27C}"/>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6" name="Footer Placeholder 5">
            <a:extLst>
              <a:ext uri="{FF2B5EF4-FFF2-40B4-BE49-F238E27FC236}">
                <a16:creationId xmlns:a16="http://schemas.microsoft.com/office/drawing/2014/main" id="{2145DFC8-BB72-5190-31EC-57B59EAB94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2F579-EE37-2FD7-8B4D-BB1F342E47D7}"/>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124919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DCDF7-A1E5-4BB3-AB9B-DA0CAFB790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576079-3D95-4536-9C02-FBFB547EDBEB}"/>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3745575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ACD8F-403F-18C4-B3A9-4A5F692F1A6E}"/>
              </a:ext>
            </a:extLst>
          </p:cNvPr>
          <p:cNvSpPr>
            <a:spLocks noGrp="1"/>
          </p:cNvSpPr>
          <p:nvPr>
            <p:ph type="title"/>
          </p:nvPr>
        </p:nvSpPr>
        <p:spPr>
          <a:xfrm>
            <a:off x="840242" y="365125"/>
            <a:ext cx="10514919"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45029B-1177-77CB-4134-BB104B535D9D}"/>
              </a:ext>
            </a:extLst>
          </p:cNvPr>
          <p:cNvSpPr>
            <a:spLocks noGrp="1"/>
          </p:cNvSpPr>
          <p:nvPr>
            <p:ph type="body" idx="1"/>
          </p:nvPr>
        </p:nvSpPr>
        <p:spPr>
          <a:xfrm>
            <a:off x="840241" y="1681617"/>
            <a:ext cx="5157107" cy="823232"/>
          </a:xfrm>
        </p:spPr>
        <p:txBody>
          <a:bodyPr anchor="b"/>
          <a:lstStyle>
            <a:lvl1pPr marL="0" indent="0">
              <a:buNone/>
              <a:defRPr sz="1714" b="1"/>
            </a:lvl1pPr>
            <a:lvl2pPr marL="326578" indent="0">
              <a:buNone/>
              <a:defRPr sz="1429" b="1"/>
            </a:lvl2pPr>
            <a:lvl3pPr marL="653156" indent="0">
              <a:buNone/>
              <a:defRPr sz="1286" b="1"/>
            </a:lvl3pPr>
            <a:lvl4pPr marL="979734" indent="0">
              <a:buNone/>
              <a:defRPr sz="1143" b="1"/>
            </a:lvl4pPr>
            <a:lvl5pPr marL="1306312" indent="0">
              <a:buNone/>
              <a:defRPr sz="1143" b="1"/>
            </a:lvl5pPr>
            <a:lvl6pPr marL="1632890" indent="0">
              <a:buNone/>
              <a:defRPr sz="1143" b="1"/>
            </a:lvl6pPr>
            <a:lvl7pPr marL="1959468" indent="0">
              <a:buNone/>
              <a:defRPr sz="1143" b="1"/>
            </a:lvl7pPr>
            <a:lvl8pPr marL="2286046" indent="0">
              <a:buNone/>
              <a:defRPr sz="1143" b="1"/>
            </a:lvl8pPr>
            <a:lvl9pPr marL="2612624" indent="0">
              <a:buNone/>
              <a:defRPr sz="1143" b="1"/>
            </a:lvl9pPr>
          </a:lstStyle>
          <a:p>
            <a:pPr lvl="0"/>
            <a:r>
              <a:rPr lang="en-US"/>
              <a:t>Click to edit Master text styles</a:t>
            </a:r>
          </a:p>
        </p:txBody>
      </p:sp>
      <p:sp>
        <p:nvSpPr>
          <p:cNvPr id="4" name="Content Placeholder 3">
            <a:extLst>
              <a:ext uri="{FF2B5EF4-FFF2-40B4-BE49-F238E27FC236}">
                <a16:creationId xmlns:a16="http://schemas.microsoft.com/office/drawing/2014/main" id="{3D052D0D-9490-48AE-AB88-7D8947E2BC7E}"/>
              </a:ext>
            </a:extLst>
          </p:cNvPr>
          <p:cNvSpPr>
            <a:spLocks noGrp="1"/>
          </p:cNvSpPr>
          <p:nvPr>
            <p:ph sz="half" idx="2"/>
          </p:nvPr>
        </p:nvSpPr>
        <p:spPr>
          <a:xfrm>
            <a:off x="840241" y="2504849"/>
            <a:ext cx="5157107" cy="3685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78CE48-7BC3-2ABB-A02E-6EFF7D00AB90}"/>
              </a:ext>
            </a:extLst>
          </p:cNvPr>
          <p:cNvSpPr>
            <a:spLocks noGrp="1"/>
          </p:cNvSpPr>
          <p:nvPr>
            <p:ph type="body" sz="quarter" idx="3"/>
          </p:nvPr>
        </p:nvSpPr>
        <p:spPr>
          <a:xfrm>
            <a:off x="6171974" y="1681617"/>
            <a:ext cx="5183187" cy="823232"/>
          </a:xfrm>
        </p:spPr>
        <p:txBody>
          <a:bodyPr anchor="b"/>
          <a:lstStyle>
            <a:lvl1pPr marL="0" indent="0">
              <a:buNone/>
              <a:defRPr sz="1714" b="1"/>
            </a:lvl1pPr>
            <a:lvl2pPr marL="326578" indent="0">
              <a:buNone/>
              <a:defRPr sz="1429" b="1"/>
            </a:lvl2pPr>
            <a:lvl3pPr marL="653156" indent="0">
              <a:buNone/>
              <a:defRPr sz="1286" b="1"/>
            </a:lvl3pPr>
            <a:lvl4pPr marL="979734" indent="0">
              <a:buNone/>
              <a:defRPr sz="1143" b="1"/>
            </a:lvl4pPr>
            <a:lvl5pPr marL="1306312" indent="0">
              <a:buNone/>
              <a:defRPr sz="1143" b="1"/>
            </a:lvl5pPr>
            <a:lvl6pPr marL="1632890" indent="0">
              <a:buNone/>
              <a:defRPr sz="1143" b="1"/>
            </a:lvl6pPr>
            <a:lvl7pPr marL="1959468" indent="0">
              <a:buNone/>
              <a:defRPr sz="1143" b="1"/>
            </a:lvl7pPr>
            <a:lvl8pPr marL="2286046" indent="0">
              <a:buNone/>
              <a:defRPr sz="1143" b="1"/>
            </a:lvl8pPr>
            <a:lvl9pPr marL="2612624" indent="0">
              <a:buNone/>
              <a:defRPr sz="1143" b="1"/>
            </a:lvl9pPr>
          </a:lstStyle>
          <a:p>
            <a:pPr lvl="0"/>
            <a:r>
              <a:rPr lang="en-US"/>
              <a:t>Click to edit Master text styles</a:t>
            </a:r>
          </a:p>
        </p:txBody>
      </p:sp>
      <p:sp>
        <p:nvSpPr>
          <p:cNvPr id="6" name="Content Placeholder 5">
            <a:extLst>
              <a:ext uri="{FF2B5EF4-FFF2-40B4-BE49-F238E27FC236}">
                <a16:creationId xmlns:a16="http://schemas.microsoft.com/office/drawing/2014/main" id="{D3901585-CE60-C93A-2CCB-B4B9EC16ED79}"/>
              </a:ext>
            </a:extLst>
          </p:cNvPr>
          <p:cNvSpPr>
            <a:spLocks noGrp="1"/>
          </p:cNvSpPr>
          <p:nvPr>
            <p:ph sz="quarter" idx="4"/>
          </p:nvPr>
        </p:nvSpPr>
        <p:spPr>
          <a:xfrm>
            <a:off x="6171974" y="2504849"/>
            <a:ext cx="5183187" cy="3685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B67DC8-FC40-3E81-B971-516621DA2FBE}"/>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8" name="Footer Placeholder 7">
            <a:extLst>
              <a:ext uri="{FF2B5EF4-FFF2-40B4-BE49-F238E27FC236}">
                <a16:creationId xmlns:a16="http://schemas.microsoft.com/office/drawing/2014/main" id="{EF3EF525-0B2A-7CBC-2C62-6ABF7E44E8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FDA82C-8C5B-2E71-60EC-760F6C26D740}"/>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3421210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8787D-EA63-2E44-FB03-9209241587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9F5956-C222-6F6F-B08E-19EEEA25D107}"/>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4" name="Footer Placeholder 3">
            <a:extLst>
              <a:ext uri="{FF2B5EF4-FFF2-40B4-BE49-F238E27FC236}">
                <a16:creationId xmlns:a16="http://schemas.microsoft.com/office/drawing/2014/main" id="{F216DF4C-66F1-EBBA-C536-DE7802615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F7CE35-2980-8406-6895-900C6C23D613}"/>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1845252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777170-3D9D-5F2C-ADC7-B12DDA571B8C}"/>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3" name="Footer Placeholder 2">
            <a:extLst>
              <a:ext uri="{FF2B5EF4-FFF2-40B4-BE49-F238E27FC236}">
                <a16:creationId xmlns:a16="http://schemas.microsoft.com/office/drawing/2014/main" id="{15A336D4-DD1E-2203-B1B3-EECF8B64E9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AA1B0-BD48-C374-AB54-5D93F4C64DCA}"/>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3199872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153C-9033-2D9E-9FC0-A0BFB2BE890B}"/>
              </a:ext>
            </a:extLst>
          </p:cNvPr>
          <p:cNvSpPr>
            <a:spLocks noGrp="1"/>
          </p:cNvSpPr>
          <p:nvPr>
            <p:ph type="title"/>
          </p:nvPr>
        </p:nvSpPr>
        <p:spPr>
          <a:xfrm>
            <a:off x="840241" y="456974"/>
            <a:ext cx="3931330" cy="1599973"/>
          </a:xfrm>
        </p:spPr>
        <p:txBody>
          <a:bodyPr anchor="b"/>
          <a:lstStyle>
            <a:lvl1pPr>
              <a:defRPr sz="2286"/>
            </a:lvl1pPr>
          </a:lstStyle>
          <a:p>
            <a:r>
              <a:rPr lang="en-US"/>
              <a:t>Click to edit Master title style</a:t>
            </a:r>
          </a:p>
        </p:txBody>
      </p:sp>
      <p:sp>
        <p:nvSpPr>
          <p:cNvPr id="3" name="Content Placeholder 2">
            <a:extLst>
              <a:ext uri="{FF2B5EF4-FFF2-40B4-BE49-F238E27FC236}">
                <a16:creationId xmlns:a16="http://schemas.microsoft.com/office/drawing/2014/main" id="{BF4907FC-2F1B-6D9C-46F3-8D61B210C0EF}"/>
              </a:ext>
            </a:extLst>
          </p:cNvPr>
          <p:cNvSpPr>
            <a:spLocks noGrp="1"/>
          </p:cNvSpPr>
          <p:nvPr>
            <p:ph idx="1"/>
          </p:nvPr>
        </p:nvSpPr>
        <p:spPr>
          <a:xfrm>
            <a:off x="5183188" y="987653"/>
            <a:ext cx="6171973" cy="4873625"/>
          </a:xfrm>
        </p:spPr>
        <p:txBody>
          <a:bodyPr/>
          <a:lstStyle>
            <a:lvl1pPr>
              <a:defRPr sz="2286"/>
            </a:lvl1pPr>
            <a:lvl2pPr>
              <a:defRPr sz="2000"/>
            </a:lvl2pPr>
            <a:lvl3pPr>
              <a:defRPr sz="1714"/>
            </a:lvl3pPr>
            <a:lvl4pPr>
              <a:defRPr sz="1429"/>
            </a:lvl4pPr>
            <a:lvl5pPr>
              <a:defRPr sz="1429"/>
            </a:lvl5pPr>
            <a:lvl6pPr>
              <a:defRPr sz="1429"/>
            </a:lvl6pPr>
            <a:lvl7pPr>
              <a:defRPr sz="1429"/>
            </a:lvl7pPr>
            <a:lvl8pPr>
              <a:defRPr sz="1429"/>
            </a:lvl8pPr>
            <a:lvl9pPr>
              <a:defRPr sz="14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E02677-CF6F-81D2-7B10-3340AD2DA183}"/>
              </a:ext>
            </a:extLst>
          </p:cNvPr>
          <p:cNvSpPr>
            <a:spLocks noGrp="1"/>
          </p:cNvSpPr>
          <p:nvPr>
            <p:ph type="body" sz="half" idx="2"/>
          </p:nvPr>
        </p:nvSpPr>
        <p:spPr>
          <a:xfrm>
            <a:off x="840241" y="2056947"/>
            <a:ext cx="3931330" cy="3812268"/>
          </a:xfrm>
        </p:spPr>
        <p:txBody>
          <a:bodyPr/>
          <a:lstStyle>
            <a:lvl1pPr marL="0" indent="0">
              <a:buNone/>
              <a:defRPr sz="1143"/>
            </a:lvl1pPr>
            <a:lvl2pPr marL="326578" indent="0">
              <a:buNone/>
              <a:defRPr sz="1000"/>
            </a:lvl2pPr>
            <a:lvl3pPr marL="653156" indent="0">
              <a:buNone/>
              <a:defRPr sz="857"/>
            </a:lvl3pPr>
            <a:lvl4pPr marL="979734" indent="0">
              <a:buNone/>
              <a:defRPr sz="714"/>
            </a:lvl4pPr>
            <a:lvl5pPr marL="1306312" indent="0">
              <a:buNone/>
              <a:defRPr sz="714"/>
            </a:lvl5pPr>
            <a:lvl6pPr marL="1632890" indent="0">
              <a:buNone/>
              <a:defRPr sz="714"/>
            </a:lvl6pPr>
            <a:lvl7pPr marL="1959468" indent="0">
              <a:buNone/>
              <a:defRPr sz="714"/>
            </a:lvl7pPr>
            <a:lvl8pPr marL="2286046" indent="0">
              <a:buNone/>
              <a:defRPr sz="714"/>
            </a:lvl8pPr>
            <a:lvl9pPr marL="2612624" indent="0">
              <a:buNone/>
              <a:defRPr sz="714"/>
            </a:lvl9pPr>
          </a:lstStyle>
          <a:p>
            <a:pPr lvl="0"/>
            <a:r>
              <a:rPr lang="en-US"/>
              <a:t>Click to edit Master text styles</a:t>
            </a:r>
          </a:p>
        </p:txBody>
      </p:sp>
      <p:sp>
        <p:nvSpPr>
          <p:cNvPr id="5" name="Date Placeholder 4">
            <a:extLst>
              <a:ext uri="{FF2B5EF4-FFF2-40B4-BE49-F238E27FC236}">
                <a16:creationId xmlns:a16="http://schemas.microsoft.com/office/drawing/2014/main" id="{16A1BD40-F7AF-0BCA-8362-110C911E8545}"/>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6" name="Footer Placeholder 5">
            <a:extLst>
              <a:ext uri="{FF2B5EF4-FFF2-40B4-BE49-F238E27FC236}">
                <a16:creationId xmlns:a16="http://schemas.microsoft.com/office/drawing/2014/main" id="{4E1D76C4-0A09-0B17-4B2B-006EB62E6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599E45-6947-4551-2F90-1A12E50E7B86}"/>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4123148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ABF7-EC0C-4C58-9981-C8B461EC909A}"/>
              </a:ext>
            </a:extLst>
          </p:cNvPr>
          <p:cNvSpPr>
            <a:spLocks noGrp="1"/>
          </p:cNvSpPr>
          <p:nvPr>
            <p:ph type="title"/>
          </p:nvPr>
        </p:nvSpPr>
        <p:spPr>
          <a:xfrm>
            <a:off x="840241" y="456974"/>
            <a:ext cx="3931330" cy="1599973"/>
          </a:xfrm>
        </p:spPr>
        <p:txBody>
          <a:bodyPr anchor="b"/>
          <a:lstStyle>
            <a:lvl1pPr>
              <a:defRPr sz="2286"/>
            </a:lvl1pPr>
          </a:lstStyle>
          <a:p>
            <a:r>
              <a:rPr lang="en-US"/>
              <a:t>Click to edit Master title style</a:t>
            </a:r>
          </a:p>
        </p:txBody>
      </p:sp>
      <p:sp>
        <p:nvSpPr>
          <p:cNvPr id="3" name="Picture Placeholder 2">
            <a:extLst>
              <a:ext uri="{FF2B5EF4-FFF2-40B4-BE49-F238E27FC236}">
                <a16:creationId xmlns:a16="http://schemas.microsoft.com/office/drawing/2014/main" id="{52CBDEE7-522E-9E66-5395-4C28EDC28A2A}"/>
              </a:ext>
            </a:extLst>
          </p:cNvPr>
          <p:cNvSpPr>
            <a:spLocks noGrp="1"/>
          </p:cNvSpPr>
          <p:nvPr>
            <p:ph type="pic" idx="1"/>
          </p:nvPr>
        </p:nvSpPr>
        <p:spPr>
          <a:xfrm>
            <a:off x="5183188" y="987653"/>
            <a:ext cx="6171973" cy="4873625"/>
          </a:xfrm>
        </p:spPr>
        <p:txBody>
          <a:bodyPr/>
          <a:lstStyle>
            <a:lvl1pPr marL="0" indent="0">
              <a:buNone/>
              <a:defRPr sz="2286"/>
            </a:lvl1pPr>
            <a:lvl2pPr marL="326578" indent="0">
              <a:buNone/>
              <a:defRPr sz="2000"/>
            </a:lvl2pPr>
            <a:lvl3pPr marL="653156" indent="0">
              <a:buNone/>
              <a:defRPr sz="1714"/>
            </a:lvl3pPr>
            <a:lvl4pPr marL="979734" indent="0">
              <a:buNone/>
              <a:defRPr sz="1429"/>
            </a:lvl4pPr>
            <a:lvl5pPr marL="1306312" indent="0">
              <a:buNone/>
              <a:defRPr sz="1429"/>
            </a:lvl5pPr>
            <a:lvl6pPr marL="1632890" indent="0">
              <a:buNone/>
              <a:defRPr sz="1429"/>
            </a:lvl6pPr>
            <a:lvl7pPr marL="1959468" indent="0">
              <a:buNone/>
              <a:defRPr sz="1429"/>
            </a:lvl7pPr>
            <a:lvl8pPr marL="2286046" indent="0">
              <a:buNone/>
              <a:defRPr sz="1429"/>
            </a:lvl8pPr>
            <a:lvl9pPr marL="2612624" indent="0">
              <a:buNone/>
              <a:defRPr sz="1429"/>
            </a:lvl9pPr>
          </a:lstStyle>
          <a:p>
            <a:endParaRPr lang="en-US"/>
          </a:p>
        </p:txBody>
      </p:sp>
      <p:sp>
        <p:nvSpPr>
          <p:cNvPr id="4" name="Text Placeholder 3">
            <a:extLst>
              <a:ext uri="{FF2B5EF4-FFF2-40B4-BE49-F238E27FC236}">
                <a16:creationId xmlns:a16="http://schemas.microsoft.com/office/drawing/2014/main" id="{F0CE03B6-0571-DF19-093C-575CA49C7F63}"/>
              </a:ext>
            </a:extLst>
          </p:cNvPr>
          <p:cNvSpPr>
            <a:spLocks noGrp="1"/>
          </p:cNvSpPr>
          <p:nvPr>
            <p:ph type="body" sz="half" idx="2"/>
          </p:nvPr>
        </p:nvSpPr>
        <p:spPr>
          <a:xfrm>
            <a:off x="840241" y="2056947"/>
            <a:ext cx="3931330" cy="3812268"/>
          </a:xfrm>
        </p:spPr>
        <p:txBody>
          <a:bodyPr/>
          <a:lstStyle>
            <a:lvl1pPr marL="0" indent="0">
              <a:buNone/>
              <a:defRPr sz="1143"/>
            </a:lvl1pPr>
            <a:lvl2pPr marL="326578" indent="0">
              <a:buNone/>
              <a:defRPr sz="1000"/>
            </a:lvl2pPr>
            <a:lvl3pPr marL="653156" indent="0">
              <a:buNone/>
              <a:defRPr sz="857"/>
            </a:lvl3pPr>
            <a:lvl4pPr marL="979734" indent="0">
              <a:buNone/>
              <a:defRPr sz="714"/>
            </a:lvl4pPr>
            <a:lvl5pPr marL="1306312" indent="0">
              <a:buNone/>
              <a:defRPr sz="714"/>
            </a:lvl5pPr>
            <a:lvl6pPr marL="1632890" indent="0">
              <a:buNone/>
              <a:defRPr sz="714"/>
            </a:lvl6pPr>
            <a:lvl7pPr marL="1959468" indent="0">
              <a:buNone/>
              <a:defRPr sz="714"/>
            </a:lvl7pPr>
            <a:lvl8pPr marL="2286046" indent="0">
              <a:buNone/>
              <a:defRPr sz="714"/>
            </a:lvl8pPr>
            <a:lvl9pPr marL="2612624" indent="0">
              <a:buNone/>
              <a:defRPr sz="714"/>
            </a:lvl9pPr>
          </a:lstStyle>
          <a:p>
            <a:pPr lvl="0"/>
            <a:r>
              <a:rPr lang="en-US"/>
              <a:t>Click to edit Master text styles</a:t>
            </a:r>
          </a:p>
        </p:txBody>
      </p:sp>
      <p:sp>
        <p:nvSpPr>
          <p:cNvPr id="5" name="Date Placeholder 4">
            <a:extLst>
              <a:ext uri="{FF2B5EF4-FFF2-40B4-BE49-F238E27FC236}">
                <a16:creationId xmlns:a16="http://schemas.microsoft.com/office/drawing/2014/main" id="{8A7A5F18-724A-D733-CCF0-B930EC8F230E}"/>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6" name="Footer Placeholder 5">
            <a:extLst>
              <a:ext uri="{FF2B5EF4-FFF2-40B4-BE49-F238E27FC236}">
                <a16:creationId xmlns:a16="http://schemas.microsoft.com/office/drawing/2014/main" id="{14CA40D9-3EF8-31D4-8550-73A176822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798D7-B8E6-CACA-377F-7DF8A22D5262}"/>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3793062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612CC-8C1C-7D05-8C38-BC0CA40547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5CB8AC-DCCC-A5AB-E673-C4FCD119B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8ADCE1-4AA7-A2A1-BCA2-26DAF9E42A03}"/>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5" name="Footer Placeholder 4">
            <a:extLst>
              <a:ext uri="{FF2B5EF4-FFF2-40B4-BE49-F238E27FC236}">
                <a16:creationId xmlns:a16="http://schemas.microsoft.com/office/drawing/2014/main" id="{AE7B2232-885B-634B-302F-DC3571229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CCEE7-E6E2-8993-D5BA-B6AE570103D3}"/>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1866151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ED134D-4F1E-8198-11A4-E8D16385BF9D}"/>
              </a:ext>
            </a:extLst>
          </p:cNvPr>
          <p:cNvSpPr>
            <a:spLocks noGrp="1"/>
          </p:cNvSpPr>
          <p:nvPr>
            <p:ph type="title" orient="vert"/>
          </p:nvPr>
        </p:nvSpPr>
        <p:spPr>
          <a:xfrm>
            <a:off x="8725581" y="365125"/>
            <a:ext cx="2628446" cy="58113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C74DF4-F1F5-3ACB-3F51-F241AE2120BB}"/>
              </a:ext>
            </a:extLst>
          </p:cNvPr>
          <p:cNvSpPr>
            <a:spLocks noGrp="1"/>
          </p:cNvSpPr>
          <p:nvPr>
            <p:ph type="body" orient="vert" idx="1"/>
          </p:nvPr>
        </p:nvSpPr>
        <p:spPr>
          <a:xfrm>
            <a:off x="837974" y="365125"/>
            <a:ext cx="7778750" cy="58113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0CE74-C0DE-51AA-EF15-D92430FDA8B0}"/>
              </a:ext>
            </a:extLst>
          </p:cNvPr>
          <p:cNvSpPr>
            <a:spLocks noGrp="1"/>
          </p:cNvSpPr>
          <p:nvPr>
            <p:ph type="dt" sz="half" idx="10"/>
          </p:nvPr>
        </p:nvSpPr>
        <p:spPr/>
        <p:txBody>
          <a:bodyPr/>
          <a:lstStyle/>
          <a:p>
            <a:fld id="{E090B971-A954-4D3A-8E15-B609F93C11F7}" type="datetimeFigureOut">
              <a:rPr lang="en-US" smtClean="0"/>
              <a:t>08-May-24</a:t>
            </a:fld>
            <a:endParaRPr lang="en-US"/>
          </a:p>
        </p:txBody>
      </p:sp>
      <p:sp>
        <p:nvSpPr>
          <p:cNvPr id="5" name="Footer Placeholder 4">
            <a:extLst>
              <a:ext uri="{FF2B5EF4-FFF2-40B4-BE49-F238E27FC236}">
                <a16:creationId xmlns:a16="http://schemas.microsoft.com/office/drawing/2014/main" id="{118C94CE-ECEA-8BA1-9CC6-A883ACD70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7A009-928C-7A3C-2E97-05A7FA5E4320}"/>
              </a:ext>
            </a:extLst>
          </p:cNvPr>
          <p:cNvSpPr>
            <a:spLocks noGrp="1"/>
          </p:cNvSpPr>
          <p:nvPr>
            <p:ph type="sldNum" sz="quarter" idx="12"/>
          </p:nvPr>
        </p:nvSpPr>
        <p:spPr/>
        <p:txBody>
          <a:bodyPr/>
          <a:lstStyle/>
          <a:p>
            <a:fld id="{1D19EEAB-0C0D-4AC8-968C-AFFC05296D63}" type="slidenum">
              <a:rPr lang="en-US" smtClean="0"/>
              <a:t>‹#›</a:t>
            </a:fld>
            <a:endParaRPr lang="en-US"/>
          </a:p>
        </p:txBody>
      </p:sp>
    </p:spTree>
    <p:extLst>
      <p:ext uri="{BB962C8B-B14F-4D97-AF65-F5344CB8AC3E}">
        <p14:creationId xmlns:p14="http://schemas.microsoft.com/office/powerpoint/2010/main" val="3679404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5F2A8-546B-4338-91E8-20ECD023848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C84E84-1219-4B9A-B19F-0C85B56AE8D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2">
            <a:extLst>
              <a:ext uri="{FF2B5EF4-FFF2-40B4-BE49-F238E27FC236}">
                <a16:creationId xmlns:a16="http://schemas.microsoft.com/office/drawing/2014/main" id="{CD96D132-38E4-D12C-CA4D-E6B648A9A43C}"/>
              </a:ext>
            </a:extLst>
          </p:cNvPr>
          <p:cNvSpPr>
            <a:spLocks noGrp="1"/>
          </p:cNvSpPr>
          <p:nvPr>
            <p:ph type="sldNum" sz="quarter" idx="10"/>
          </p:nvPr>
        </p:nvSpPr>
        <p:spPr>
          <a:xfrm>
            <a:off x="9344297" y="6356350"/>
            <a:ext cx="2743200" cy="365125"/>
          </a:xfrm>
        </p:spPr>
        <p:txBody>
          <a:bodyPr/>
          <a:lstStyle/>
          <a:p>
            <a:fld id="{1C3CB30C-02F5-4478-8C0E-7AE05C328AB5}" type="slidenum">
              <a:rPr lang="en-US" smtClean="0"/>
              <a:pPr/>
              <a:t>‹#›</a:t>
            </a:fld>
            <a:endParaRPr lang="en-US"/>
          </a:p>
        </p:txBody>
      </p:sp>
    </p:spTree>
    <p:extLst>
      <p:ext uri="{BB962C8B-B14F-4D97-AF65-F5344CB8AC3E}">
        <p14:creationId xmlns:p14="http://schemas.microsoft.com/office/powerpoint/2010/main" val="35164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F79B-F1CA-AB74-0F40-7F4E727C2E65}"/>
              </a:ext>
            </a:extLst>
          </p:cNvPr>
          <p:cNvSpPr>
            <a:spLocks noGrp="1"/>
          </p:cNvSpPr>
          <p:nvPr>
            <p:ph type="title"/>
          </p:nvPr>
        </p:nvSpPr>
        <p:spPr>
          <a:xfrm>
            <a:off x="113211" y="50350"/>
            <a:ext cx="9487989" cy="771181"/>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57C3E1A-49C7-7DA9-C590-181320CF7F44}"/>
              </a:ext>
            </a:extLst>
          </p:cNvPr>
          <p:cNvSpPr>
            <a:spLocks noGrp="1"/>
          </p:cNvSpPr>
          <p:nvPr>
            <p:ph type="sldNum" sz="quarter" idx="10"/>
          </p:nvPr>
        </p:nvSpPr>
        <p:spPr/>
        <p:txBody>
          <a:bodyPr/>
          <a:lstStyle/>
          <a:p>
            <a:fld id="{1C3CB30C-02F5-4478-8C0E-7AE05C328AB5}" type="slidenum">
              <a:rPr lang="en-US" smtClean="0"/>
              <a:pPr/>
              <a:t>‹#›</a:t>
            </a:fld>
            <a:endParaRPr lang="en-US"/>
          </a:p>
        </p:txBody>
      </p:sp>
      <p:sp>
        <p:nvSpPr>
          <p:cNvPr id="5" name="Content Placeholder 4">
            <a:extLst>
              <a:ext uri="{FF2B5EF4-FFF2-40B4-BE49-F238E27FC236}">
                <a16:creationId xmlns:a16="http://schemas.microsoft.com/office/drawing/2014/main" id="{C9A69BF4-8AA6-6985-3A79-B61AC11FDD1F}"/>
              </a:ext>
            </a:extLst>
          </p:cNvPr>
          <p:cNvSpPr>
            <a:spLocks noGrp="1"/>
          </p:cNvSpPr>
          <p:nvPr>
            <p:ph sz="quarter" idx="11"/>
          </p:nvPr>
        </p:nvSpPr>
        <p:spPr>
          <a:xfrm>
            <a:off x="307975" y="1044575"/>
            <a:ext cx="11617325" cy="4945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842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25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7"/>
        <p:cNvGrpSpPr/>
        <p:nvPr/>
      </p:nvGrpSpPr>
      <p:grpSpPr>
        <a:xfrm>
          <a:off x="0" y="0"/>
          <a:ext cx="0" cy="0"/>
          <a:chOff x="0" y="0"/>
          <a:chExt cx="0" cy="0"/>
        </a:xfrm>
      </p:grpSpPr>
    </p:spTree>
    <p:extLst>
      <p:ext uri="{BB962C8B-B14F-4D97-AF65-F5344CB8AC3E}">
        <p14:creationId xmlns:p14="http://schemas.microsoft.com/office/powerpoint/2010/main" val="13905370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D7E5F9-5822-4BFD-9430-65F6504E28E4}"/>
              </a:ext>
            </a:extLst>
          </p:cNvPr>
          <p:cNvSpPr>
            <a:spLocks noGrp="1"/>
          </p:cNvSpPr>
          <p:nvPr>
            <p:ph type="title" hasCustomPrompt="1"/>
          </p:nvPr>
        </p:nvSpPr>
        <p:spPr>
          <a:xfrm>
            <a:off x="299212" y="66574"/>
            <a:ext cx="9999333" cy="727753"/>
          </a:xfrm>
          <a:prstGeom prst="rect">
            <a:avLst/>
          </a:prstGeom>
        </p:spPr>
        <p:txBody>
          <a:bodyPr/>
          <a:lstStyle>
            <a:lvl1pPr>
              <a:defRPr/>
            </a:lvl1pPr>
          </a:lstStyle>
          <a:p>
            <a:r>
              <a:rPr lang="en-US" dirty="0"/>
              <a:t>Topic</a:t>
            </a:r>
          </a:p>
        </p:txBody>
      </p:sp>
      <p:sp>
        <p:nvSpPr>
          <p:cNvPr id="6" name="Text Placeholder 5">
            <a:extLst>
              <a:ext uri="{FF2B5EF4-FFF2-40B4-BE49-F238E27FC236}">
                <a16:creationId xmlns:a16="http://schemas.microsoft.com/office/drawing/2014/main" id="{7EB6916B-4C8C-4CD1-8004-EDFC05F738E3}"/>
              </a:ext>
            </a:extLst>
          </p:cNvPr>
          <p:cNvSpPr>
            <a:spLocks noGrp="1"/>
          </p:cNvSpPr>
          <p:nvPr>
            <p:ph type="body" sz="quarter" idx="11" hasCustomPrompt="1"/>
          </p:nvPr>
        </p:nvSpPr>
        <p:spPr>
          <a:xfrm>
            <a:off x="299211" y="1060427"/>
            <a:ext cx="11631268" cy="4737145"/>
          </a:xfrm>
          <a:prstGeom prst="rect">
            <a:avLst/>
          </a:prstGeom>
        </p:spPr>
        <p:txBody>
          <a:bodyPr/>
          <a:lstStyle>
            <a:lvl1pPr marL="341313" indent="-280988">
              <a:buFont typeface="Arial" panose="020B0604020202020204" pitchFamily="34" charset="0"/>
              <a:buChar char="•"/>
              <a:defRPr>
                <a:solidFill>
                  <a:srgbClr val="003B66"/>
                </a:solidFill>
                <a:latin typeface="+mn-lt"/>
                <a:cs typeface="+mj-cs"/>
              </a:defRPr>
            </a:lvl1pPr>
          </a:lstStyle>
          <a:p>
            <a:pPr lvl="0"/>
            <a:r>
              <a:rPr lang="en-US" dirty="0"/>
              <a:t>Content</a:t>
            </a:r>
          </a:p>
        </p:txBody>
      </p:sp>
      <p:sp>
        <p:nvSpPr>
          <p:cNvPr id="5" name="Slide Number Placeholder 4">
            <a:extLst>
              <a:ext uri="{FF2B5EF4-FFF2-40B4-BE49-F238E27FC236}">
                <a16:creationId xmlns:a16="http://schemas.microsoft.com/office/drawing/2014/main" id="{66595627-3F9F-42E3-A157-CE95456DDB68}"/>
              </a:ext>
            </a:extLst>
          </p:cNvPr>
          <p:cNvSpPr>
            <a:spLocks noGrp="1"/>
          </p:cNvSpPr>
          <p:nvPr>
            <p:ph type="sldNum" sz="quarter" idx="13"/>
          </p:nvPr>
        </p:nvSpPr>
        <p:spPr>
          <a:xfrm>
            <a:off x="9187279" y="6072187"/>
            <a:ext cx="2743200" cy="365125"/>
          </a:xfrm>
          <a:prstGeom prst="rect">
            <a:avLst/>
          </a:prstGeom>
        </p:spPr>
        <p:txBody>
          <a:bodyPr/>
          <a:lstStyle>
            <a:lvl1pPr algn="r">
              <a:defRPr/>
            </a:lvl1pPr>
          </a:lstStyle>
          <a:p>
            <a:fld id="{1A994A16-F757-4587-9A9D-DD6AF91B7C13}" type="slidenum">
              <a:rPr lang="en-US" smtClean="0"/>
              <a:pPr/>
              <a:t>‹#›</a:t>
            </a:fld>
            <a:endParaRPr lang="en-US"/>
          </a:p>
        </p:txBody>
      </p:sp>
      <p:sp>
        <p:nvSpPr>
          <p:cNvPr id="7" name="Footer Placeholder 7">
            <a:extLst>
              <a:ext uri="{FF2B5EF4-FFF2-40B4-BE49-F238E27FC236}">
                <a16:creationId xmlns:a16="http://schemas.microsoft.com/office/drawing/2014/main" id="{15E5447B-F74B-4F7F-A772-193EF3164F96}"/>
              </a:ext>
            </a:extLst>
          </p:cNvPr>
          <p:cNvSpPr>
            <a:spLocks noGrp="1"/>
          </p:cNvSpPr>
          <p:nvPr>
            <p:ph type="ftr" sz="quarter" idx="10"/>
          </p:nvPr>
        </p:nvSpPr>
        <p:spPr>
          <a:xfrm>
            <a:off x="299211" y="6072187"/>
            <a:ext cx="2241662" cy="365125"/>
          </a:xfrm>
          <a:prstGeom prst="rect">
            <a:avLst/>
          </a:prstGeom>
        </p:spPr>
        <p:txBody>
          <a:bodyPr/>
          <a:lstStyle/>
          <a:p>
            <a:r>
              <a:rPr lang="en-US" dirty="0"/>
              <a:t>By Strategy Research</a:t>
            </a:r>
          </a:p>
        </p:txBody>
      </p:sp>
    </p:spTree>
    <p:extLst>
      <p:ext uri="{BB962C8B-B14F-4D97-AF65-F5344CB8AC3E}">
        <p14:creationId xmlns:p14="http://schemas.microsoft.com/office/powerpoint/2010/main" val="2153057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5511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3C61A-C5CC-C745-8773-1626BF04D60B}" type="datetime1">
              <a:rPr lang="en-US" smtClean="0">
                <a:solidFill>
                  <a:srgbClr val="000000">
                    <a:tint val="75000"/>
                  </a:srgbClr>
                </a:solidFill>
              </a:rPr>
              <a:pPr/>
              <a:t>08-May-24</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CA9F1011-9A96-4148-9B4E-4A2402293BD3}" type="slidenum">
              <a:rPr lang="en-US" smtClean="0">
                <a:solidFill>
                  <a:srgbClr val="FFFFFF"/>
                </a:solidFill>
              </a:rPr>
              <a:pPr/>
              <a:t>‹#›</a:t>
            </a:fld>
            <a:endParaRPr lang="en-US" dirty="0">
              <a:solidFill>
                <a:srgbClr val="FFFFFF"/>
              </a:solidFill>
            </a:endParaRPr>
          </a:p>
        </p:txBody>
      </p:sp>
      <p:sp>
        <p:nvSpPr>
          <p:cNvPr id="5" name="TextBox 4">
            <a:extLst>
              <a:ext uri="{FF2B5EF4-FFF2-40B4-BE49-F238E27FC236}">
                <a16:creationId xmlns:a16="http://schemas.microsoft.com/office/drawing/2014/main" id="{C51EFF74-553F-4532-AC22-73D46B6F34BF}"/>
              </a:ext>
            </a:extLst>
          </p:cNvPr>
          <p:cNvSpPr txBox="1"/>
          <p:nvPr userDrawn="1"/>
        </p:nvSpPr>
        <p:spPr>
          <a:xfrm>
            <a:off x="10223500" y="6452747"/>
            <a:ext cx="16637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rPr>
              <a:t>Strategy Research</a:t>
            </a:r>
          </a:p>
        </p:txBody>
      </p:sp>
    </p:spTree>
    <p:extLst>
      <p:ext uri="{BB962C8B-B14F-4D97-AF65-F5344CB8AC3E}">
        <p14:creationId xmlns:p14="http://schemas.microsoft.com/office/powerpoint/2010/main" val="39563307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uFillTx/>
              </a:rPr>
              <a:t>Click to edit Master title style</a:t>
            </a:r>
          </a:p>
        </p:txBody>
      </p:sp>
      <p:sp>
        <p:nvSpPr>
          <p:cNvPr id="3" name="Content Placeholder 2"/>
          <p:cNvSpPr>
            <a:spLocks noGrp="1"/>
          </p:cNvSpPr>
          <p:nvPr>
            <p:ph idx="1"/>
          </p:nvPr>
        </p:nvSpPr>
        <p:spPr/>
        <p:txBody>
          <a:bodyPr/>
          <a:lstStyle/>
          <a:p>
            <a:pPr lvl="0"/>
            <a:r>
              <a:rPr lang="en-US" dirty="0">
                <a:uFillTx/>
              </a:rPr>
              <a:t>Edit Master text styles</a:t>
            </a:r>
          </a:p>
          <a:p>
            <a:pPr lvl="1"/>
            <a:r>
              <a:rPr lang="en-US" dirty="0">
                <a:uFillTx/>
              </a:rPr>
              <a:t>Second level</a:t>
            </a:r>
          </a:p>
          <a:p>
            <a:pPr lvl="2"/>
            <a:r>
              <a:rPr lang="en-US" dirty="0">
                <a:uFillTx/>
              </a:rPr>
              <a:t>Third level</a:t>
            </a:r>
          </a:p>
          <a:p>
            <a:pPr lvl="3"/>
            <a:r>
              <a:rPr lang="en-US" dirty="0">
                <a:uFillTx/>
              </a:rPr>
              <a:t>Fourth level</a:t>
            </a:r>
          </a:p>
          <a:p>
            <a:pPr lvl="4"/>
            <a:r>
              <a:rPr lang="en-US" dirty="0">
                <a:uFillTx/>
              </a:rPr>
              <a:t>Fifth level</a:t>
            </a:r>
          </a:p>
        </p:txBody>
      </p:sp>
      <p:sp>
        <p:nvSpPr>
          <p:cNvPr id="6" name="Slide Number Placeholder 5"/>
          <p:cNvSpPr>
            <a:spLocks noGrp="1"/>
          </p:cNvSpPr>
          <p:nvPr>
            <p:ph type="sldNum" sz="quarter" idx="12"/>
          </p:nvPr>
        </p:nvSpPr>
        <p:spPr/>
        <p:txBody>
          <a:bodyPr/>
          <a:lstStyle/>
          <a:p>
            <a:fld id="{CA9F1011-9A96-4148-9B4E-4A2402293BD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240219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45"/>
        <p:cNvGrpSpPr/>
        <p:nvPr/>
      </p:nvGrpSpPr>
      <p:grpSpPr>
        <a:xfrm>
          <a:off x="0" y="0"/>
          <a:ext cx="0" cy="0"/>
          <a:chOff x="0" y="0"/>
          <a:chExt cx="0" cy="0"/>
        </a:xfrm>
      </p:grpSpPr>
      <p:sp>
        <p:nvSpPr>
          <p:cNvPr id="347" name="Google Shape;347;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7047662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211F-05D3-47D3-B5EE-5AB3D0CEE6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B02155-B514-4394-B887-3BFDE3A16FAE}"/>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CCAA34-3B9E-41A9-9BB0-8BF53A1CB0E5}"/>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5" name="Footer Placeholder 4">
            <a:extLst>
              <a:ext uri="{FF2B5EF4-FFF2-40B4-BE49-F238E27FC236}">
                <a16:creationId xmlns:a16="http://schemas.microsoft.com/office/drawing/2014/main" id="{852070F9-D6FA-4DAE-8FB3-5C5FA744C5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54D844-0B66-42E5-8260-1C4D93715B1D}"/>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309949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A6D5A-58AE-489E-A516-FB274D66DF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66EAFF-A806-409A-93EC-68EADCC9B7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9814D-32EF-470C-B6AC-D85601168B9C}"/>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5" name="Footer Placeholder 4">
            <a:extLst>
              <a:ext uri="{FF2B5EF4-FFF2-40B4-BE49-F238E27FC236}">
                <a16:creationId xmlns:a16="http://schemas.microsoft.com/office/drawing/2014/main" id="{BB922C64-EB30-42C3-AC59-CE92B23907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1D9C3A-00F9-437D-A3E5-7E70A6FB1BEC}"/>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188493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B2D6-002B-450C-9C9A-D49210D43A57}"/>
              </a:ext>
            </a:extLst>
          </p:cNvPr>
          <p:cNvSpPr>
            <a:spLocks noGrp="1"/>
          </p:cNvSpPr>
          <p:nvPr>
            <p:ph type="title"/>
          </p:nvPr>
        </p:nvSpPr>
        <p:spPr>
          <a:xfrm>
            <a:off x="831850"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FC2F00-64C7-44CC-AA3E-4813655925DF}"/>
              </a:ext>
            </a:extLst>
          </p:cNvPr>
          <p:cNvSpPr>
            <a:spLocks noGrp="1"/>
          </p:cNvSpPr>
          <p:nvPr>
            <p:ph type="body" idx="1"/>
          </p:nvPr>
        </p:nvSpPr>
        <p:spPr>
          <a:xfrm>
            <a:off x="831850" y="4589467"/>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5A273E-6641-4493-A950-165E398CF38E}"/>
              </a:ext>
            </a:extLst>
          </p:cNvPr>
          <p:cNvSpPr>
            <a:spLocks noGrp="1"/>
          </p:cNvSpPr>
          <p:nvPr>
            <p:ph type="dt" sz="half" idx="10"/>
          </p:nvPr>
        </p:nvSpPr>
        <p:spPr/>
        <p:txBody>
          <a:bodyPr/>
          <a:lstStyle/>
          <a:p>
            <a:fld id="{78189081-4F77-40C8-A05A-38B29FD20260}" type="datetimeFigureOut">
              <a:rPr lang="en-US" smtClean="0"/>
              <a:t>08-May-24</a:t>
            </a:fld>
            <a:endParaRPr lang="en-US" dirty="0"/>
          </a:p>
        </p:txBody>
      </p:sp>
      <p:sp>
        <p:nvSpPr>
          <p:cNvPr id="5" name="Footer Placeholder 4">
            <a:extLst>
              <a:ext uri="{FF2B5EF4-FFF2-40B4-BE49-F238E27FC236}">
                <a16:creationId xmlns:a16="http://schemas.microsoft.com/office/drawing/2014/main" id="{A1850E38-A0D7-4572-BD13-1C1AB7893D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6D61AF7-85E4-43FB-B921-7F2876D9616A}"/>
              </a:ext>
            </a:extLst>
          </p:cNvPr>
          <p:cNvSpPr>
            <a:spLocks noGrp="1"/>
          </p:cNvSpPr>
          <p:nvPr>
            <p:ph type="sldNum" sz="quarter" idx="12"/>
          </p:nvPr>
        </p:nvSpPr>
        <p:spPr/>
        <p:txBody>
          <a:bodyPr/>
          <a:lstStyle/>
          <a:p>
            <a:fld id="{6AF02D47-178A-4BE1-91BC-6870496E8F4C}" type="slidenum">
              <a:rPr lang="en-US" smtClean="0"/>
              <a:t>‹#›</a:t>
            </a:fld>
            <a:endParaRPr lang="en-US" dirty="0"/>
          </a:p>
        </p:txBody>
      </p:sp>
    </p:spTree>
    <p:extLst>
      <p:ext uri="{BB962C8B-B14F-4D97-AF65-F5344CB8AC3E}">
        <p14:creationId xmlns:p14="http://schemas.microsoft.com/office/powerpoint/2010/main" val="54326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jp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7.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jpg"/><Relationship Id="rId5" Type="http://schemas.openxmlformats.org/officeDocument/2006/relationships/theme" Target="../theme/theme8.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247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855" r:id="rId5"/>
    <p:sldLayoutId id="2147483856" r:id="rId6"/>
  </p:sldLayoutIdLst>
  <p:txStyles>
    <p:titleStyle>
      <a:lvl1pPr algn="l" defTabSz="914446"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446"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7841AF-A70C-495F-8215-A77D90A2194C}"/>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32F632-C32C-4309-946B-A3A72C034D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4BB38-0D94-4B9F-85AB-046ADD234C3C}"/>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89081-4F77-40C8-A05A-38B29FD20260}" type="datetimeFigureOut">
              <a:rPr lang="en-US" smtClean="0"/>
              <a:t>08-May-24</a:t>
            </a:fld>
            <a:endParaRPr lang="en-US" dirty="0"/>
          </a:p>
        </p:txBody>
      </p:sp>
      <p:sp>
        <p:nvSpPr>
          <p:cNvPr id="5" name="Footer Placeholder 4">
            <a:extLst>
              <a:ext uri="{FF2B5EF4-FFF2-40B4-BE49-F238E27FC236}">
                <a16:creationId xmlns:a16="http://schemas.microsoft.com/office/drawing/2014/main" id="{343A9D75-EB3B-4317-ABB7-945BF2D7EF0D}"/>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3AEB80-822C-4B6D-956A-F77B5283F1B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02D47-178A-4BE1-91BC-6870496E8F4C}" type="slidenum">
              <a:rPr lang="en-US" smtClean="0"/>
              <a:t>‹#›</a:t>
            </a:fld>
            <a:endParaRPr lang="en-US" dirty="0"/>
          </a:p>
        </p:txBody>
      </p:sp>
    </p:spTree>
    <p:extLst>
      <p:ext uri="{BB962C8B-B14F-4D97-AF65-F5344CB8AC3E}">
        <p14:creationId xmlns:p14="http://schemas.microsoft.com/office/powerpoint/2010/main" val="134098693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83"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955459BE-DCE9-45B5-A801-0070D1098401}"/>
              </a:ext>
            </a:extLst>
          </p:cNvPr>
          <p:cNvSpPr>
            <a:spLocks noGrp="1"/>
          </p:cNvSpPr>
          <p:nvPr>
            <p:ph type="title"/>
          </p:nvPr>
        </p:nvSpPr>
        <p:spPr>
          <a:xfrm>
            <a:off x="838200" y="3043409"/>
            <a:ext cx="10531764" cy="771181"/>
          </a:xfrm>
          <a:prstGeom prst="rect">
            <a:avLst/>
          </a:prstGeom>
        </p:spPr>
        <p:txBody>
          <a:bodyPr vert="horz" lIns="91440" tIns="45720" rIns="91440" bIns="45720" rtlCol="0" anchor="ctr">
            <a:normAutofit/>
          </a:bodyPr>
          <a:lstStyle/>
          <a:p>
            <a:r>
              <a:rPr lang="en-US" dirty="0"/>
              <a:t>Title</a:t>
            </a:r>
          </a:p>
        </p:txBody>
      </p:sp>
      <p:sp>
        <p:nvSpPr>
          <p:cNvPr id="4" name="Footer Placeholder 3">
            <a:extLst>
              <a:ext uri="{FF2B5EF4-FFF2-40B4-BE49-F238E27FC236}">
                <a16:creationId xmlns:a16="http://schemas.microsoft.com/office/drawing/2014/main" id="{5B91AA5C-A747-47D3-8416-F29611953CEF}"/>
              </a:ext>
            </a:extLst>
          </p:cNvPr>
          <p:cNvSpPr>
            <a:spLocks noGrp="1"/>
          </p:cNvSpPr>
          <p:nvPr>
            <p:ph type="ftr" sz="quarter" idx="3"/>
          </p:nvPr>
        </p:nvSpPr>
        <p:spPr>
          <a:xfrm>
            <a:off x="381000" y="6254750"/>
            <a:ext cx="4114800" cy="365125"/>
          </a:xfrm>
          <a:prstGeom prst="rect">
            <a:avLst/>
          </a:prstGeom>
        </p:spPr>
        <p:txBody>
          <a:bodyPr vert="horz" lIns="91440" tIns="45720" rIns="91440" bIns="45720" rtlCol="0" anchor="ctr"/>
          <a:lstStyle>
            <a:lvl1pPr algn="l">
              <a:defRPr sz="1400">
                <a:solidFill>
                  <a:srgbClr val="58595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8595B"/>
                </a:solidFill>
                <a:effectLst/>
                <a:uLnTx/>
                <a:uFillTx/>
                <a:latin typeface="DB Heavent Light"/>
                <a:ea typeface="+mn-ea"/>
                <a:cs typeface="DB Heavent Light"/>
              </a:rPr>
              <a:t>Research</a:t>
            </a:r>
          </a:p>
        </p:txBody>
      </p:sp>
      <p:sp>
        <p:nvSpPr>
          <p:cNvPr id="5" name="Slide Number Placeholder 4">
            <a:extLst>
              <a:ext uri="{FF2B5EF4-FFF2-40B4-BE49-F238E27FC236}">
                <a16:creationId xmlns:a16="http://schemas.microsoft.com/office/drawing/2014/main" id="{C4B6B0FE-9E52-46A6-818E-516B24F0BA4A}"/>
              </a:ext>
            </a:extLst>
          </p:cNvPr>
          <p:cNvSpPr>
            <a:spLocks noGrp="1"/>
          </p:cNvSpPr>
          <p:nvPr>
            <p:ph type="sldNum" sz="quarter" idx="4"/>
          </p:nvPr>
        </p:nvSpPr>
        <p:spPr>
          <a:xfrm>
            <a:off x="8626764" y="6254750"/>
            <a:ext cx="2743200" cy="365125"/>
          </a:xfrm>
          <a:prstGeom prst="rect">
            <a:avLst/>
          </a:prstGeom>
        </p:spPr>
        <p:txBody>
          <a:bodyPr vert="horz" lIns="91440" tIns="45720" rIns="91440" bIns="45720" rtlCol="0" anchor="ctr"/>
          <a:lstStyle>
            <a:lvl1pPr algn="r">
              <a:defRPr sz="1400">
                <a:solidFill>
                  <a:srgbClr val="58595B"/>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994A16-F757-4587-9A9D-DD6AF91B7C13}" type="slidenum">
              <a:rPr kumimoji="0" lang="en-US" sz="1400" b="0" i="0" u="none" strike="noStrike" kern="1200" cap="none" spc="0" normalizeH="0" baseline="0" noProof="0" smtClean="0">
                <a:ln>
                  <a:noFill/>
                </a:ln>
                <a:solidFill>
                  <a:srgbClr val="58595B"/>
                </a:solidFill>
                <a:effectLst/>
                <a:uLnTx/>
                <a:uFillTx/>
                <a:latin typeface="DB Heavent Light"/>
                <a:ea typeface="+mn-ea"/>
                <a:cs typeface="DB Heavent Light"/>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58595B"/>
              </a:solidFill>
              <a:effectLst/>
              <a:uLnTx/>
              <a:uFillTx/>
              <a:latin typeface="DB Heavent Light"/>
              <a:ea typeface="+mn-ea"/>
              <a:cs typeface="DB Heavent Light"/>
            </a:endParaRPr>
          </a:p>
        </p:txBody>
      </p:sp>
      <p:sp>
        <p:nvSpPr>
          <p:cNvPr id="8" name="Text Placeholder 7">
            <a:extLst>
              <a:ext uri="{FF2B5EF4-FFF2-40B4-BE49-F238E27FC236}">
                <a16:creationId xmlns:a16="http://schemas.microsoft.com/office/drawing/2014/main" id="{029DB3A1-973C-4BFF-88DF-E5BC3BC2ADE0}"/>
              </a:ext>
            </a:extLst>
          </p:cNvPr>
          <p:cNvSpPr>
            <a:spLocks noGrp="1"/>
          </p:cNvSpPr>
          <p:nvPr>
            <p:ph type="body" idx="1"/>
          </p:nvPr>
        </p:nvSpPr>
        <p:spPr>
          <a:xfrm>
            <a:off x="838200" y="1890279"/>
            <a:ext cx="5257800" cy="483466"/>
          </a:xfrm>
          <a:prstGeom prst="rect">
            <a:avLst/>
          </a:prstGeom>
        </p:spPr>
        <p:txBody>
          <a:bodyPr vert="horz" lIns="91440" tIns="45720" rIns="91440" bIns="45720" rtlCol="0">
            <a:normAutofit/>
          </a:bodyPr>
          <a:lstStyle/>
          <a:p>
            <a:pPr lvl="0"/>
            <a:r>
              <a:rPr lang="en-US" dirty="0"/>
              <a:t>Text</a:t>
            </a:r>
          </a:p>
        </p:txBody>
      </p:sp>
    </p:spTree>
    <p:extLst>
      <p:ext uri="{BB962C8B-B14F-4D97-AF65-F5344CB8AC3E}">
        <p14:creationId xmlns:p14="http://schemas.microsoft.com/office/powerpoint/2010/main" val="967615331"/>
      </p:ext>
    </p:extLst>
  </p:cSld>
  <p:clrMap bg1="lt1" tx1="dk1" bg2="lt2" tx2="dk2" accent1="accent1" accent2="accent2" accent3="accent3" accent4="accent4" accent5="accent5" accent6="accent6" hlink="hlink" folHlink="folHlink"/>
  <p:sldLayoutIdLst>
    <p:sldLayoutId id="2147483684" r:id="rId1"/>
    <p:sldLayoutId id="2147483685" r:id="rId2"/>
  </p:sldLayoutIdLst>
  <p:txStyles>
    <p:titleStyle>
      <a:lvl1pPr algn="l" defTabSz="914400" rtl="0" eaLnBrk="1" latinLnBrk="0" hangingPunct="1">
        <a:lnSpc>
          <a:spcPct val="90000"/>
        </a:lnSpc>
        <a:spcBef>
          <a:spcPct val="0"/>
        </a:spcBef>
        <a:buNone/>
        <a:defRPr sz="48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62778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txStyles>
    <p:titleStyle>
      <a:lvl1pPr algn="l" defTabSz="914377"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D22B91-7693-D9F0-D3BA-8211D72542D5}"/>
              </a:ext>
            </a:extLst>
          </p:cNvPr>
          <p:cNvSpPr>
            <a:spLocks noGrp="1"/>
          </p:cNvSpPr>
          <p:nvPr>
            <p:ph type="title"/>
          </p:nvPr>
        </p:nvSpPr>
        <p:spPr>
          <a:xfrm>
            <a:off x="837974" y="365125"/>
            <a:ext cx="1051605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FFA07-0762-9FC5-111B-7711A449DB4F}"/>
              </a:ext>
            </a:extLst>
          </p:cNvPr>
          <p:cNvSpPr>
            <a:spLocks noGrp="1"/>
          </p:cNvSpPr>
          <p:nvPr>
            <p:ph type="body" idx="1"/>
          </p:nvPr>
        </p:nvSpPr>
        <p:spPr>
          <a:xfrm>
            <a:off x="837974" y="1825625"/>
            <a:ext cx="10516054" cy="43508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9848D-87A1-D9AA-AD35-9B77DBA6B620}"/>
              </a:ext>
            </a:extLst>
          </p:cNvPr>
          <p:cNvSpPr>
            <a:spLocks noGrp="1"/>
          </p:cNvSpPr>
          <p:nvPr>
            <p:ph type="dt" sz="half" idx="2"/>
          </p:nvPr>
        </p:nvSpPr>
        <p:spPr>
          <a:xfrm>
            <a:off x="837974" y="6356804"/>
            <a:ext cx="2742973" cy="365125"/>
          </a:xfrm>
          <a:prstGeom prst="rect">
            <a:avLst/>
          </a:prstGeom>
        </p:spPr>
        <p:txBody>
          <a:bodyPr vert="horz" lIns="91440" tIns="45720" rIns="91440" bIns="45720" rtlCol="0" anchor="ctr"/>
          <a:lstStyle>
            <a:lvl1pPr algn="l">
              <a:defRPr sz="857">
                <a:solidFill>
                  <a:schemeClr val="tx1">
                    <a:tint val="75000"/>
                  </a:schemeClr>
                </a:solidFill>
              </a:defRPr>
            </a:lvl1pPr>
          </a:lstStyle>
          <a:p>
            <a:fld id="{F553A6B9-1F34-4107-99B2-86635CAB7341}" type="datetimeFigureOut">
              <a:rPr lang="en-US" smtClean="0"/>
              <a:t>08-May-24</a:t>
            </a:fld>
            <a:endParaRPr lang="en-US"/>
          </a:p>
        </p:txBody>
      </p:sp>
      <p:sp>
        <p:nvSpPr>
          <p:cNvPr id="5" name="Footer Placeholder 4">
            <a:extLst>
              <a:ext uri="{FF2B5EF4-FFF2-40B4-BE49-F238E27FC236}">
                <a16:creationId xmlns:a16="http://schemas.microsoft.com/office/drawing/2014/main" id="{2FB3D175-BC6D-0C30-D916-13AD55E695E9}"/>
              </a:ext>
            </a:extLst>
          </p:cNvPr>
          <p:cNvSpPr>
            <a:spLocks noGrp="1"/>
          </p:cNvSpPr>
          <p:nvPr>
            <p:ph type="ftr" sz="quarter" idx="3"/>
          </p:nvPr>
        </p:nvSpPr>
        <p:spPr>
          <a:xfrm>
            <a:off x="4039054" y="6356804"/>
            <a:ext cx="4113893" cy="365125"/>
          </a:xfrm>
          <a:prstGeom prst="rect">
            <a:avLst/>
          </a:prstGeom>
        </p:spPr>
        <p:txBody>
          <a:bodyPr vert="horz" lIns="91440" tIns="45720" rIns="91440" bIns="45720" rtlCol="0" anchor="ctr"/>
          <a:lstStyle>
            <a:lvl1pPr algn="ctr">
              <a:defRPr sz="85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E7F11-09CF-985C-69D5-6BCEF85A440B}"/>
              </a:ext>
            </a:extLst>
          </p:cNvPr>
          <p:cNvSpPr>
            <a:spLocks noGrp="1"/>
          </p:cNvSpPr>
          <p:nvPr>
            <p:ph type="sldNum" sz="quarter" idx="4"/>
          </p:nvPr>
        </p:nvSpPr>
        <p:spPr>
          <a:xfrm>
            <a:off x="8611054" y="6356804"/>
            <a:ext cx="2742974" cy="365125"/>
          </a:xfrm>
          <a:prstGeom prst="rect">
            <a:avLst/>
          </a:prstGeom>
        </p:spPr>
        <p:txBody>
          <a:bodyPr vert="horz" lIns="91440" tIns="45720" rIns="91440" bIns="45720" rtlCol="0" anchor="ctr"/>
          <a:lstStyle>
            <a:lvl1pPr algn="r">
              <a:defRPr sz="857">
                <a:solidFill>
                  <a:schemeClr val="tx1">
                    <a:tint val="75000"/>
                  </a:schemeClr>
                </a:solidFill>
              </a:defRPr>
            </a:lvl1pPr>
          </a:lstStyle>
          <a:p>
            <a:fld id="{A5582607-57B6-45F0-85EC-8B26E6836A77}" type="slidenum">
              <a:rPr lang="en-US" smtClean="0"/>
              <a:t>‹#›</a:t>
            </a:fld>
            <a:endParaRPr lang="en-US"/>
          </a:p>
        </p:txBody>
      </p:sp>
    </p:spTree>
    <p:extLst>
      <p:ext uri="{BB962C8B-B14F-4D97-AF65-F5344CB8AC3E}">
        <p14:creationId xmlns:p14="http://schemas.microsoft.com/office/powerpoint/2010/main" val="181488201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653156" rtl="0" eaLnBrk="1" latinLnBrk="0" hangingPunct="1">
        <a:lnSpc>
          <a:spcPct val="90000"/>
        </a:lnSpc>
        <a:spcBef>
          <a:spcPct val="0"/>
        </a:spcBef>
        <a:buNone/>
        <a:defRPr sz="3143" kern="1200">
          <a:solidFill>
            <a:schemeClr val="tx1"/>
          </a:solidFill>
          <a:latin typeface="+mj-lt"/>
          <a:ea typeface="+mj-ea"/>
          <a:cs typeface="+mj-cs"/>
        </a:defRPr>
      </a:lvl1pPr>
    </p:titleStyle>
    <p:bodyStyle>
      <a:lvl1pPr marL="163289" indent="-163289" algn="l" defTabSz="653156" rtl="0" eaLnBrk="1" latinLnBrk="0" hangingPunct="1">
        <a:lnSpc>
          <a:spcPct val="90000"/>
        </a:lnSpc>
        <a:spcBef>
          <a:spcPts val="714"/>
        </a:spcBef>
        <a:buFont typeface="Arial" panose="020B0604020202020204" pitchFamily="34" charset="0"/>
        <a:buChar char="•"/>
        <a:defRPr sz="2000" kern="1200">
          <a:solidFill>
            <a:schemeClr val="tx1"/>
          </a:solidFill>
          <a:latin typeface="+mn-lt"/>
          <a:ea typeface="+mn-ea"/>
          <a:cs typeface="+mn-cs"/>
        </a:defRPr>
      </a:lvl1pPr>
      <a:lvl2pPr marL="489867" indent="-163289" algn="l" defTabSz="653156" rtl="0" eaLnBrk="1" latinLnBrk="0" hangingPunct="1">
        <a:lnSpc>
          <a:spcPct val="90000"/>
        </a:lnSpc>
        <a:spcBef>
          <a:spcPts val="357"/>
        </a:spcBef>
        <a:buFont typeface="Arial" panose="020B0604020202020204" pitchFamily="34" charset="0"/>
        <a:buChar char="•"/>
        <a:defRPr sz="1714" kern="1200">
          <a:solidFill>
            <a:schemeClr val="tx1"/>
          </a:solidFill>
          <a:latin typeface="+mn-lt"/>
          <a:ea typeface="+mn-ea"/>
          <a:cs typeface="+mn-cs"/>
        </a:defRPr>
      </a:lvl2pPr>
      <a:lvl3pPr marL="816445" indent="-163289" algn="l" defTabSz="653156" rtl="0" eaLnBrk="1" latinLnBrk="0" hangingPunct="1">
        <a:lnSpc>
          <a:spcPct val="90000"/>
        </a:lnSpc>
        <a:spcBef>
          <a:spcPts val="357"/>
        </a:spcBef>
        <a:buFont typeface="Arial" panose="020B0604020202020204" pitchFamily="34" charset="0"/>
        <a:buChar char="•"/>
        <a:defRPr sz="1429" kern="1200">
          <a:solidFill>
            <a:schemeClr val="tx1"/>
          </a:solidFill>
          <a:latin typeface="+mn-lt"/>
          <a:ea typeface="+mn-ea"/>
          <a:cs typeface="+mn-cs"/>
        </a:defRPr>
      </a:lvl3pPr>
      <a:lvl4pPr marL="1143023"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4pPr>
      <a:lvl5pPr marL="1469601"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5pPr>
      <a:lvl6pPr marL="1796179"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6pPr>
      <a:lvl7pPr marL="2122757"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7pPr>
      <a:lvl8pPr marL="2449335"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8pPr>
      <a:lvl9pPr marL="2775913"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9pPr>
    </p:bodyStyle>
    <p:otherStyle>
      <a:defPPr>
        <a:defRPr lang="en-US"/>
      </a:defPPr>
      <a:lvl1pPr marL="0" algn="l" defTabSz="653156" rtl="0" eaLnBrk="1" latinLnBrk="0" hangingPunct="1">
        <a:defRPr sz="1286" kern="1200">
          <a:solidFill>
            <a:schemeClr val="tx1"/>
          </a:solidFill>
          <a:latin typeface="+mn-lt"/>
          <a:ea typeface="+mn-ea"/>
          <a:cs typeface="+mn-cs"/>
        </a:defRPr>
      </a:lvl1pPr>
      <a:lvl2pPr marL="326578" algn="l" defTabSz="653156" rtl="0" eaLnBrk="1" latinLnBrk="0" hangingPunct="1">
        <a:defRPr sz="1286" kern="1200">
          <a:solidFill>
            <a:schemeClr val="tx1"/>
          </a:solidFill>
          <a:latin typeface="+mn-lt"/>
          <a:ea typeface="+mn-ea"/>
          <a:cs typeface="+mn-cs"/>
        </a:defRPr>
      </a:lvl2pPr>
      <a:lvl3pPr marL="653156" algn="l" defTabSz="653156" rtl="0" eaLnBrk="1" latinLnBrk="0" hangingPunct="1">
        <a:defRPr sz="1286" kern="1200">
          <a:solidFill>
            <a:schemeClr val="tx1"/>
          </a:solidFill>
          <a:latin typeface="+mn-lt"/>
          <a:ea typeface="+mn-ea"/>
          <a:cs typeface="+mn-cs"/>
        </a:defRPr>
      </a:lvl3pPr>
      <a:lvl4pPr marL="979734" algn="l" defTabSz="653156" rtl="0" eaLnBrk="1" latinLnBrk="0" hangingPunct="1">
        <a:defRPr sz="1286" kern="1200">
          <a:solidFill>
            <a:schemeClr val="tx1"/>
          </a:solidFill>
          <a:latin typeface="+mn-lt"/>
          <a:ea typeface="+mn-ea"/>
          <a:cs typeface="+mn-cs"/>
        </a:defRPr>
      </a:lvl4pPr>
      <a:lvl5pPr marL="1306312" algn="l" defTabSz="653156" rtl="0" eaLnBrk="1" latinLnBrk="0" hangingPunct="1">
        <a:defRPr sz="1286" kern="1200">
          <a:solidFill>
            <a:schemeClr val="tx1"/>
          </a:solidFill>
          <a:latin typeface="+mn-lt"/>
          <a:ea typeface="+mn-ea"/>
          <a:cs typeface="+mn-cs"/>
        </a:defRPr>
      </a:lvl5pPr>
      <a:lvl6pPr marL="1632890" algn="l" defTabSz="653156" rtl="0" eaLnBrk="1" latinLnBrk="0" hangingPunct="1">
        <a:defRPr sz="1286" kern="1200">
          <a:solidFill>
            <a:schemeClr val="tx1"/>
          </a:solidFill>
          <a:latin typeface="+mn-lt"/>
          <a:ea typeface="+mn-ea"/>
          <a:cs typeface="+mn-cs"/>
        </a:defRPr>
      </a:lvl6pPr>
      <a:lvl7pPr marL="1959468" algn="l" defTabSz="653156" rtl="0" eaLnBrk="1" latinLnBrk="0" hangingPunct="1">
        <a:defRPr sz="1286" kern="1200">
          <a:solidFill>
            <a:schemeClr val="tx1"/>
          </a:solidFill>
          <a:latin typeface="+mn-lt"/>
          <a:ea typeface="+mn-ea"/>
          <a:cs typeface="+mn-cs"/>
        </a:defRPr>
      </a:lvl7pPr>
      <a:lvl8pPr marL="2286046" algn="l" defTabSz="653156" rtl="0" eaLnBrk="1" latinLnBrk="0" hangingPunct="1">
        <a:defRPr sz="1286" kern="1200">
          <a:solidFill>
            <a:schemeClr val="tx1"/>
          </a:solidFill>
          <a:latin typeface="+mn-lt"/>
          <a:ea typeface="+mn-ea"/>
          <a:cs typeface="+mn-cs"/>
        </a:defRPr>
      </a:lvl8pPr>
      <a:lvl9pPr marL="2612624" algn="l" defTabSz="653156" rtl="0" eaLnBrk="1" latinLnBrk="0" hangingPunct="1">
        <a:defRPr sz="128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28BB3D-E1A9-225D-863A-2D31FD45CE8A}"/>
              </a:ext>
            </a:extLst>
          </p:cNvPr>
          <p:cNvSpPr>
            <a:spLocks noGrp="1"/>
          </p:cNvSpPr>
          <p:nvPr>
            <p:ph type="title"/>
          </p:nvPr>
        </p:nvSpPr>
        <p:spPr>
          <a:xfrm>
            <a:off x="837974" y="365125"/>
            <a:ext cx="1051605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BA40D7-5F77-CAC9-6A7E-A5389AA3C818}"/>
              </a:ext>
            </a:extLst>
          </p:cNvPr>
          <p:cNvSpPr>
            <a:spLocks noGrp="1"/>
          </p:cNvSpPr>
          <p:nvPr>
            <p:ph type="body" idx="1"/>
          </p:nvPr>
        </p:nvSpPr>
        <p:spPr>
          <a:xfrm>
            <a:off x="837974" y="1825625"/>
            <a:ext cx="10516054" cy="43508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5DF691-AE95-A893-F36A-0C681F928D1E}"/>
              </a:ext>
            </a:extLst>
          </p:cNvPr>
          <p:cNvSpPr>
            <a:spLocks noGrp="1"/>
          </p:cNvSpPr>
          <p:nvPr>
            <p:ph type="dt" sz="half" idx="2"/>
          </p:nvPr>
        </p:nvSpPr>
        <p:spPr>
          <a:xfrm>
            <a:off x="837974" y="6356804"/>
            <a:ext cx="2742973" cy="365125"/>
          </a:xfrm>
          <a:prstGeom prst="rect">
            <a:avLst/>
          </a:prstGeom>
        </p:spPr>
        <p:txBody>
          <a:bodyPr vert="horz" lIns="91440" tIns="45720" rIns="91440" bIns="45720" rtlCol="0" anchor="ctr"/>
          <a:lstStyle>
            <a:lvl1pPr algn="l">
              <a:defRPr sz="857">
                <a:solidFill>
                  <a:schemeClr val="tx1">
                    <a:tint val="75000"/>
                  </a:schemeClr>
                </a:solidFill>
              </a:defRPr>
            </a:lvl1pPr>
          </a:lstStyle>
          <a:p>
            <a:fld id="{E090B971-A954-4D3A-8E15-B609F93C11F7}" type="datetimeFigureOut">
              <a:rPr lang="en-US" smtClean="0"/>
              <a:t>08-May-24</a:t>
            </a:fld>
            <a:endParaRPr lang="en-US"/>
          </a:p>
        </p:txBody>
      </p:sp>
      <p:sp>
        <p:nvSpPr>
          <p:cNvPr id="5" name="Footer Placeholder 4">
            <a:extLst>
              <a:ext uri="{FF2B5EF4-FFF2-40B4-BE49-F238E27FC236}">
                <a16:creationId xmlns:a16="http://schemas.microsoft.com/office/drawing/2014/main" id="{AA709907-B14D-1786-2BBD-7663198ADDA8}"/>
              </a:ext>
            </a:extLst>
          </p:cNvPr>
          <p:cNvSpPr>
            <a:spLocks noGrp="1"/>
          </p:cNvSpPr>
          <p:nvPr>
            <p:ph type="ftr" sz="quarter" idx="3"/>
          </p:nvPr>
        </p:nvSpPr>
        <p:spPr>
          <a:xfrm>
            <a:off x="4039054" y="6356804"/>
            <a:ext cx="4113893" cy="365125"/>
          </a:xfrm>
          <a:prstGeom prst="rect">
            <a:avLst/>
          </a:prstGeom>
        </p:spPr>
        <p:txBody>
          <a:bodyPr vert="horz" lIns="91440" tIns="45720" rIns="91440" bIns="45720" rtlCol="0" anchor="ctr"/>
          <a:lstStyle>
            <a:lvl1pPr algn="ctr">
              <a:defRPr sz="85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E22D3A-92B9-B74B-9CD5-314F20A37687}"/>
              </a:ext>
            </a:extLst>
          </p:cNvPr>
          <p:cNvSpPr>
            <a:spLocks noGrp="1"/>
          </p:cNvSpPr>
          <p:nvPr>
            <p:ph type="sldNum" sz="quarter" idx="4"/>
          </p:nvPr>
        </p:nvSpPr>
        <p:spPr>
          <a:xfrm>
            <a:off x="8611054" y="6356804"/>
            <a:ext cx="2742974" cy="365125"/>
          </a:xfrm>
          <a:prstGeom prst="rect">
            <a:avLst/>
          </a:prstGeom>
        </p:spPr>
        <p:txBody>
          <a:bodyPr vert="horz" lIns="91440" tIns="45720" rIns="91440" bIns="45720" rtlCol="0" anchor="ctr"/>
          <a:lstStyle>
            <a:lvl1pPr algn="r">
              <a:defRPr sz="857">
                <a:solidFill>
                  <a:schemeClr val="tx1">
                    <a:tint val="75000"/>
                  </a:schemeClr>
                </a:solidFill>
              </a:defRPr>
            </a:lvl1pPr>
          </a:lstStyle>
          <a:p>
            <a:fld id="{1D19EEAB-0C0D-4AC8-968C-AFFC05296D63}" type="slidenum">
              <a:rPr lang="en-US" smtClean="0"/>
              <a:t>‹#›</a:t>
            </a:fld>
            <a:endParaRPr lang="en-US"/>
          </a:p>
        </p:txBody>
      </p:sp>
    </p:spTree>
    <p:extLst>
      <p:ext uri="{BB962C8B-B14F-4D97-AF65-F5344CB8AC3E}">
        <p14:creationId xmlns:p14="http://schemas.microsoft.com/office/powerpoint/2010/main" val="335425127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653156" rtl="0" eaLnBrk="1" latinLnBrk="0" hangingPunct="1">
        <a:lnSpc>
          <a:spcPct val="90000"/>
        </a:lnSpc>
        <a:spcBef>
          <a:spcPct val="0"/>
        </a:spcBef>
        <a:buNone/>
        <a:defRPr sz="3143" kern="1200">
          <a:solidFill>
            <a:schemeClr val="tx1"/>
          </a:solidFill>
          <a:latin typeface="+mj-lt"/>
          <a:ea typeface="+mj-ea"/>
          <a:cs typeface="+mj-cs"/>
        </a:defRPr>
      </a:lvl1pPr>
    </p:titleStyle>
    <p:bodyStyle>
      <a:lvl1pPr marL="163289" indent="-163289" algn="l" defTabSz="653156" rtl="0" eaLnBrk="1" latinLnBrk="0" hangingPunct="1">
        <a:lnSpc>
          <a:spcPct val="90000"/>
        </a:lnSpc>
        <a:spcBef>
          <a:spcPts val="714"/>
        </a:spcBef>
        <a:buFont typeface="Arial" panose="020B0604020202020204" pitchFamily="34" charset="0"/>
        <a:buChar char="•"/>
        <a:defRPr sz="2000" kern="1200">
          <a:solidFill>
            <a:schemeClr val="tx1"/>
          </a:solidFill>
          <a:latin typeface="+mn-lt"/>
          <a:ea typeface="+mn-ea"/>
          <a:cs typeface="+mn-cs"/>
        </a:defRPr>
      </a:lvl1pPr>
      <a:lvl2pPr marL="489867" indent="-163289" algn="l" defTabSz="653156" rtl="0" eaLnBrk="1" latinLnBrk="0" hangingPunct="1">
        <a:lnSpc>
          <a:spcPct val="90000"/>
        </a:lnSpc>
        <a:spcBef>
          <a:spcPts val="357"/>
        </a:spcBef>
        <a:buFont typeface="Arial" panose="020B0604020202020204" pitchFamily="34" charset="0"/>
        <a:buChar char="•"/>
        <a:defRPr sz="1714" kern="1200">
          <a:solidFill>
            <a:schemeClr val="tx1"/>
          </a:solidFill>
          <a:latin typeface="+mn-lt"/>
          <a:ea typeface="+mn-ea"/>
          <a:cs typeface="+mn-cs"/>
        </a:defRPr>
      </a:lvl2pPr>
      <a:lvl3pPr marL="816445" indent="-163289" algn="l" defTabSz="653156" rtl="0" eaLnBrk="1" latinLnBrk="0" hangingPunct="1">
        <a:lnSpc>
          <a:spcPct val="90000"/>
        </a:lnSpc>
        <a:spcBef>
          <a:spcPts val="357"/>
        </a:spcBef>
        <a:buFont typeface="Arial" panose="020B0604020202020204" pitchFamily="34" charset="0"/>
        <a:buChar char="•"/>
        <a:defRPr sz="1429" kern="1200">
          <a:solidFill>
            <a:schemeClr val="tx1"/>
          </a:solidFill>
          <a:latin typeface="+mn-lt"/>
          <a:ea typeface="+mn-ea"/>
          <a:cs typeface="+mn-cs"/>
        </a:defRPr>
      </a:lvl3pPr>
      <a:lvl4pPr marL="1143023"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4pPr>
      <a:lvl5pPr marL="1469601"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5pPr>
      <a:lvl6pPr marL="1796179"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6pPr>
      <a:lvl7pPr marL="2122757"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7pPr>
      <a:lvl8pPr marL="2449335"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8pPr>
      <a:lvl9pPr marL="2775913" indent="-163289" algn="l" defTabSz="653156" rtl="0" eaLnBrk="1" latinLnBrk="0" hangingPunct="1">
        <a:lnSpc>
          <a:spcPct val="90000"/>
        </a:lnSpc>
        <a:spcBef>
          <a:spcPts val="357"/>
        </a:spcBef>
        <a:buFont typeface="Arial" panose="020B0604020202020204" pitchFamily="34" charset="0"/>
        <a:buChar char="•"/>
        <a:defRPr sz="1286" kern="1200">
          <a:solidFill>
            <a:schemeClr val="tx1"/>
          </a:solidFill>
          <a:latin typeface="+mn-lt"/>
          <a:ea typeface="+mn-ea"/>
          <a:cs typeface="+mn-cs"/>
        </a:defRPr>
      </a:lvl9pPr>
    </p:bodyStyle>
    <p:otherStyle>
      <a:defPPr>
        <a:defRPr lang="en-US"/>
      </a:defPPr>
      <a:lvl1pPr marL="0" algn="l" defTabSz="653156" rtl="0" eaLnBrk="1" latinLnBrk="0" hangingPunct="1">
        <a:defRPr sz="1286" kern="1200">
          <a:solidFill>
            <a:schemeClr val="tx1"/>
          </a:solidFill>
          <a:latin typeface="+mn-lt"/>
          <a:ea typeface="+mn-ea"/>
          <a:cs typeface="+mn-cs"/>
        </a:defRPr>
      </a:lvl1pPr>
      <a:lvl2pPr marL="326578" algn="l" defTabSz="653156" rtl="0" eaLnBrk="1" latinLnBrk="0" hangingPunct="1">
        <a:defRPr sz="1286" kern="1200">
          <a:solidFill>
            <a:schemeClr val="tx1"/>
          </a:solidFill>
          <a:latin typeface="+mn-lt"/>
          <a:ea typeface="+mn-ea"/>
          <a:cs typeface="+mn-cs"/>
        </a:defRPr>
      </a:lvl2pPr>
      <a:lvl3pPr marL="653156" algn="l" defTabSz="653156" rtl="0" eaLnBrk="1" latinLnBrk="0" hangingPunct="1">
        <a:defRPr sz="1286" kern="1200">
          <a:solidFill>
            <a:schemeClr val="tx1"/>
          </a:solidFill>
          <a:latin typeface="+mn-lt"/>
          <a:ea typeface="+mn-ea"/>
          <a:cs typeface="+mn-cs"/>
        </a:defRPr>
      </a:lvl3pPr>
      <a:lvl4pPr marL="979734" algn="l" defTabSz="653156" rtl="0" eaLnBrk="1" latinLnBrk="0" hangingPunct="1">
        <a:defRPr sz="1286" kern="1200">
          <a:solidFill>
            <a:schemeClr val="tx1"/>
          </a:solidFill>
          <a:latin typeface="+mn-lt"/>
          <a:ea typeface="+mn-ea"/>
          <a:cs typeface="+mn-cs"/>
        </a:defRPr>
      </a:lvl4pPr>
      <a:lvl5pPr marL="1306312" algn="l" defTabSz="653156" rtl="0" eaLnBrk="1" latinLnBrk="0" hangingPunct="1">
        <a:defRPr sz="1286" kern="1200">
          <a:solidFill>
            <a:schemeClr val="tx1"/>
          </a:solidFill>
          <a:latin typeface="+mn-lt"/>
          <a:ea typeface="+mn-ea"/>
          <a:cs typeface="+mn-cs"/>
        </a:defRPr>
      </a:lvl5pPr>
      <a:lvl6pPr marL="1632890" algn="l" defTabSz="653156" rtl="0" eaLnBrk="1" latinLnBrk="0" hangingPunct="1">
        <a:defRPr sz="1286" kern="1200">
          <a:solidFill>
            <a:schemeClr val="tx1"/>
          </a:solidFill>
          <a:latin typeface="+mn-lt"/>
          <a:ea typeface="+mn-ea"/>
          <a:cs typeface="+mn-cs"/>
        </a:defRPr>
      </a:lvl6pPr>
      <a:lvl7pPr marL="1959468" algn="l" defTabSz="653156" rtl="0" eaLnBrk="1" latinLnBrk="0" hangingPunct="1">
        <a:defRPr sz="1286" kern="1200">
          <a:solidFill>
            <a:schemeClr val="tx1"/>
          </a:solidFill>
          <a:latin typeface="+mn-lt"/>
          <a:ea typeface="+mn-ea"/>
          <a:cs typeface="+mn-cs"/>
        </a:defRPr>
      </a:lvl7pPr>
      <a:lvl8pPr marL="2286046" algn="l" defTabSz="653156" rtl="0" eaLnBrk="1" latinLnBrk="0" hangingPunct="1">
        <a:defRPr sz="1286" kern="1200">
          <a:solidFill>
            <a:schemeClr val="tx1"/>
          </a:solidFill>
          <a:latin typeface="+mn-lt"/>
          <a:ea typeface="+mn-ea"/>
          <a:cs typeface="+mn-cs"/>
        </a:defRPr>
      </a:lvl8pPr>
      <a:lvl9pPr marL="2612624" algn="l" defTabSz="653156" rtl="0" eaLnBrk="1" latinLnBrk="0" hangingPunct="1">
        <a:defRPr sz="128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587AC2B-7C64-4C05-A91E-8E291169491B}"/>
              </a:ext>
            </a:extLst>
          </p:cNvPr>
          <p:cNvSpPr>
            <a:spLocks noGrp="1"/>
          </p:cNvSpPr>
          <p:nvPr>
            <p:ph type="sldNum" sz="quarter" idx="4"/>
          </p:nvPr>
        </p:nvSpPr>
        <p:spPr>
          <a:xfrm>
            <a:off x="9344297"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DB Heavent Light" panose="02000506060000020004" pitchFamily="2" charset="-34"/>
                <a:cs typeface="DB Heavent Light" panose="02000506060000020004" pitchFamily="2" charset="-34"/>
              </a:defRPr>
            </a:lvl1pPr>
          </a:lstStyle>
          <a:p>
            <a:fld id="{1C3CB30C-02F5-4478-8C0E-7AE05C328AB5}" type="slidenum">
              <a:rPr lang="en-US" smtClean="0"/>
              <a:pPr/>
              <a:t>‹#›</a:t>
            </a:fld>
            <a:endParaRPr lang="en-US"/>
          </a:p>
        </p:txBody>
      </p:sp>
      <p:sp>
        <p:nvSpPr>
          <p:cNvPr id="10" name="Title Placeholder 1">
            <a:extLst>
              <a:ext uri="{FF2B5EF4-FFF2-40B4-BE49-F238E27FC236}">
                <a16:creationId xmlns:a16="http://schemas.microsoft.com/office/drawing/2014/main" id="{955459BE-DCE9-45B5-A801-0070D1098401}"/>
              </a:ext>
            </a:extLst>
          </p:cNvPr>
          <p:cNvSpPr>
            <a:spLocks noGrp="1"/>
          </p:cNvSpPr>
          <p:nvPr>
            <p:ph type="title"/>
          </p:nvPr>
        </p:nvSpPr>
        <p:spPr>
          <a:xfrm>
            <a:off x="113211" y="50350"/>
            <a:ext cx="10515600" cy="771181"/>
          </a:xfrm>
          <a:prstGeom prst="rect">
            <a:avLst/>
          </a:prstGeom>
        </p:spPr>
        <p:txBody>
          <a:bodyPr vert="horz" lIns="91440" tIns="45720" rIns="91440" bIns="45720" rtlCol="0" anchor="ctr">
            <a:normAutofit/>
          </a:bodyPr>
          <a:lstStyle/>
          <a:p>
            <a:r>
              <a:rPr lang="en-US" dirty="0"/>
              <a:t>Click to edit Master title style</a:t>
            </a:r>
          </a:p>
        </p:txBody>
      </p:sp>
      <p:sp>
        <p:nvSpPr>
          <p:cNvPr id="11" name="Text Placeholder 10">
            <a:extLst>
              <a:ext uri="{FF2B5EF4-FFF2-40B4-BE49-F238E27FC236}">
                <a16:creationId xmlns:a16="http://schemas.microsoft.com/office/drawing/2014/main" id="{AA000C84-AAAD-4B64-8D9C-A0B17A546B1D}"/>
              </a:ext>
            </a:extLst>
          </p:cNvPr>
          <p:cNvSpPr>
            <a:spLocks noGrp="1"/>
          </p:cNvSpPr>
          <p:nvPr>
            <p:ph type="body" idx="1"/>
          </p:nvPr>
        </p:nvSpPr>
        <p:spPr>
          <a:xfrm>
            <a:off x="481149"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269984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Lst>
  <p:hf hdr="0" ftr="0" dt="0"/>
  <p:txStyles>
    <p:titleStyle>
      <a:lvl1pPr algn="l" defTabSz="914400" rtl="0" eaLnBrk="1" latinLnBrk="0" hangingPunct="1">
        <a:lnSpc>
          <a:spcPct val="90000"/>
        </a:lnSpc>
        <a:spcBef>
          <a:spcPct val="0"/>
        </a:spcBef>
        <a:buNone/>
        <a:defRPr sz="4400" kern="1200">
          <a:solidFill>
            <a:srgbClr val="003B66"/>
          </a:solidFill>
          <a:latin typeface="DB Heavent" panose="02000506060000020004" pitchFamily="2" charset="-34"/>
          <a:ea typeface="+mj-ea"/>
          <a:cs typeface="DB Heavent" panose="02000506060000020004" pitchFamily="2"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B66"/>
          </a:solidFill>
          <a:latin typeface="DB Heavent Light" panose="02000506060000020004" pitchFamily="2" charset="-34"/>
          <a:ea typeface="+mn-ea"/>
          <a:cs typeface="DB Heavent Light" panose="02000506060000020004"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66573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Lst>
  <p:txStyles>
    <p:titleStyle>
      <a:lvl1pPr algn="l" defTabSz="914400"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DB Heavent Med" panose="02000606060000090000" pitchFamily="2" charset="-34"/>
          <a:ea typeface="+mn-ea"/>
          <a:cs typeface="DB Heavent Med" panose="02000606060000090000" pitchFamily="2"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B66"/>
          </a:solidFill>
          <a:latin typeface="DB Heavent Light" panose="02000506060000020004" pitchFamily="2" charset="-34"/>
          <a:ea typeface="+mn-ea"/>
          <a:cs typeface="DB Heavent Light" panose="02000506060000020004" pitchFamily="2"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B66"/>
          </a:solidFill>
          <a:latin typeface="DB Heavent Light" panose="02000506060000020004" pitchFamily="2" charset="-34"/>
          <a:ea typeface="+mn-ea"/>
          <a:cs typeface="DB Heavent Light" panose="02000506060000020004" pitchFamily="2"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B66"/>
          </a:solidFill>
          <a:latin typeface="DB Heavent Light" panose="02000506060000020004" pitchFamily="2" charset="-34"/>
          <a:ea typeface="+mn-ea"/>
          <a:cs typeface="DB Heavent Light" panose="02000506060000020004"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hyperlink" Target="https://www.cmegroup.com/markets/interest-rates/cme-fedwatch-tool.html" TargetMode="External"/></Relationships>
</file>

<file path=ppt/slides/_rels/slide100.xml.rels><?xml version="1.0" encoding="UTF-8" standalone="yes"?>
<Relationships xmlns="http://schemas.openxmlformats.org/package/2006/relationships"><Relationship Id="rId8" Type="http://schemas.openxmlformats.org/officeDocument/2006/relationships/image" Target="../media/image188.emf"/><Relationship Id="rId13" Type="http://schemas.openxmlformats.org/officeDocument/2006/relationships/oleObject" Target="file:///D:\Google%20Drive\Bloomberg\SET%20-%20%202024%20Best%20EPS%20%20(Bloomberg)%2005JAN2024.xlsx!EPS%202023!%5bSET%20-%20%202024%20Best%20EPS%20%20(Bloomberg)%2005JAN2024.xlsx%5dEPS%202023%20Chart%208" TargetMode="External"/><Relationship Id="rId18" Type="http://schemas.openxmlformats.org/officeDocument/2006/relationships/image" Target="../media/image193.emf"/><Relationship Id="rId3" Type="http://schemas.openxmlformats.org/officeDocument/2006/relationships/oleObject" Target="file:///D:\Google%20Drive\Bloomberg\SET%20-%20%202024%20Best%20EPS%20%20(Bloomberg)%2005JAN2024.xlsx!EPS%202023!%5bSET%20-%20%202024%20Best%20EPS%20%20(Bloomberg)%2005JAN2024.xlsx%5dEPS%202023%20Chart%204" TargetMode="External"/><Relationship Id="rId7" Type="http://schemas.openxmlformats.org/officeDocument/2006/relationships/oleObject" Target="file:///D:\Google%20Drive\Bloomberg\SET%20-%20%202024%20Best%20EPS%20%20(Bloomberg)%2005JAN2024.xlsx!EPS%202023!%5bSET%20-%20%202024%20Best%20EPS%20%20(Bloomberg)%2005JAN2024.xlsx%5dEPS%202023%20Chart%205" TargetMode="External"/><Relationship Id="rId12" Type="http://schemas.openxmlformats.org/officeDocument/2006/relationships/image" Target="../media/image190.emf"/><Relationship Id="rId17" Type="http://schemas.openxmlformats.org/officeDocument/2006/relationships/oleObject" Target="file:///D:\Google%20Drive\Bloomberg\SET%20-%20%202024%20Best%20EPS%20%20(Bloomberg)%2005JAN2024.xlsx!EPS%202023!%5bSET%20-%20%202024%20Best%20EPS%20%20(Bloomberg)%2005JAN2024.xlsx%5dEPS%202023%20Chart%203" TargetMode="External"/><Relationship Id="rId2" Type="http://schemas.openxmlformats.org/officeDocument/2006/relationships/notesSlide" Target="../notesSlides/notesSlide52.xml"/><Relationship Id="rId16" Type="http://schemas.openxmlformats.org/officeDocument/2006/relationships/image" Target="../media/image192.emf"/><Relationship Id="rId1" Type="http://schemas.openxmlformats.org/officeDocument/2006/relationships/slideLayout" Target="../slideLayouts/slideLayout48.xml"/><Relationship Id="rId6" Type="http://schemas.openxmlformats.org/officeDocument/2006/relationships/image" Target="../media/image187.emf"/><Relationship Id="rId11" Type="http://schemas.openxmlformats.org/officeDocument/2006/relationships/oleObject" Target="file:///D:\Google%20Drive\Bloomberg\SET%20-%20%202024%20Best%20EPS%20%20(Bloomberg)%2005JAN2024.xlsx!EPS%202023!%5bSET%20-%20%202024%20Best%20EPS%20%20(Bloomberg)%2005JAN2024.xlsx%5dEPS%202023%20Chart%207" TargetMode="External"/><Relationship Id="rId5" Type="http://schemas.openxmlformats.org/officeDocument/2006/relationships/oleObject" Target="file:///D:\Google%20Drive\Bloomberg\SET%20-%20%202024%20Best%20EPS%20%20(Bloomberg)%2005JAN2024.xlsx!EPS%202023!%5bSET%20-%20%202024%20Best%20EPS%20%20(Bloomberg)%2005JAN2024.xlsx%5dEPS%202023%20Chart%202" TargetMode="External"/><Relationship Id="rId15" Type="http://schemas.openxmlformats.org/officeDocument/2006/relationships/oleObject" Target="file:///D:\Google%20Drive\Bloomberg\SET%20-%20%202024%20Best%20EPS%20%20(Bloomberg)%2005JAN2024.xlsx!EPS%202023!%5bSET%20-%20%202024%20Best%20EPS%20%20(Bloomberg)%2005JAN2024.xlsx%5dEPS%202023%20Chart%209" TargetMode="External"/><Relationship Id="rId10" Type="http://schemas.openxmlformats.org/officeDocument/2006/relationships/image" Target="../media/image189.emf"/><Relationship Id="rId4" Type="http://schemas.openxmlformats.org/officeDocument/2006/relationships/image" Target="../media/image186.emf"/><Relationship Id="rId9" Type="http://schemas.openxmlformats.org/officeDocument/2006/relationships/oleObject" Target="file:///D:\Google%20Drive\Bloomberg\SET%20-%20%202024%20Best%20EPS%20%20(Bloomberg)%2005JAN2024.xlsx!EPS%202023!%5bSET%20-%20%202024%20Best%20EPS%20%20(Bloomberg)%2005JAN2024.xlsx%5dEPS%202023%20Chart%206" TargetMode="External"/><Relationship Id="rId14" Type="http://schemas.openxmlformats.org/officeDocument/2006/relationships/image" Target="../media/image191.emf"/></Relationships>
</file>

<file path=ppt/slides/_rels/slide101.xml.rels><?xml version="1.0" encoding="UTF-8" standalone="yes"?>
<Relationships xmlns="http://schemas.openxmlformats.org/package/2006/relationships"><Relationship Id="rId8" Type="http://schemas.openxmlformats.org/officeDocument/2006/relationships/oleObject" Target="file:///D:\Google%20Drive\Bloomberg\SET%20-%20%202022%20Best%20EPS%20%20(Bloomberg)%2014JAN2023.xlsx!EPS%202023!%5bSET%20-%20%202022%20Best%20EPS%20%20(Bloomberg)%2014JAN2023.xlsx%5dEPS%202023%20Chart%205" TargetMode="External"/><Relationship Id="rId13" Type="http://schemas.openxmlformats.org/officeDocument/2006/relationships/image" Target="../media/image199.emf"/><Relationship Id="rId3" Type="http://schemas.openxmlformats.org/officeDocument/2006/relationships/image" Target="../media/image194.emf"/><Relationship Id="rId7" Type="http://schemas.openxmlformats.org/officeDocument/2006/relationships/image" Target="../media/image196.emf"/><Relationship Id="rId12" Type="http://schemas.openxmlformats.org/officeDocument/2006/relationships/oleObject" Target="file:///D:\Google%20Drive\Bloomberg\SET%20-%20%202022%20Best%20EPS%20%20(Bloomberg)%2014JAN2023.xlsx!EPS%202023!%5bSET%20-%20%202022%20Best%20EPS%20%20(Bloomberg)%2014JAN2023.xlsx%5dEPS%202023%20Chart%209" TargetMode="External"/><Relationship Id="rId17" Type="http://schemas.openxmlformats.org/officeDocument/2006/relationships/image" Target="../media/image201.emf"/><Relationship Id="rId2" Type="http://schemas.openxmlformats.org/officeDocument/2006/relationships/oleObject" Target="file:///D:\Google%20Drive\Bloomberg\SET%20-%20%202022%20Best%20EPS%20%20(Bloomberg)%2014JAN2023.xlsx!EPS%202023!%5bSET%20-%20%202022%20Best%20EPS%20%20(Bloomberg)%2014JAN2023.xlsx%5dEPS%202023%20Chart%204" TargetMode="External"/><Relationship Id="rId16" Type="http://schemas.openxmlformats.org/officeDocument/2006/relationships/oleObject" Target="file:///D:\Google%20Drive\Bloomberg\SET%20-%20%202022%20Best%20EPS%20%20(Bloomberg)%2014JAN2023.xlsx!EPS%202023!%5bSET%20-%20%202022%20Best%20EPS%20%20(Bloomberg)%2014JAN2023.xlsx%5dEPS%202023%20Chart%208" TargetMode="External"/><Relationship Id="rId1" Type="http://schemas.openxmlformats.org/officeDocument/2006/relationships/slideLayout" Target="../slideLayouts/slideLayout48.xml"/><Relationship Id="rId6" Type="http://schemas.openxmlformats.org/officeDocument/2006/relationships/oleObject" Target="file:///D:\Google%20Drive\Bloomberg\SET%20-%20%202022%20Best%20EPS%20%20(Bloomberg)%2014JAN2023.xlsx!EPS%202023!%5bSET%20-%20%202022%20Best%20EPS%20%20(Bloomberg)%2014JAN2023.xlsx%5dEPS%202023%20Chart%202" TargetMode="External"/><Relationship Id="rId11" Type="http://schemas.openxmlformats.org/officeDocument/2006/relationships/image" Target="../media/image198.emf"/><Relationship Id="rId5" Type="http://schemas.openxmlformats.org/officeDocument/2006/relationships/image" Target="../media/image195.emf"/><Relationship Id="rId15" Type="http://schemas.openxmlformats.org/officeDocument/2006/relationships/image" Target="../media/image200.emf"/><Relationship Id="rId10" Type="http://schemas.openxmlformats.org/officeDocument/2006/relationships/oleObject" Target="file:///D:\Google%20Drive\Bloomberg\SET%20-%20%202022%20Best%20EPS%20%20(Bloomberg)%2014JAN2023.xlsx!EPS%202023!%5bSET%20-%20%202022%20Best%20EPS%20%20(Bloomberg)%2014JAN2023.xlsx%5dEPS%202023%20Chart%207" TargetMode="External"/><Relationship Id="rId4" Type="http://schemas.openxmlformats.org/officeDocument/2006/relationships/oleObject" Target="file:///D:\Google%20Drive\Bloomberg\SET%20-%20%202022%20Best%20EPS%20%20(Bloomberg)%2014JAN2023.xlsx!EPS%202023!%5bSET%20-%20%202022%20Best%20EPS%20%20(Bloomberg)%2014JAN2023.xlsx%5dEPS%202023%20Chart%203" TargetMode="External"/><Relationship Id="rId9" Type="http://schemas.openxmlformats.org/officeDocument/2006/relationships/image" Target="../media/image197.emf"/><Relationship Id="rId14" Type="http://schemas.openxmlformats.org/officeDocument/2006/relationships/oleObject" Target="file:///D:\Google%20Drive\Bloomberg\SET%20-%20%202022%20Best%20EPS%20%20(Bloomberg)%2014JAN2023.xlsx!EPS%202023!%5bSET%20-%20%202022%20Best%20EPS%20%20(Bloomberg)%2014JAN2023.xlsx%5dEPS%202023%20Chart%206" TargetMode="External"/></Relationships>
</file>

<file path=ppt/slides/_rels/slide102.xml.rels><?xml version="1.0" encoding="UTF-8" standalone="yes"?>
<Relationships xmlns="http://schemas.openxmlformats.org/package/2006/relationships"><Relationship Id="rId3" Type="http://schemas.openxmlformats.org/officeDocument/2006/relationships/oleObject" Target="file:///D:\Google%20Drive\Bloomberg\Earning%20Yield%20Analysis%20%2001%2028MAR2023.xlsx!Earning%20Yield%20Analysis!%5bEarning%20Yield%20Analysis%20%2001%2028MAR2023.xlsx%5dEarning%20Yield%20Analysis%20Chart%2027"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202.emf"/></Relationships>
</file>

<file path=ppt/slides/_rels/slide103.xml.rels><?xml version="1.0" encoding="UTF-8" standalone="yes"?>
<Relationships xmlns="http://schemas.openxmlformats.org/package/2006/relationships"><Relationship Id="rId2" Type="http://schemas.openxmlformats.org/officeDocument/2006/relationships/image" Target="../media/image203.emf"/><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2" Type="http://schemas.openxmlformats.org/officeDocument/2006/relationships/image" Target="../media/image204.emf"/><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oleObject" Target="file:///D:\Google%20Drive\Bloomberg\Forex%20Gain-loss%20001%2022Feb2024.xlsx!FX%20Gain_VALUE!%5bForex%20Gain-loss%20001%2022Feb2024.xlsx%5dFX%20Gain_VALUE%20Chart%201" TargetMode="External"/><Relationship Id="rId7" Type="http://schemas.openxmlformats.org/officeDocument/2006/relationships/image" Target="../media/image129.png"/><Relationship Id="rId12" Type="http://schemas.openxmlformats.org/officeDocument/2006/relationships/image" Target="../media/image209.emf"/><Relationship Id="rId2" Type="http://schemas.openxmlformats.org/officeDocument/2006/relationships/notesSlide" Target="../notesSlides/notesSlide54.xml"/><Relationship Id="rId1" Type="http://schemas.openxmlformats.org/officeDocument/2006/relationships/slideLayout" Target="../slideLayouts/slideLayout48.xml"/><Relationship Id="rId6" Type="http://schemas.openxmlformats.org/officeDocument/2006/relationships/image" Target="../media/image206.emf"/><Relationship Id="rId11" Type="http://schemas.openxmlformats.org/officeDocument/2006/relationships/oleObject" Target="file:///D:\Google%20Drive\Bloomberg\Forex%20Gain-loss%20001%2022Feb2024.xlsx!FX%20Gain_VALUE!%5bForex%20Gain-loss%20001%2022Feb2024.xlsx%5dFX%20Gain_VALUE%20Chart%204" TargetMode="External"/><Relationship Id="rId5" Type="http://schemas.openxmlformats.org/officeDocument/2006/relationships/oleObject" Target="file:///D:\Google%20Drive\Bloomberg\Forex%20Gain-loss%20001%2022Feb2024.xlsx!FX%20Gain_VALUE!%5bForex%20Gain-loss%20001%2022Feb2024.xlsx%5dFX%20Gain_VALUE%20Chart%203" TargetMode="External"/><Relationship Id="rId10" Type="http://schemas.openxmlformats.org/officeDocument/2006/relationships/image" Target="../media/image208.emf"/><Relationship Id="rId4" Type="http://schemas.openxmlformats.org/officeDocument/2006/relationships/image" Target="../media/image205.emf"/><Relationship Id="rId9" Type="http://schemas.openxmlformats.org/officeDocument/2006/relationships/oleObject" Target="file:///D:\Google%20Drive\Bloomberg\Forex%20Gain-loss%20001%2022Feb2024.xlsx!FX%20Gain_VALUE!%5bForex%20Gain-loss%20001%2022Feb2024.xlsx%5dFX%20Gain_VALUE%20Chart%205"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oleObject" Target="file:///D:\Google%20Drive\Bloomberg\Forex%20Gain-loss%20001%2014MAY2023.xlsx!FX%20Gain_VALUE!%5bForex%20Gain-loss%20001%2014MAY2023.xlsx%5dFX%20Gain_VALUE%20Chart%201" TargetMode="External"/><Relationship Id="rId7" Type="http://schemas.openxmlformats.org/officeDocument/2006/relationships/image" Target="../media/image129.png"/><Relationship Id="rId12" Type="http://schemas.openxmlformats.org/officeDocument/2006/relationships/image" Target="../media/image213.emf"/><Relationship Id="rId2" Type="http://schemas.openxmlformats.org/officeDocument/2006/relationships/notesSlide" Target="../notesSlides/notesSlide55.xml"/><Relationship Id="rId1" Type="http://schemas.openxmlformats.org/officeDocument/2006/relationships/slideLayout" Target="../slideLayouts/slideLayout48.xml"/><Relationship Id="rId6" Type="http://schemas.openxmlformats.org/officeDocument/2006/relationships/image" Target="../media/image211.emf"/><Relationship Id="rId11" Type="http://schemas.openxmlformats.org/officeDocument/2006/relationships/oleObject" Target="file:///D:\Google%20Drive\Bloomberg\Forex%20Gain-loss%20001%2014MAY2023.xlsx!FX%20Gain_VALUE!%5bForex%20Gain-loss%20001%2014MAY2023.xlsx%5dFX%20Gain_VALUE%20Chart%204" TargetMode="External"/><Relationship Id="rId5" Type="http://schemas.openxmlformats.org/officeDocument/2006/relationships/oleObject" Target="file:///D:\Google%20Drive\Bloomberg\Forex%20Gain-loss%20001%2014MAY2023.xlsx!FX%20Gain_VALUE!%5bForex%20Gain-loss%20001%2014MAY2023.xlsx%5dFX%20Gain_VALUE%20Chart%203" TargetMode="External"/><Relationship Id="rId10" Type="http://schemas.openxmlformats.org/officeDocument/2006/relationships/image" Target="../media/image212.emf"/><Relationship Id="rId4" Type="http://schemas.openxmlformats.org/officeDocument/2006/relationships/image" Target="../media/image210.wmf"/><Relationship Id="rId9" Type="http://schemas.openxmlformats.org/officeDocument/2006/relationships/oleObject" Target="file:///D:\Google%20Drive\Bloomberg\Forex%20Gain-loss%20001%2014MAY2023.xlsx!FX%20Gain_VALUE!%5bForex%20Gain-loss%20001%2014MAY2023.xlsx%5dFX%20Gain_VALUE%20Chart%205"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48.xml"/></Relationships>
</file>

<file path=ppt/slides/_rels/slide10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56.xml"/><Relationship Id="rId1" Type="http://schemas.openxmlformats.org/officeDocument/2006/relationships/slideLayout" Target="../slideLayouts/slideLayout48.xml"/><Relationship Id="rId4" Type="http://schemas.openxmlformats.org/officeDocument/2006/relationships/image" Target="../media/image216.png"/></Relationships>
</file>

<file path=ppt/slides/_rels/slide109.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notesSlide" Target="../notesSlides/notesSlide57.xml"/><Relationship Id="rId1" Type="http://schemas.openxmlformats.org/officeDocument/2006/relationships/slideLayout" Target="../slideLayouts/slideLayout48.xml"/></Relationships>
</file>

<file path=ppt/slides/_rels/slide111.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112.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113.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114.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11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oleObject" Target="file:///D:\Google%20Drive\Bloomberg\Forex%20Gain-loss%20001%2014MAY2023.xlsx!FX%20Gain_VALUE!%5bForex%20Gain-loss%20001%2014MAY2023.xlsx%5dFX%20Gain_VALUE%20Chart%201" TargetMode="External"/><Relationship Id="rId7" Type="http://schemas.openxmlformats.org/officeDocument/2006/relationships/image" Target="../media/image129.png"/><Relationship Id="rId12" Type="http://schemas.openxmlformats.org/officeDocument/2006/relationships/image" Target="../media/image226.emf"/><Relationship Id="rId2" Type="http://schemas.openxmlformats.org/officeDocument/2006/relationships/notesSlide" Target="../notesSlides/notesSlide62.xml"/><Relationship Id="rId1" Type="http://schemas.openxmlformats.org/officeDocument/2006/relationships/slideLayout" Target="../slideLayouts/slideLayout48.xml"/><Relationship Id="rId6" Type="http://schemas.openxmlformats.org/officeDocument/2006/relationships/image" Target="../media/image224.emf"/><Relationship Id="rId11" Type="http://schemas.openxmlformats.org/officeDocument/2006/relationships/oleObject" Target="file:///D:\Google%20Drive\Bloomberg\Forex%20Gain-loss%20001%2014MAY2023.xlsx!FX%20Gain_VALUE!%5bForex%20Gain-loss%20001%2014MAY2023.xlsx%5dFX%20Gain_VALUE%20Chart%204" TargetMode="External"/><Relationship Id="rId5" Type="http://schemas.openxmlformats.org/officeDocument/2006/relationships/oleObject" Target="file:///D:\Google%20Drive\Bloomberg\Forex%20Gain-loss%20001%2014MAY2023.xlsx!FX%20Gain_VALUE!%5bForex%20Gain-loss%20001%2014MAY2023.xlsx%5dFX%20Gain_VALUE%20Chart%203" TargetMode="External"/><Relationship Id="rId10" Type="http://schemas.openxmlformats.org/officeDocument/2006/relationships/image" Target="../media/image225.emf"/><Relationship Id="rId4" Type="http://schemas.openxmlformats.org/officeDocument/2006/relationships/image" Target="../media/image223.emf"/><Relationship Id="rId9" Type="http://schemas.openxmlformats.org/officeDocument/2006/relationships/oleObject" Target="file:///D:\Google%20Drive\Bloomberg\Forex%20Gain-loss%20001%2014MAY2023.xlsx!FX%20Gain_VALUE!%5bForex%20Gain-loss%20001%2014MAY2023.xlsx%5dFX%20Gain_VALUE%20Chart%205" TargetMode="External"/></Relationships>
</file>

<file path=ppt/slides/_rels/slide116.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oleObject" Target="file:///H:\My%20Drive\Bloomberg\Forex%20Gain-loss%20001%2014MAY2023.xlsx!FX%20Gain_VALUE!%5bForex%20Gain-loss%20001%2014MAY2023.xlsx%5dFX%20Gain_VALUE%20Chart%201" TargetMode="External"/><Relationship Id="rId7" Type="http://schemas.openxmlformats.org/officeDocument/2006/relationships/image" Target="../media/image129.png"/><Relationship Id="rId12" Type="http://schemas.openxmlformats.org/officeDocument/2006/relationships/image" Target="../media/image230.emf"/><Relationship Id="rId2" Type="http://schemas.openxmlformats.org/officeDocument/2006/relationships/notesSlide" Target="../notesSlides/notesSlide63.xml"/><Relationship Id="rId1" Type="http://schemas.openxmlformats.org/officeDocument/2006/relationships/slideLayout" Target="../slideLayouts/slideLayout48.xml"/><Relationship Id="rId6" Type="http://schemas.openxmlformats.org/officeDocument/2006/relationships/image" Target="../media/image228.emf"/><Relationship Id="rId11" Type="http://schemas.openxmlformats.org/officeDocument/2006/relationships/oleObject" Target="file:///H:\My%20Drive\Bloomberg\Forex%20Gain-loss%20001%2014MAY2023.xlsx!FX%20Gain_VALUE!%5bForex%20Gain-loss%20001%2014MAY2023.xlsx%5dFX%20Gain_VALUE%20Chart%204" TargetMode="External"/><Relationship Id="rId5" Type="http://schemas.openxmlformats.org/officeDocument/2006/relationships/oleObject" Target="file:///H:\My%20Drive\Bloomberg\Forex%20Gain-loss%20001%2014MAY2023.xlsx!FX%20Gain_VALUE!%5bForex%20Gain-loss%20001%2014MAY2023.xlsx%5dFX%20Gain_VALUE%20Chart%203" TargetMode="External"/><Relationship Id="rId10" Type="http://schemas.openxmlformats.org/officeDocument/2006/relationships/image" Target="../media/image229.emf"/><Relationship Id="rId4" Type="http://schemas.openxmlformats.org/officeDocument/2006/relationships/image" Target="../media/image227.emf"/><Relationship Id="rId9" Type="http://schemas.openxmlformats.org/officeDocument/2006/relationships/oleObject" Target="file:///H:\My%20Drive\Bloomberg\Forex%20Gain-loss%20001%2014MAY2023.xlsx!FX%20Gain_VALUE!%5bForex%20Gain-loss%20001%2014MAY2023.xlsx%5dFX%20Gain_VALUE%20Chart%205" TargetMode="External"/></Relationships>
</file>

<file path=ppt/slides/_rels/slide117.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oleObject" Target="file:///D:\Google%20Drive\Bloomberg\Forex%20Gain-loss%20001%2024FEB2023.xlsx!FX%20Gain_VALUE!%5bForex%20Gain-loss%20001%2024FEB2023.xlsx%5dFX%20Gain_VALUE%20Chart%201" TargetMode="External"/><Relationship Id="rId7" Type="http://schemas.openxmlformats.org/officeDocument/2006/relationships/image" Target="../media/image129.png"/><Relationship Id="rId12" Type="http://schemas.openxmlformats.org/officeDocument/2006/relationships/image" Target="../media/image234.emf"/><Relationship Id="rId2" Type="http://schemas.openxmlformats.org/officeDocument/2006/relationships/notesSlide" Target="../notesSlides/notesSlide64.xml"/><Relationship Id="rId1" Type="http://schemas.openxmlformats.org/officeDocument/2006/relationships/slideLayout" Target="../slideLayouts/slideLayout48.xml"/><Relationship Id="rId6" Type="http://schemas.openxmlformats.org/officeDocument/2006/relationships/image" Target="../media/image232.emf"/><Relationship Id="rId11" Type="http://schemas.openxmlformats.org/officeDocument/2006/relationships/oleObject" Target="file:///D:\Google%20Drive\Bloomberg\Forex%20Gain-loss%20001%2024FEB2023.xlsx!FX%20Gain_VALUE!%5bForex%20Gain-loss%20001%2024FEB2023.xlsx%5dFX%20Gain_VALUE%20Chart%204" TargetMode="External"/><Relationship Id="rId5" Type="http://schemas.openxmlformats.org/officeDocument/2006/relationships/oleObject" Target="file:///D:\Google%20Drive\Bloomberg\Forex%20Gain-loss%20001%2024FEB2023.xlsx!FX%20Gain_VALUE!%5bForex%20Gain-loss%20001%2024FEB2023.xlsx%5dFX%20Gain_VALUE%20Chart%203" TargetMode="External"/><Relationship Id="rId10" Type="http://schemas.openxmlformats.org/officeDocument/2006/relationships/image" Target="../media/image233.emf"/><Relationship Id="rId4" Type="http://schemas.openxmlformats.org/officeDocument/2006/relationships/image" Target="../media/image231.emf"/><Relationship Id="rId9" Type="http://schemas.openxmlformats.org/officeDocument/2006/relationships/oleObject" Target="file:///D:\Google%20Drive\Bloomberg\Forex%20Gain-loss%20001%2024FEB2023.xlsx!FX%20Gain_VALUE!%5bForex%20Gain-loss%20001%2024FEB2023.xlsx%5dFX%20Gain_VALUE%20Chart%205"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65.xml"/><Relationship Id="rId1" Type="http://schemas.openxmlformats.org/officeDocument/2006/relationships/slideLayout" Target="../slideLayouts/slideLayout5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66.xml"/><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notesSlide" Target="../notesSlides/notesSlide67.xml"/><Relationship Id="rId1" Type="http://schemas.openxmlformats.org/officeDocument/2006/relationships/slideLayout" Target="../slideLayouts/slideLayout50.xml"/></Relationships>
</file>

<file path=ppt/slides/_rels/slide122.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oleObject" Target="file:///E:\Google%20Drive\Bloomberg\Port%20Advisory%20Apr%202024.xlsx!2.PA%20Week-RTD!%5bPort%20Advisory%20Apr%202024.xlsx%5d2.PA%20Week-RTD%20Chart%201" TargetMode="External"/><Relationship Id="rId1" Type="http://schemas.openxmlformats.org/officeDocument/2006/relationships/slideLayout" Target="../slideLayouts/slideLayout50.xml"/></Relationships>
</file>

<file path=ppt/slides/_rels/slide123.xml.rels><?xml version="1.0" encoding="UTF-8" standalone="yes"?>
<Relationships xmlns="http://schemas.openxmlformats.org/package/2006/relationships"><Relationship Id="rId3" Type="http://schemas.openxmlformats.org/officeDocument/2006/relationships/image" Target="../media/image242.emf"/><Relationship Id="rId2" Type="http://schemas.openxmlformats.org/officeDocument/2006/relationships/oleObject" Target="file:///E:\Google%20Drive\Bloomberg\Port%20Advisory%20Apr%202024.xlsx!3.PA%20Performance_Edit%20!%5bPort%20Advisory%20Apr%202024.xlsx%5d3.PA%20Performance_Edit%20%20Chart%201" TargetMode="External"/><Relationship Id="rId1" Type="http://schemas.openxmlformats.org/officeDocument/2006/relationships/slideLayout" Target="../slideLayouts/slideLayout5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5.xml.rels><?xml version="1.0" encoding="UTF-8" standalone="yes"?>
<Relationships xmlns="http://schemas.openxmlformats.org/package/2006/relationships"><Relationship Id="rId2" Type="http://schemas.openxmlformats.org/officeDocument/2006/relationships/image" Target="../media/image243.emf"/><Relationship Id="rId1" Type="http://schemas.openxmlformats.org/officeDocument/2006/relationships/slideLayout" Target="../slideLayouts/slideLayout52.xml"/></Relationships>
</file>

<file path=ppt/slides/_rels/slide126.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image" Target="../media/image244.png"/><Relationship Id="rId1" Type="http://schemas.openxmlformats.org/officeDocument/2006/relationships/slideLayout" Target="../slideLayouts/slideLayout50.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oleObject" Target="file:///\\172.16.1.234\Research\Research-Restrict\Mongkol\Recheck%20Performance%20Edit%203.xlsx!Compare%20Return!%5bRecheck%20Performance%20Edit%203.xlsx%5dCompare%20Return%20Chart%202" TargetMode="External"/><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file:///\\172.16.1.234\Research\Research-Restrict\Mongkol\DAOL%20Portfolio.xlsx!Portfolio!R2C1:R71C18" TargetMode="Externa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microsoft.com/office/2007/relationships/hdphoto" Target="../media/hdphoto2.wdp"/><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2.png"/><Relationship Id="rId3" Type="http://schemas.microsoft.com/office/2007/relationships/hdphoto" Target="../media/hdphoto3.wdp"/><Relationship Id="rId21" Type="http://schemas.openxmlformats.org/officeDocument/2006/relationships/image" Target="../media/image54.png"/><Relationship Id="rId7" Type="http://schemas.openxmlformats.org/officeDocument/2006/relationships/image" Target="../media/image42.png"/><Relationship Id="rId12" Type="http://schemas.openxmlformats.org/officeDocument/2006/relationships/hyperlink" Target="https://www.wealthmagik.com/funds/SCBLT2/allocation" TargetMode="External"/><Relationship Id="rId17" Type="http://schemas.openxmlformats.org/officeDocument/2006/relationships/image" Target="../media/image51.png"/><Relationship Id="rId2" Type="http://schemas.openxmlformats.org/officeDocument/2006/relationships/image" Target="../media/image40.png"/><Relationship Id="rId16" Type="http://schemas.openxmlformats.org/officeDocument/2006/relationships/image" Target="../media/image50.png"/><Relationship Id="rId20" Type="http://schemas.openxmlformats.org/officeDocument/2006/relationships/image" Target="../media/image53.png"/><Relationship Id="rId1" Type="http://schemas.openxmlformats.org/officeDocument/2006/relationships/slideLayout" Target="../slideLayouts/slideLayout48.xml"/><Relationship Id="rId6" Type="http://schemas.openxmlformats.org/officeDocument/2006/relationships/hyperlink" Target="https://www.wealthmagik.com/funds/KTLF-L/allocation" TargetMode="External"/><Relationship Id="rId11" Type="http://schemas.openxmlformats.org/officeDocument/2006/relationships/image" Target="../media/image46.png"/><Relationship Id="rId24" Type="http://schemas.openxmlformats.org/officeDocument/2006/relationships/image" Target="../media/image56.png"/><Relationship Id="rId5" Type="http://schemas.microsoft.com/office/2007/relationships/hdphoto" Target="../media/hdphoto4.wdp"/><Relationship Id="rId15" Type="http://schemas.openxmlformats.org/officeDocument/2006/relationships/image" Target="../media/image49.png"/><Relationship Id="rId23" Type="http://schemas.openxmlformats.org/officeDocument/2006/relationships/hyperlink" Target="https://www.wealthmagik.com/funds/CG-LTF/allocation" TargetMode="External"/><Relationship Id="rId10" Type="http://schemas.openxmlformats.org/officeDocument/2006/relationships/image" Target="../media/image45.png"/><Relationship Id="rId19" Type="http://schemas.openxmlformats.org/officeDocument/2006/relationships/hyperlink" Target="https://www.wealthmagik.com/funds/B-LTF/allocation" TargetMode="External"/><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48.png"/><Relationship Id="rId22"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oleObject" Target="file:///\\172.16.1.234\Research\Research-Restrict\Mongkol\&#3586;&#3657;&#3629;&#3617;&#3641;&#3621;&#3585;&#3634;&#3619;&#3586;&#3634;&#3618;&#3594;&#3629;&#3619;&#3660;&#3605;&#3607;&#3637;&#3656;&#3618;&#3633;&#3591;&#3652;&#3617;&#3656;&#3652;&#3604;&#3657;&#3595;&#3639;&#3657;&#3629;&#3588;&#3639;&#3609;%2011-04-24.xlsx!SUM!R28C1:R54C27" TargetMode="External"/><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57.emf"/></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wilsoncenter.org/article/irans-islamist-proxies" TargetMode="External"/><Relationship Id="rId1" Type="http://schemas.openxmlformats.org/officeDocument/2006/relationships/slideLayout" Target="../slideLayouts/slideLayout3.xml"/><Relationship Id="rId4" Type="http://schemas.openxmlformats.org/officeDocument/2006/relationships/image" Target="../media/image66.webp"/></Relationships>
</file>

<file path=ppt/slides/_rels/slide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emf"/></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oleObject" Target="file:///\\172.16.1.234\Research\Research-Restrict\Mongkol\003-Foreign%20limit-daily_setsmart%20version%2014OCT2023.xlsx!Foreign%20Asia-6!%5b003-Foreign%20limit-daily_setsmart%20version%2014OCT2023.xlsx%5dForeign%20Asia-6%20Chart%202" TargetMode="External"/><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image" Target="../media/image84.emf"/><Relationship Id="rId5" Type="http://schemas.openxmlformats.org/officeDocument/2006/relationships/oleObject" Target="file:///\\172.16.1.234\Research\Research-Restrict\Mongkol\003-Foreign%20limit-daily_setsmart%20version%2014OCT2023.xlsx!Foreign%20Asia-6!R5C2:R20C10" TargetMode="External"/><Relationship Id="rId4" Type="http://schemas.openxmlformats.org/officeDocument/2006/relationships/image" Target="../media/image83.emf"/></Relationships>
</file>

<file path=ppt/slides/_rels/slide43.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oleObject" Target="file:///\\172.16.1.234\Research\Research-Restrict\Mongkol\003-Foreign%20limit-daily_setsmart%20version%2014OCT2023.xlsx!BOND-Non-resident%20Flows!%5b003-Foreign%20limit-daily_setsmart%20version%2014OCT2023.xlsx%5dBOND-Non-resident%20Flows%20Chart%203" TargetMode="External"/><Relationship Id="rId7" Type="http://schemas.openxmlformats.org/officeDocument/2006/relationships/oleObject" Target="file:///\\172.16.1.234\Research\Research-Restrict\Mongkol\003-Foreign%20limit-daily_setsmart%20version%2014OCT2023.xlsx!Foreign%20Asia-6!%5b003-Foreign%20limit-daily_setsmart%20version%2014OCT2023.xlsx%5dForeign%20Asia-6%20Chart%206" TargetMode="External"/><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emf"/></Relationships>
</file>

<file path=ppt/slides/_rels/slide44.xml.rels><?xml version="1.0" encoding="UTF-8" standalone="yes"?>
<Relationships xmlns="http://schemas.openxmlformats.org/package/2006/relationships"><Relationship Id="rId3" Type="http://schemas.openxmlformats.org/officeDocument/2006/relationships/oleObject" Target="file:///\\172.16.1.234\Research\Research-Restrict\Mongkol\MSCI.xlsx!SET%2014day!%5bMSCI.xlsx%5dSET%2014day%20Chart%201" TargetMode="External"/><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89.emf"/></Relationships>
</file>

<file path=ppt/slides/_rels/slide45.xml.rels><?xml version="1.0" encoding="UTF-8" standalone="yes"?>
<Relationships xmlns="http://schemas.openxmlformats.org/package/2006/relationships"><Relationship Id="rId3" Type="http://schemas.openxmlformats.org/officeDocument/2006/relationships/oleObject" Target="file:///\\172.16.1.234\Research\Research-Restrict\Mongkol\MSCI.xlsx!Foreign%20Asia!R4C23:R16C31" TargetMode="External"/><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90.emf"/></Relationships>
</file>

<file path=ppt/slides/_rels/slide46.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oleObject" Target="file:///\\172.16.1.234\Research\Research-Restrict\Mongkol\MSCI.xlsx!Foreign%20net%20in%20THB%20!R5505C6:R5545C10" TargetMode="External"/><Relationship Id="rId7" Type="http://schemas.openxmlformats.org/officeDocument/2006/relationships/oleObject" Target="file:///\\172.16.1.234\Research\Research-Restrict\Mongkol\MSCI.xlsx!Foreign%20net%20in%20THB%20!%5bMSCI.xlsx%5dForeign%20net%20in%20THB%20%20Chart%2020" TargetMode="External"/><Relationship Id="rId2" Type="http://schemas.openxmlformats.org/officeDocument/2006/relationships/notesSlide" Target="../notesSlides/notesSlide25.xml"/><Relationship Id="rId1" Type="http://schemas.openxmlformats.org/officeDocument/2006/relationships/slideLayout" Target="../slideLayouts/slideLayout48.xml"/><Relationship Id="rId6" Type="http://schemas.openxmlformats.org/officeDocument/2006/relationships/image" Target="../media/image92.emf"/><Relationship Id="rId5" Type="http://schemas.openxmlformats.org/officeDocument/2006/relationships/oleObject" Target="file:///\\172.16.1.234\Research\Research-Restrict\Mongkol\MSCI.xlsx!Foreign%20net%20in%20THB%20!%5bMSCI.xlsx%5dForeign%20net%20in%20THB%20%20Chart%2019" TargetMode="External"/><Relationship Id="rId4" Type="http://schemas.openxmlformats.org/officeDocument/2006/relationships/image" Target="../media/image91.emf"/></Relationships>
</file>

<file path=ppt/slides/_rels/slide47.xml.rels><?xml version="1.0" encoding="UTF-8" standalone="yes"?>
<Relationships xmlns="http://schemas.openxmlformats.org/package/2006/relationships"><Relationship Id="rId3" Type="http://schemas.openxmlformats.org/officeDocument/2006/relationships/oleObject" Target="file:///\\172.16.1.234\Research\Research-Restrict\Mongkol\003-Foreign%20limit-daily_setsmart%20version%2014OCT2023.xlsx!&#3617;&#3641;&#3621;&#3588;&#3656;&#3634;&#3627;&#3640;&#3657;&#3609;&#3607;&#3637;&#3656;&#3606;&#3639;&#3629;!R2C3:R20C9" TargetMode="External"/><Relationship Id="rId2" Type="http://schemas.openxmlformats.org/officeDocument/2006/relationships/notesSlide" Target="../notesSlides/notesSlide26.xml"/><Relationship Id="rId1" Type="http://schemas.openxmlformats.org/officeDocument/2006/relationships/slideLayout" Target="../slideLayouts/slideLayout48.xml"/><Relationship Id="rId4" Type="http://schemas.openxmlformats.org/officeDocument/2006/relationships/image" Target="../media/image94.emf"/></Relationships>
</file>

<file path=ppt/slides/_rels/slide48.xml.rels><?xml version="1.0" encoding="UTF-8" standalone="yes"?>
<Relationships xmlns="http://schemas.openxmlformats.org/package/2006/relationships"><Relationship Id="rId3" Type="http://schemas.openxmlformats.org/officeDocument/2006/relationships/oleObject" Target="file:///\\172.16.1.234\Research\Research-Restrict\Mongkol\003-Foreign%20limit-daily_setsmart%20version%2014OCT2023.xlsx!&#3617;&#3641;&#3621;&#3588;&#3656;&#3634;&#3627;&#3640;&#3657;&#3609;&#3607;&#3637;&#3656;&#3606;&#3639;&#3629;!R28C3:R48C9" TargetMode="External"/><Relationship Id="rId2" Type="http://schemas.openxmlformats.org/officeDocument/2006/relationships/notesSlide" Target="../notesSlides/notesSlide27.xml"/><Relationship Id="rId1" Type="http://schemas.openxmlformats.org/officeDocument/2006/relationships/slideLayout" Target="../slideLayouts/slideLayout48.xml"/><Relationship Id="rId6" Type="http://schemas.openxmlformats.org/officeDocument/2006/relationships/image" Target="../media/image96.emf"/><Relationship Id="rId5" Type="http://schemas.openxmlformats.org/officeDocument/2006/relationships/oleObject" Target="file:///\\172.16.1.234\Research\Research-Restrict\Mongkol\003-Foreign%20limit-daily_setsmart%20version%2014OCT2023.xlsx!&#3617;&#3641;&#3621;&#3588;&#3656;&#3634;&#3627;&#3640;&#3657;&#3609;&#3607;&#3637;&#3656;&#3606;&#3639;&#3629;!R58C3:R78C9" TargetMode="External"/><Relationship Id="rId4" Type="http://schemas.openxmlformats.org/officeDocument/2006/relationships/image" Target="../media/image95.emf"/></Relationships>
</file>

<file path=ppt/slides/_rels/slide49.xml.rels><?xml version="1.0" encoding="UTF-8" standalone="yes"?>
<Relationships xmlns="http://schemas.openxmlformats.org/package/2006/relationships"><Relationship Id="rId3" Type="http://schemas.openxmlformats.org/officeDocument/2006/relationships/oleObject" Target="file:///\\172.16.1.234\Research\Research-Restrict\Mongkol\003-Foreign%20limit-daily.xlsx!&#3617;&#3641;&#3621;&#3588;&#3656;&#3634;&#3627;&#3640;&#3657;&#3609;&#3607;&#3637;&#3656;&#3606;&#3639;&#3629;!R2C3:R20C9" TargetMode="External"/><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97.emf"/></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oleObject" Target="file:///\\172.16.1.234\Research\Research-Restrict\Mongkol\003-Foreign%20limit-daily.xlsx!&#3617;&#3641;&#3621;&#3588;&#3656;&#3634;&#3627;&#3640;&#3657;&#3609;&#3607;&#3637;&#3656;&#3606;&#3639;&#3629;!R58C3:R78C9" TargetMode="External"/><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99.emf"/><Relationship Id="rId5" Type="http://schemas.openxmlformats.org/officeDocument/2006/relationships/oleObject" Target="file:///\\172.16.1.234\Research\Research-Restrict\Mongkol\003-Foreign%20limit-daily.xlsx!&#3617;&#3641;&#3621;&#3588;&#3656;&#3634;&#3627;&#3640;&#3657;&#3609;&#3607;&#3637;&#3656;&#3606;&#3639;&#3629;!R28C3:R48C9" TargetMode="External"/><Relationship Id="rId4" Type="http://schemas.openxmlformats.org/officeDocument/2006/relationships/image" Target="../media/image98.emf"/></Relationships>
</file>

<file path=ppt/slides/_rels/slide51.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oleObject" Target="file:///E:\Google%20Drive\Bloomberg\MSCI.xlsx!High%20Dividend!R46C2:R64C9" TargetMode="External"/><Relationship Id="rId7" Type="http://schemas.openxmlformats.org/officeDocument/2006/relationships/oleObject" Target="file:///E:\Google%20Drive\Bloomberg\MSCI.xlsx!High%20Dividend!R3C2:R20C8" TargetMode="External"/><Relationship Id="rId2" Type="http://schemas.openxmlformats.org/officeDocument/2006/relationships/notesSlide" Target="../notesSlides/notesSlide31.xml"/><Relationship Id="rId1" Type="http://schemas.openxmlformats.org/officeDocument/2006/relationships/slideLayout" Target="../slideLayouts/slideLayout48.xml"/><Relationship Id="rId6" Type="http://schemas.openxmlformats.org/officeDocument/2006/relationships/image" Target="../media/image118.emf"/><Relationship Id="rId5" Type="http://schemas.openxmlformats.org/officeDocument/2006/relationships/oleObject" Target="file:///E:\Google%20Drive\Bloomberg\MSCI.xlsx!High%20Dividend!R25C2:R42C8" TargetMode="External"/><Relationship Id="rId4" Type="http://schemas.openxmlformats.org/officeDocument/2006/relationships/image" Target="../media/image117.emf"/></Relationships>
</file>

<file path=ppt/slides/_rels/slide67.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oleObject" Target="file:///D:\Google%20Drive\Bloomberg\&#3652;&#3615;&#3621;&#3660;&#3607;&#3637;&#3656;&#3651;&#3594;&#3657;&#3611;&#3619;&#3632;&#3594;&#3640;&#3617;&#3623;&#3633;&#3609;&#3592;&#3633;&#3609;&#3607;&#3619;&#3660;\Dividend%20Calendar%2001%2008%20Mar%202024.xlsx!Graph!%5bDividend%20Calendar%2001%2008%20Mar%202024.xlsx%5dGraph%20Chart%202" TargetMode="External"/><Relationship Id="rId2" Type="http://schemas.openxmlformats.org/officeDocument/2006/relationships/notesSlide" Target="../notesSlides/notesSlide32.xml"/><Relationship Id="rId1" Type="http://schemas.openxmlformats.org/officeDocument/2006/relationships/slideLayout" Target="../slideLayouts/slideLayout48.xml"/><Relationship Id="rId4" Type="http://schemas.openxmlformats.org/officeDocument/2006/relationships/image" Target="../media/image121.emf"/></Relationships>
</file>

<file path=ppt/slides/_rels/slide6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oleObject" Target="file:///D:\Google%20Drive\Bloomberg\&#3652;&#3615;&#3621;&#3660;&#3607;&#3637;&#3656;&#3651;&#3594;&#3657;&#3611;&#3619;&#3632;&#3594;&#3640;&#3617;&#3623;&#3633;&#3609;&#3592;&#3633;&#3609;&#3607;&#3619;&#3660;\Dividend%20Calendar%2001%2020%20Feb%202023.xlsx!Graph!%5bDividend%20Calendar%2001%2020%20Feb%202023.xlsx%5dGraph%20Chart%202" TargetMode="Externa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oleObject" Target="file:///H:\My%20Drive\Bloomberg\&#3652;&#3615;&#3621;&#3660;&#3607;&#3637;&#3656;&#3651;&#3594;&#3657;&#3611;&#3619;&#3632;&#3594;&#3640;&#3617;&#3623;&#3633;&#3609;&#3592;&#3633;&#3609;&#3607;&#3619;&#3660;\Dividend%20Calendar%2001%2009%20Feb%202022.xlsx!Graph!%5bDividend%20Calendar%2001%2009%20Feb%202022.xlsx%5dGraph%20Chart%202" TargetMode="Externa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48.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emf"/><Relationship Id="rId9" Type="http://schemas.openxmlformats.org/officeDocument/2006/relationships/image" Target="../media/image133.png"/></Relationships>
</file>

<file path=ppt/slides/_rels/slide74.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4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77.xml.rels><?xml version="1.0" encoding="UTF-8" standalone="yes"?>
<Relationships xmlns="http://schemas.openxmlformats.org/package/2006/relationships"><Relationship Id="rId8" Type="http://schemas.openxmlformats.org/officeDocument/2006/relationships/image" Target="../media/image143.emf"/><Relationship Id="rId3" Type="http://schemas.openxmlformats.org/officeDocument/2006/relationships/oleObject" Target="file:///D:\Google%20Drive\Bloomberg\VERSION_3\Ranking-%20&#3619;&#3634;&#3588;&#3634;&#3648;&#3611;&#3621;&#3637;&#3656;&#3618;&#3609;&#3649;&#3611;&#3621;&#3591;&#3649;&#3605;&#3656;&#3621;&#3632;&#3594;&#3656;&#3623;&#3591;&#3648;&#3623;&#3621;&#3634;%2011APR2023.xlsx!Top%20Ranking!R5C6:R24C14" TargetMode="External"/><Relationship Id="rId7" Type="http://schemas.openxmlformats.org/officeDocument/2006/relationships/oleObject" Target="file:///\\172.16.1.234\Research\Research-Restrict\Mongkol\VERSION_3\Ranking-%20&#3619;&#3634;&#3588;&#3634;&#3648;&#3611;&#3621;&#3637;&#3656;&#3618;&#3609;&#3649;&#3611;&#3621;&#3591;&#3649;&#3605;&#3656;&#3621;&#3632;&#3594;&#3656;&#3623;&#3591;&#3648;&#3623;&#3621;&#3634;%2011APR2023.xlsx!Top%20Ranking!R57C6:R76C14" TargetMode="External"/><Relationship Id="rId12" Type="http://schemas.openxmlformats.org/officeDocument/2006/relationships/image" Target="../media/image145.emf"/><Relationship Id="rId2" Type="http://schemas.openxmlformats.org/officeDocument/2006/relationships/notesSlide" Target="../notesSlides/notesSlide36.xml"/><Relationship Id="rId1" Type="http://schemas.openxmlformats.org/officeDocument/2006/relationships/slideLayout" Target="../slideLayouts/slideLayout48.xml"/><Relationship Id="rId6" Type="http://schemas.openxmlformats.org/officeDocument/2006/relationships/image" Target="../media/image142.emf"/><Relationship Id="rId11" Type="http://schemas.openxmlformats.org/officeDocument/2006/relationships/oleObject" Target="file:///\\172.16.1.234\Research\Research-Restrict\Mongkol\VERSION_3\Ranking-%20&#3619;&#3634;&#3588;&#3634;&#3648;&#3611;&#3621;&#3637;&#3656;&#3618;&#3609;&#3649;&#3611;&#3621;&#3591;&#3649;&#3605;&#3656;&#3621;&#3632;&#3594;&#3656;&#3623;&#3591;&#3648;&#3623;&#3621;&#3634;%2011APR2023.xlsx!Top%20Ranking!R110C6:R129C14" TargetMode="External"/><Relationship Id="rId5" Type="http://schemas.openxmlformats.org/officeDocument/2006/relationships/oleObject" Target="file:///\\172.16.1.234\Research\Research-Restrict\Mongkol\VERSION_3\Ranking-%20&#3619;&#3634;&#3588;&#3634;&#3648;&#3611;&#3621;&#3637;&#3656;&#3618;&#3609;&#3649;&#3611;&#3621;&#3591;&#3649;&#3605;&#3656;&#3621;&#3632;&#3594;&#3656;&#3623;&#3591;&#3648;&#3623;&#3621;&#3634;%2011APR2023.xlsx!Top%20Ranking!R31C6:R50C14" TargetMode="External"/><Relationship Id="rId10" Type="http://schemas.openxmlformats.org/officeDocument/2006/relationships/image" Target="../media/image144.emf"/><Relationship Id="rId4" Type="http://schemas.openxmlformats.org/officeDocument/2006/relationships/image" Target="../media/image141.emf"/><Relationship Id="rId9" Type="http://schemas.openxmlformats.org/officeDocument/2006/relationships/oleObject" Target="file:///\\172.16.1.234\Research\Research-Restrict\Mongkol\VERSION_3\Ranking-%20&#3619;&#3634;&#3588;&#3634;&#3648;&#3611;&#3621;&#3637;&#3656;&#3618;&#3609;&#3649;&#3611;&#3621;&#3591;&#3649;&#3605;&#3656;&#3621;&#3632;&#3594;&#3656;&#3623;&#3591;&#3648;&#3623;&#3621;&#3634;%2011APR2023.xlsx!Top%20Ranking!R84C6:R103C14"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4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e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3" Type="http://schemas.openxmlformats.org/officeDocument/2006/relationships/oleObject" Target="file:///\\172.16.1.234\Research\Research-Restrict\Mongkol\MSCI.xlsx!INDEX_Weekly_Value!R4C4:R44C13" TargetMode="External"/><Relationship Id="rId7" Type="http://schemas.openxmlformats.org/officeDocument/2006/relationships/image" Target="../media/image156.emf"/><Relationship Id="rId2" Type="http://schemas.openxmlformats.org/officeDocument/2006/relationships/notesSlide" Target="../notesSlides/notesSlide37.xml"/><Relationship Id="rId1" Type="http://schemas.openxmlformats.org/officeDocument/2006/relationships/slideLayout" Target="../slideLayouts/slideLayout48.xml"/><Relationship Id="rId6" Type="http://schemas.openxmlformats.org/officeDocument/2006/relationships/image" Target="../media/image155.emf"/><Relationship Id="rId5" Type="http://schemas.openxmlformats.org/officeDocument/2006/relationships/oleObject" Target="file:///\\172.16.1.234\Research\Research-Restrict\Mongkol\MSCI.xlsx!INDEX_Weekly_Value!R47C4:R75C13" TargetMode="External"/><Relationship Id="rId4" Type="http://schemas.openxmlformats.org/officeDocument/2006/relationships/image" Target="../media/image154.emf"/></Relationships>
</file>

<file path=ppt/slides/_rels/slide82.xml.rels><?xml version="1.0" encoding="UTF-8" standalone="yes"?>
<Relationships xmlns="http://schemas.openxmlformats.org/package/2006/relationships"><Relationship Id="rId8" Type="http://schemas.openxmlformats.org/officeDocument/2006/relationships/image" Target="../media/image159.emf"/><Relationship Id="rId3" Type="http://schemas.openxmlformats.org/officeDocument/2006/relationships/oleObject" Target="file:///\\172.16.1.234\Research\Research-Restrict\Mongkol\MSCI.xlsx!Pre-Com-Rubber!%5bMSCI.xlsx%5dPre-Com-Rubber%20Chart%2015" TargetMode="External"/><Relationship Id="rId7" Type="http://schemas.openxmlformats.org/officeDocument/2006/relationships/oleObject" Target="file:///\\172.16.1.234\Research\Research-Restrict\Mongkol\MSCI.xlsx!Pre-Com-Rubber!%5bMSCI.xlsx%5dPre-Com-Rubber%20Chart%2014" TargetMode="External"/><Relationship Id="rId2" Type="http://schemas.openxmlformats.org/officeDocument/2006/relationships/notesSlide" Target="../notesSlides/notesSlide38.xml"/><Relationship Id="rId1" Type="http://schemas.openxmlformats.org/officeDocument/2006/relationships/slideLayout" Target="../slideLayouts/slideLayout48.xml"/><Relationship Id="rId6" Type="http://schemas.openxmlformats.org/officeDocument/2006/relationships/image" Target="../media/image158.emf"/><Relationship Id="rId5" Type="http://schemas.openxmlformats.org/officeDocument/2006/relationships/oleObject" Target="file:///\\172.16.1.234\Research\Research-Restrict\Mongkol\MSCI.xlsx!Pre-Com-Rubber!%5bMSCI.xlsx%5dPre-Com-Rubber%20Chart%2012" TargetMode="External"/><Relationship Id="rId10" Type="http://schemas.openxmlformats.org/officeDocument/2006/relationships/image" Target="../media/image160.emf"/><Relationship Id="rId4" Type="http://schemas.openxmlformats.org/officeDocument/2006/relationships/image" Target="../media/image157.emf"/><Relationship Id="rId9" Type="http://schemas.openxmlformats.org/officeDocument/2006/relationships/oleObject" Target="file:///\\172.16.1.234\Research\Research-Restrict\Mongkol\MSCI.xlsx!Pre-Com-Rubber!%5bMSCI.xlsx%5dPre-Com-Rubber%20Chart%2020" TargetMode="External"/></Relationships>
</file>

<file path=ppt/slides/_rels/slide83.xml.rels><?xml version="1.0" encoding="UTF-8" standalone="yes"?>
<Relationships xmlns="http://schemas.openxmlformats.org/package/2006/relationships"><Relationship Id="rId3" Type="http://schemas.openxmlformats.org/officeDocument/2006/relationships/oleObject" Target="file:///\\172.16.1.234\Research\Research-Restrict\Mongkol\MSCI.xlsx!Pre-Com-Rubber!%5bMSCI.xlsx%5dPre-Com-Rubber%20Chart%2016" TargetMode="External"/><Relationship Id="rId2" Type="http://schemas.openxmlformats.org/officeDocument/2006/relationships/notesSlide" Target="../notesSlides/notesSlide39.xml"/><Relationship Id="rId1" Type="http://schemas.openxmlformats.org/officeDocument/2006/relationships/slideLayout" Target="../slideLayouts/slideLayout48.xml"/><Relationship Id="rId4" Type="http://schemas.openxmlformats.org/officeDocument/2006/relationships/image" Target="../media/image161.emf"/></Relationships>
</file>

<file path=ppt/slides/_rels/slide84.xml.rels><?xml version="1.0" encoding="UTF-8" standalone="yes"?>
<Relationships xmlns="http://schemas.openxmlformats.org/package/2006/relationships"><Relationship Id="rId8" Type="http://schemas.openxmlformats.org/officeDocument/2006/relationships/image" Target="../media/image164.emf"/><Relationship Id="rId3" Type="http://schemas.openxmlformats.org/officeDocument/2006/relationships/oleObject" Target="file:///\\172.16.1.234\Research\Research-Restrict\Mongkol\MSCI.xlsx!Pre-Com-Rubber!%5bMSCI.xlsx%5dPre-Com-Rubber%20Chart%2017" TargetMode="External"/><Relationship Id="rId7" Type="http://schemas.openxmlformats.org/officeDocument/2006/relationships/oleObject" Target="file:///\\172.16.1.234\Research\Research-Restrict\Mongkol\MSCI.xlsx!Pre-Com-Rubber!%5bMSCI.xlsx%5dPre-Com-Rubber%20Chart%2019" TargetMode="External"/><Relationship Id="rId2" Type="http://schemas.openxmlformats.org/officeDocument/2006/relationships/notesSlide" Target="../notesSlides/notesSlide40.xml"/><Relationship Id="rId1" Type="http://schemas.openxmlformats.org/officeDocument/2006/relationships/slideLayout" Target="../slideLayouts/slideLayout48.xml"/><Relationship Id="rId6" Type="http://schemas.openxmlformats.org/officeDocument/2006/relationships/image" Target="../media/image163.emf"/><Relationship Id="rId5" Type="http://schemas.openxmlformats.org/officeDocument/2006/relationships/oleObject" Target="file:///\\172.16.1.234\Research\Research-Restrict\Mongkol\MSCI.xlsx!Pre-Com-Rubber!%5bMSCI.xlsx%5dPre-Com-Rubber%20Chart%2018" TargetMode="External"/><Relationship Id="rId4" Type="http://schemas.openxmlformats.org/officeDocument/2006/relationships/image" Target="../media/image162.emf"/></Relationships>
</file>

<file path=ppt/slides/_rels/slide85.xml.rels><?xml version="1.0" encoding="UTF-8" standalone="yes"?>
<Relationships xmlns="http://schemas.openxmlformats.org/package/2006/relationships"><Relationship Id="rId3" Type="http://schemas.openxmlformats.org/officeDocument/2006/relationships/oleObject" Target="file:///\\172.16.1.234\Research\Research-Restrict\Mongkol\MSCI.xlsx!Pre-Com-Rubber!%5bMSCI.xlsx%5dPre-Com-Rubber%20Chart%2023" TargetMode="External"/><Relationship Id="rId2" Type="http://schemas.openxmlformats.org/officeDocument/2006/relationships/notesSlide" Target="../notesSlides/notesSlide41.xml"/><Relationship Id="rId1" Type="http://schemas.openxmlformats.org/officeDocument/2006/relationships/slideLayout" Target="../slideLayouts/slideLayout48.xml"/><Relationship Id="rId4" Type="http://schemas.openxmlformats.org/officeDocument/2006/relationships/image" Target="../media/image165.emf"/></Relationships>
</file>

<file path=ppt/slides/_rels/slide86.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oleObject" Target="file:///\\172.16.1.234\Research\Research-Restrict\Mongkol\MSCI.xlsx!Pre-Com-Rubber!%5bMSCI.xlsx%5dPre-Com-Rubber%20Chart%2013" TargetMode="Externa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oleObject" Target="file:///\\172.16.1.234\Research\Research-Restrict\Mongkol\MSCI.xlsx!Pre-Com-Rubber!%5bMSCI.xlsx%5dPre-Com-Rubber%20Chart%2021" TargetMode="External"/><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8" Type="http://schemas.openxmlformats.org/officeDocument/2006/relationships/image" Target="../media/image170.emf"/><Relationship Id="rId3" Type="http://schemas.openxmlformats.org/officeDocument/2006/relationships/oleObject" Target="file:///\\172.16.1.234\Research\Research-Restrict\Mongkol\MSCI.xlsx!BADI!%5bMSCI.xlsx%5dBADI%20Chart%2011" TargetMode="External"/><Relationship Id="rId7" Type="http://schemas.openxmlformats.org/officeDocument/2006/relationships/oleObject" Target="file:///\\172.16.1.234\Research\Research-Restrict\Mongkol\MSCI.xlsx!BADI!%5bMSCI.xlsx%5dBADI%20Chart%2013" TargetMode="External"/><Relationship Id="rId2" Type="http://schemas.openxmlformats.org/officeDocument/2006/relationships/notesSlide" Target="../notesSlides/notesSlide42.xml"/><Relationship Id="rId1" Type="http://schemas.openxmlformats.org/officeDocument/2006/relationships/slideLayout" Target="../slideLayouts/slideLayout48.xml"/><Relationship Id="rId6" Type="http://schemas.openxmlformats.org/officeDocument/2006/relationships/image" Target="../media/image169.emf"/><Relationship Id="rId5" Type="http://schemas.openxmlformats.org/officeDocument/2006/relationships/oleObject" Target="file:///\\172.16.1.234\Research\Research-Restrict\Mongkol\MSCI.xlsx!BADI!%5bMSCI.xlsx%5dBADI%20Chart%2012" TargetMode="External"/><Relationship Id="rId10" Type="http://schemas.openxmlformats.org/officeDocument/2006/relationships/image" Target="../media/image171.emf"/><Relationship Id="rId4" Type="http://schemas.openxmlformats.org/officeDocument/2006/relationships/image" Target="../media/image168.emf"/><Relationship Id="rId9" Type="http://schemas.openxmlformats.org/officeDocument/2006/relationships/oleObject" Target="file:///\\172.16.1.234\Research\Research-Restrict\Mongkol\MSCI.xlsx!BADI!R6C44:R23C58" TargetMode="External"/></Relationships>
</file>

<file path=ppt/slides/_rels/slide89.xml.rels><?xml version="1.0" encoding="UTF-8" standalone="yes"?>
<Relationships xmlns="http://schemas.openxmlformats.org/package/2006/relationships"><Relationship Id="rId3" Type="http://schemas.openxmlformats.org/officeDocument/2006/relationships/oleObject" Target="file:///\\172.16.1.234\Research\Research-Restrict\Mongkol\MSCI.xlsx!INTEREST_BOND!%5bMSCI.xlsx%5dINTEREST_BOND%20Chart%205315-6" TargetMode="External"/><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172.emf"/></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3" Type="http://schemas.openxmlformats.org/officeDocument/2006/relationships/oleObject" Target="file:///\\172.16.1.234\Research\Research-Restrict\Mongkol\MSCI.xlsx!INTEREST_BOND!%5bMSCI.xlsx%5dINTEREST_BOND%20Chart%205315-2" TargetMode="External"/><Relationship Id="rId2" Type="http://schemas.openxmlformats.org/officeDocument/2006/relationships/notesSlide" Target="../notesSlides/notesSlide44.xml"/><Relationship Id="rId1" Type="http://schemas.openxmlformats.org/officeDocument/2006/relationships/slideLayout" Target="../slideLayouts/slideLayout48.xml"/><Relationship Id="rId4" Type="http://schemas.openxmlformats.org/officeDocument/2006/relationships/image" Target="../media/image173.emf"/></Relationships>
</file>

<file path=ppt/slides/_rels/slide91.xml.rels><?xml version="1.0" encoding="UTF-8" standalone="yes"?>
<Relationships xmlns="http://schemas.openxmlformats.org/package/2006/relationships"><Relationship Id="rId3" Type="http://schemas.openxmlformats.org/officeDocument/2006/relationships/oleObject" Target="file:///\\172.16.1.234\Research\Research-Restrict\Mongkol\MSCI.xlsx!INTEREST_BOND!%5bMSCI.xlsx%5dINTEREST_BOND%20Chart%2058" TargetMode="External"/><Relationship Id="rId2" Type="http://schemas.openxmlformats.org/officeDocument/2006/relationships/notesSlide" Target="../notesSlides/notesSlide45.xml"/><Relationship Id="rId1" Type="http://schemas.openxmlformats.org/officeDocument/2006/relationships/slideLayout" Target="../slideLayouts/slideLayout48.xml"/><Relationship Id="rId4" Type="http://schemas.openxmlformats.org/officeDocument/2006/relationships/image" Target="../media/image174.emf"/></Relationships>
</file>

<file path=ppt/slides/_rels/slide92.xml.rels><?xml version="1.0" encoding="UTF-8" standalone="yes"?>
<Relationships xmlns="http://schemas.openxmlformats.org/package/2006/relationships"><Relationship Id="rId8" Type="http://schemas.openxmlformats.org/officeDocument/2006/relationships/image" Target="../media/image177.emf"/><Relationship Id="rId3" Type="http://schemas.openxmlformats.org/officeDocument/2006/relationships/oleObject" Target="file:///\\172.16.1.234\Research\Research-Restrict\Mongkol\MSCI.xlsx!INTEREST_BOND!%5bMSCI.xlsx%5dINTEREST_BOND%20Chart%2099" TargetMode="External"/><Relationship Id="rId7" Type="http://schemas.openxmlformats.org/officeDocument/2006/relationships/oleObject" Target="file:///\\172.16.1.234\Research\Research-Restrict\Mongkol\MSCI.xlsx!INTEREST_BOND!R1113C60:R1144C62"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76.emf"/><Relationship Id="rId5" Type="http://schemas.openxmlformats.org/officeDocument/2006/relationships/oleObject" Target="file:///\\172.16.1.234\Research\Research-Restrict\Mongkol\MSCI.xlsx!INTEREST_BOND!%5bMSCI.xlsx%5dINTEREST_BOND%20Chart%2081" TargetMode="External"/><Relationship Id="rId4" Type="http://schemas.openxmlformats.org/officeDocument/2006/relationships/image" Target="../media/image175.emf"/></Relationships>
</file>

<file path=ppt/slides/_rels/slide93.xml.rels><?xml version="1.0" encoding="UTF-8" standalone="yes"?>
<Relationships xmlns="http://schemas.openxmlformats.org/package/2006/relationships"><Relationship Id="rId3" Type="http://schemas.openxmlformats.org/officeDocument/2006/relationships/oleObject" Target="file:///\\172.16.1.234\Research\Research-Restrict\Mongkol\MSCI.xlsx!INTEREST_BOND!%5bMSCI.xlsx%5dINTEREST_BOND%20Chart%20103"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79.emf"/><Relationship Id="rId5" Type="http://schemas.openxmlformats.org/officeDocument/2006/relationships/oleObject" Target="file:///\\172.16.1.234\Research\Research-Restrict\Mongkol\MSCI.xlsx!INTEREST_BOND!R13577C11:R13588C13" TargetMode="External"/><Relationship Id="rId4" Type="http://schemas.openxmlformats.org/officeDocument/2006/relationships/image" Target="../media/image178.emf"/></Relationships>
</file>

<file path=ppt/slides/_rels/slide94.xml.rels><?xml version="1.0" encoding="UTF-8" standalone="yes"?>
<Relationships xmlns="http://schemas.openxmlformats.org/package/2006/relationships"><Relationship Id="rId3" Type="http://schemas.openxmlformats.org/officeDocument/2006/relationships/oleObject" Target="file:///D:\Google%20Drive\Bloomberg\00Sector%20index_PER%20001.xlsx!PER_Value!R5C3:R32C13" TargetMode="External"/><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180.emf"/></Relationships>
</file>

<file path=ppt/slides/_rels/slide95.xml.rels><?xml version="1.0" encoding="UTF-8" standalone="yes"?>
<Relationships xmlns="http://schemas.openxmlformats.org/package/2006/relationships"><Relationship Id="rId3" Type="http://schemas.openxmlformats.org/officeDocument/2006/relationships/oleObject" Target="file:///D:\Google%20Drive\Bloomberg\00Sector%20index_PER%20001.xlsx!PER_Value!R6C16:R31C25" TargetMode="External"/><Relationship Id="rId2" Type="http://schemas.openxmlformats.org/officeDocument/2006/relationships/notesSlide" Target="../notesSlides/notesSlide49.xml"/><Relationship Id="rId1" Type="http://schemas.openxmlformats.org/officeDocument/2006/relationships/slideLayout" Target="../slideLayouts/slideLayout48.xml"/><Relationship Id="rId4" Type="http://schemas.openxmlformats.org/officeDocument/2006/relationships/image" Target="../media/image181.emf"/></Relationships>
</file>

<file path=ppt/slides/_rels/slide96.xml.rels><?xml version="1.0" encoding="UTF-8" standalone="yes"?>
<Relationships xmlns="http://schemas.openxmlformats.org/package/2006/relationships"><Relationship Id="rId3" Type="http://schemas.openxmlformats.org/officeDocument/2006/relationships/oleObject" Target="file:///D:\Google%20Drive\Bloomberg\00Sector%20index_PER%20001.xlsx!PER_Value!R6C28:R32C33" TargetMode="External"/><Relationship Id="rId2" Type="http://schemas.openxmlformats.org/officeDocument/2006/relationships/notesSlide" Target="../notesSlides/notesSlide50.xml"/><Relationship Id="rId1" Type="http://schemas.openxmlformats.org/officeDocument/2006/relationships/slideLayout" Target="../slideLayouts/slideLayout48.xml"/><Relationship Id="rId4" Type="http://schemas.openxmlformats.org/officeDocument/2006/relationships/image" Target="../media/image182.emf"/></Relationships>
</file>

<file path=ppt/slides/_rels/slide97.xml.rels><?xml version="1.0" encoding="UTF-8" standalone="yes"?>
<Relationships xmlns="http://schemas.openxmlformats.org/package/2006/relationships"><Relationship Id="rId3" Type="http://schemas.openxmlformats.org/officeDocument/2006/relationships/oleObject" Target="file:///D:\Google%20Drive\Bloomberg\&#3652;&#3615;&#3621;&#3660;&#3588;&#3635;&#3609;&#3623;&#3603;%20Index%20Return%20and%20SD%2023feb2022.xlsx!Summary!R4C3:R25C21" TargetMode="External"/><Relationship Id="rId2" Type="http://schemas.openxmlformats.org/officeDocument/2006/relationships/notesSlide" Target="../notesSlides/notesSlide51.xml"/><Relationship Id="rId1" Type="http://schemas.openxmlformats.org/officeDocument/2006/relationships/slideLayout" Target="../slideLayouts/slideLayout48.xml"/><Relationship Id="rId4" Type="http://schemas.openxmlformats.org/officeDocument/2006/relationships/image" Target="../media/image183.emf"/></Relationships>
</file>

<file path=ppt/slides/_rels/slide98.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26285BC6-3A90-4133-8EA1-DD950194D28D}"/>
              </a:ext>
            </a:extLst>
          </p:cNvPr>
          <p:cNvSpPr txBox="1"/>
          <p:nvPr/>
        </p:nvSpPr>
        <p:spPr>
          <a:xfrm>
            <a:off x="124081" y="6445514"/>
            <a:ext cx="8991004" cy="369332"/>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โดย </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มงคล พ่วงเภตรา</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(ต่อ </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5450</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พรรณนภา เขมะสุรัตน์ (ต่อ </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5451</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a:t>
            </a:r>
          </a:p>
        </p:txBody>
      </p:sp>
      <p:sp>
        <p:nvSpPr>
          <p:cNvPr id="28" name="TextBox 27">
            <a:extLst>
              <a:ext uri="{FF2B5EF4-FFF2-40B4-BE49-F238E27FC236}">
                <a16:creationId xmlns:a16="http://schemas.microsoft.com/office/drawing/2014/main" id="{C9A52A03-539B-4655-8447-DD75116EA3FC}"/>
              </a:ext>
            </a:extLst>
          </p:cNvPr>
          <p:cNvSpPr txBox="1"/>
          <p:nvPr/>
        </p:nvSpPr>
        <p:spPr>
          <a:xfrm>
            <a:off x="124081" y="5693641"/>
            <a:ext cx="4387740" cy="523220"/>
          </a:xfrm>
          <a:prstGeom prst="rect">
            <a:avLst/>
          </a:prstGeom>
          <a:noFill/>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prstClr val="black"/>
                </a:solidFill>
                <a:effectLst/>
                <a:uLnTx/>
                <a:uFillTx/>
                <a:latin typeface="DBHeavent-Med" panose="02000506060000020004" pitchFamily="2" charset="-34"/>
                <a:ea typeface="+mn-ea"/>
                <a:cs typeface="DBHeavent-Med" panose="02000506060000020004" pitchFamily="2" charset="-34"/>
              </a:rPr>
              <a:t>ฝ่ายวิเคราะห์กลยุทธ์การลงทุนหลักทรัพย์ </a:t>
            </a:r>
          </a:p>
        </p:txBody>
      </p:sp>
      <p:sp>
        <p:nvSpPr>
          <p:cNvPr id="2" name="Rectangle 1">
            <a:extLst>
              <a:ext uri="{FF2B5EF4-FFF2-40B4-BE49-F238E27FC236}">
                <a16:creationId xmlns:a16="http://schemas.microsoft.com/office/drawing/2014/main" id="{AF894012-6F00-44C2-9D8E-BAC80679B8B8}"/>
              </a:ext>
            </a:extLst>
          </p:cNvPr>
          <p:cNvSpPr/>
          <p:nvPr/>
        </p:nvSpPr>
        <p:spPr>
          <a:xfrm>
            <a:off x="7242" y="1759597"/>
            <a:ext cx="9224682" cy="2178424"/>
          </a:xfrm>
          <a:prstGeom prst="rect">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lvl="1" algn="thaiDist">
              <a:defRPr/>
            </a:pPr>
            <a:r>
              <a:rPr kumimoji="0" lang="en-US" sz="7200" b="0" i="0" u="none" strike="noStrike" kern="1200" cap="none" spc="0" normalizeH="0" baseline="0" noProof="0" dirty="0">
                <a:ln>
                  <a:noFill/>
                </a:ln>
                <a:solidFill>
                  <a:srgbClr val="FFFFFF"/>
                </a:solidFill>
                <a:effectLst/>
                <a:uLnTx/>
                <a:uFillTx/>
                <a:latin typeface="DB Heavent Light"/>
                <a:ea typeface="+mn-ea"/>
                <a:cs typeface="DB Heavent Light"/>
              </a:rPr>
              <a:t>DAOL</a:t>
            </a:r>
            <a:r>
              <a:rPr kumimoji="0" lang="th-TH" sz="7200" b="0" i="0" u="none" strike="noStrike" kern="1200" cap="none" spc="0" normalizeH="0" baseline="0" noProof="0" dirty="0">
                <a:ln>
                  <a:noFill/>
                </a:ln>
                <a:solidFill>
                  <a:srgbClr val="FFFFFF"/>
                </a:solidFill>
                <a:effectLst/>
                <a:uLnTx/>
                <a:uFillTx/>
                <a:latin typeface="DB Heavent Light"/>
                <a:ea typeface="+mn-ea"/>
                <a:cs typeface="DB Heavent Light"/>
              </a:rPr>
              <a:t> </a:t>
            </a:r>
            <a:r>
              <a:rPr kumimoji="0" lang="en-US" sz="7200" b="0" i="0" u="none" strike="noStrike" kern="1200" cap="none" spc="0" normalizeH="0" baseline="0" noProof="0" dirty="0">
                <a:ln>
                  <a:noFill/>
                </a:ln>
                <a:solidFill>
                  <a:srgbClr val="FFFFFF"/>
                </a:solidFill>
                <a:effectLst/>
                <a:uLnTx/>
                <a:uFillTx/>
                <a:latin typeface="DB Heavent Light"/>
                <a:ea typeface="+mn-ea"/>
                <a:cs typeface="DB Heavent Light"/>
              </a:rPr>
              <a:t>Weekly</a:t>
            </a:r>
            <a:r>
              <a:rPr lang="en-US" sz="7200" dirty="0">
                <a:solidFill>
                  <a:srgbClr val="FFFFFF"/>
                </a:solidFill>
                <a:latin typeface="DB Heavent Light"/>
                <a:cs typeface="DB Heavent Light"/>
              </a:rPr>
              <a:t> </a:t>
            </a:r>
            <a:r>
              <a:rPr kumimoji="0" lang="en-US" sz="7200" b="0" i="0" u="none" strike="noStrike" kern="1200" cap="none" spc="0" normalizeH="0" baseline="0" noProof="0" dirty="0">
                <a:ln>
                  <a:noFill/>
                </a:ln>
                <a:solidFill>
                  <a:srgbClr val="FFFFFF"/>
                </a:solidFill>
                <a:effectLst/>
                <a:uLnTx/>
                <a:uFillTx/>
                <a:latin typeface="DB Heavent Light"/>
                <a:ea typeface="+mn-ea"/>
                <a:cs typeface="DB Heavent Light"/>
              </a:rPr>
              <a:t>Strategy</a:t>
            </a:r>
          </a:p>
          <a:p>
            <a:pPr lvl="1" algn="thaiDist">
              <a:defRPr/>
            </a:pPr>
            <a:r>
              <a:rPr lang="en-US" sz="4800" dirty="0">
                <a:solidFill>
                  <a:srgbClr val="FFFFFF"/>
                </a:solidFill>
                <a:latin typeface="DB Heavent Light"/>
                <a:cs typeface="DB Heavent Light"/>
              </a:rPr>
              <a:t>8 May </a:t>
            </a:r>
            <a:r>
              <a:rPr kumimoji="0" lang="en-US" sz="4800" b="0" i="0" u="none" strike="noStrike" kern="1200" cap="none" spc="0" normalizeH="0" baseline="0" noProof="0" dirty="0">
                <a:ln>
                  <a:noFill/>
                </a:ln>
                <a:solidFill>
                  <a:srgbClr val="FFFFFF"/>
                </a:solidFill>
                <a:effectLst/>
                <a:uLnTx/>
                <a:uFillTx/>
                <a:latin typeface="DB Heavent Light"/>
                <a:ea typeface="+mn-ea"/>
                <a:cs typeface="DB Heavent Light"/>
              </a:rPr>
              <a:t>2024</a:t>
            </a:r>
          </a:p>
        </p:txBody>
      </p:sp>
      <p:sp>
        <p:nvSpPr>
          <p:cNvPr id="32" name="TextBox 31">
            <a:extLst>
              <a:ext uri="{FF2B5EF4-FFF2-40B4-BE49-F238E27FC236}">
                <a16:creationId xmlns:a16="http://schemas.microsoft.com/office/drawing/2014/main" id="{86F4BEEC-F22C-4A71-8AEA-BDCE46650D6B}"/>
              </a:ext>
            </a:extLst>
          </p:cNvPr>
          <p:cNvSpPr txBox="1"/>
          <p:nvPr/>
        </p:nvSpPr>
        <p:spPr>
          <a:xfrm>
            <a:off x="124081" y="6122059"/>
            <a:ext cx="3856248" cy="40011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000" b="0" i="0" u="none" strike="noStrike" kern="1200" cap="none" spc="0" normalizeH="0" baseline="0" noProof="0" dirty="0">
                <a:ln>
                  <a:noFill/>
                </a:ln>
                <a:solidFill>
                  <a:prstClr val="black"/>
                </a:solidFill>
                <a:effectLst/>
                <a:uLnTx/>
                <a:uFillTx/>
                <a:latin typeface="DBHeavent-Med" panose="02000506060000020004" pitchFamily="2" charset="-34"/>
                <a:ea typeface="+mn-ea"/>
                <a:cs typeface="DBHeavent-Med" panose="02000506060000020004" pitchFamily="2" charset="-34"/>
              </a:rPr>
              <a:t>เบอร์โทรศัพท์ </a:t>
            </a:r>
            <a:r>
              <a:rPr kumimoji="0" lang="en-US" sz="2000" b="0" i="0" u="none" strike="noStrike" kern="1200" cap="none" spc="0" normalizeH="0" baseline="0" noProof="0" dirty="0">
                <a:ln>
                  <a:noFill/>
                </a:ln>
                <a:solidFill>
                  <a:prstClr val="black"/>
                </a:solidFill>
                <a:effectLst/>
                <a:uLnTx/>
                <a:uFillTx/>
                <a:latin typeface="DBHeavent-Med" panose="02000506060000020004" pitchFamily="2" charset="-34"/>
                <a:ea typeface="+mn-ea"/>
                <a:cs typeface="DBHeavent-Med" panose="02000506060000020004" pitchFamily="2" charset="-34"/>
              </a:rPr>
              <a:t>: 02-351-1801</a:t>
            </a:r>
            <a:endParaRPr kumimoji="0" lang="th-TH" sz="2000" b="0" i="0" u="none" strike="noStrike" kern="1200" cap="none" spc="0" normalizeH="0" baseline="0" noProof="0" dirty="0">
              <a:ln>
                <a:noFill/>
              </a:ln>
              <a:solidFill>
                <a:prstClr val="black"/>
              </a:solidFill>
              <a:effectLst/>
              <a:uLnTx/>
              <a:uFillTx/>
              <a:latin typeface="DBHeavent-Med" panose="02000506060000020004" pitchFamily="2" charset="-34"/>
              <a:ea typeface="+mn-ea"/>
              <a:cs typeface="DBHeavent-Med" panose="02000506060000020004" pitchFamily="2" charset="-34"/>
            </a:endParaRPr>
          </a:p>
        </p:txBody>
      </p:sp>
    </p:spTree>
    <p:extLst>
      <p:ext uri="{BB962C8B-B14F-4D97-AF65-F5344CB8AC3E}">
        <p14:creationId xmlns:p14="http://schemas.microsoft.com/office/powerpoint/2010/main" val="399806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0C8D9-AAEE-0AA5-2ACD-452956ABD99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E27F350-13A8-49F8-B515-E9052C292FBB}"/>
              </a:ext>
            </a:extLst>
          </p:cNvPr>
          <p:cNvPicPr>
            <a:picLocks noChangeAspect="1"/>
          </p:cNvPicPr>
          <p:nvPr/>
        </p:nvPicPr>
        <p:blipFill>
          <a:blip r:embed="rId3"/>
          <a:stretch>
            <a:fillRect/>
          </a:stretch>
        </p:blipFill>
        <p:spPr>
          <a:xfrm>
            <a:off x="3006992" y="821530"/>
            <a:ext cx="6178015" cy="5436395"/>
          </a:xfrm>
          <a:prstGeom prst="rect">
            <a:avLst/>
          </a:prstGeom>
        </p:spPr>
      </p:pic>
      <p:sp>
        <p:nvSpPr>
          <p:cNvPr id="9" name="TextBox 8">
            <a:extLst>
              <a:ext uri="{FF2B5EF4-FFF2-40B4-BE49-F238E27FC236}">
                <a16:creationId xmlns:a16="http://schemas.microsoft.com/office/drawing/2014/main" id="{A13A79B9-54B9-E0D4-279E-A86D314B349B}"/>
              </a:ext>
            </a:extLst>
          </p:cNvPr>
          <p:cNvSpPr txBox="1"/>
          <p:nvPr/>
        </p:nvSpPr>
        <p:spPr>
          <a:xfrm>
            <a:off x="389049" y="6356693"/>
            <a:ext cx="54119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lumMod val="65000"/>
                  </a:srgbClr>
                </a:solidFill>
                <a:effectLst/>
                <a:uLnTx/>
                <a:uFillTx/>
                <a:latin typeface="DB Heavent Light"/>
                <a:ea typeface="+mn-ea"/>
                <a:cs typeface="DB Heavent Light"/>
                <a:hlinkClick r:id="rId4">
                  <a:extLst>
                    <a:ext uri="{A12FA001-AC4F-418D-AE19-62706E023703}">
                      <ahyp:hlinkClr xmlns:ahyp="http://schemas.microsoft.com/office/drawing/2018/hyperlinkcolor" val="tx"/>
                    </a:ext>
                  </a:extLst>
                </a:hlinkClick>
              </a:rPr>
              <a:t>https://www.cmegroup.com/markets/interest-rates/cme-fedwatch-tool.html</a:t>
            </a:r>
            <a:endParaRPr kumimoji="0" lang="en-US" sz="1800" b="0" i="1" u="none" strike="noStrike" kern="1200" cap="none" spc="0" normalizeH="0" baseline="0" noProof="0" dirty="0">
              <a:ln>
                <a:noFill/>
              </a:ln>
              <a:solidFill>
                <a:srgbClr val="FFFFFF">
                  <a:lumMod val="65000"/>
                </a:srgbClr>
              </a:solidFill>
              <a:effectLst/>
              <a:uLnTx/>
              <a:uFillTx/>
              <a:latin typeface="DB Heavent Light"/>
              <a:ea typeface="+mn-ea"/>
              <a:cs typeface="DB Heavent Light"/>
            </a:endParaRPr>
          </a:p>
        </p:txBody>
      </p:sp>
      <p:sp>
        <p:nvSpPr>
          <p:cNvPr id="10" name="TextBox 9">
            <a:extLst>
              <a:ext uri="{FF2B5EF4-FFF2-40B4-BE49-F238E27FC236}">
                <a16:creationId xmlns:a16="http://schemas.microsoft.com/office/drawing/2014/main" id="{5E06BC19-7C1F-E9AE-F181-67F51D391ED8}"/>
              </a:ext>
            </a:extLst>
          </p:cNvPr>
          <p:cNvSpPr txBox="1"/>
          <p:nvPr/>
        </p:nvSpPr>
        <p:spPr>
          <a:xfrm>
            <a:off x="10056515" y="787536"/>
            <a:ext cx="205505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D66"/>
                </a:solidFill>
                <a:effectLst/>
                <a:uLnTx/>
                <a:uFillTx/>
                <a:latin typeface="DB Heavent Light"/>
                <a:ea typeface="+mn-ea"/>
                <a:cs typeface="DB Heavent Light"/>
              </a:rPr>
              <a:t>As of </a:t>
            </a:r>
            <a:r>
              <a:rPr lang="th-TH" sz="2400" dirty="0">
                <a:solidFill>
                  <a:srgbClr val="003D66"/>
                </a:solidFill>
                <a:latin typeface="DB Heavent Light"/>
                <a:cs typeface="DB Heavent Light"/>
              </a:rPr>
              <a:t>8</a:t>
            </a:r>
            <a:r>
              <a:rPr kumimoji="0" lang="en-US" sz="2400" b="0" i="0" u="none" strike="noStrike" kern="1200" cap="none" spc="0" normalizeH="0" baseline="0" noProof="0" dirty="0">
                <a:ln>
                  <a:noFill/>
                </a:ln>
                <a:solidFill>
                  <a:srgbClr val="003D66"/>
                </a:solidFill>
                <a:effectLst/>
                <a:uLnTx/>
                <a:uFillTx/>
                <a:latin typeface="DB Heavent Light"/>
                <a:ea typeface="+mn-ea"/>
                <a:cs typeface="DB Heavent Light"/>
              </a:rPr>
              <a:t>-May-24 </a:t>
            </a:r>
          </a:p>
        </p:txBody>
      </p:sp>
      <p:sp>
        <p:nvSpPr>
          <p:cNvPr id="14" name="Title 1">
            <a:extLst>
              <a:ext uri="{FF2B5EF4-FFF2-40B4-BE49-F238E27FC236}">
                <a16:creationId xmlns:a16="http://schemas.microsoft.com/office/drawing/2014/main" id="{0E748633-C0D4-C05E-AA4F-F53BD35D228D}"/>
              </a:ext>
            </a:extLst>
          </p:cNvPr>
          <p:cNvSpPr>
            <a:spLocks noGrp="1"/>
          </p:cNvSpPr>
          <p:nvPr>
            <p:ph type="title"/>
          </p:nvPr>
        </p:nvSpPr>
        <p:spPr/>
        <p:txBody>
          <a:bodyPr/>
          <a:lstStyle/>
          <a:p>
            <a:r>
              <a:rPr lang="en-US" dirty="0"/>
              <a:t>CME </a:t>
            </a:r>
            <a:r>
              <a:rPr lang="en-US" dirty="0" err="1"/>
              <a:t>FedWatch</a:t>
            </a:r>
            <a:r>
              <a:rPr lang="en-US" dirty="0"/>
              <a:t> Tool</a:t>
            </a:r>
          </a:p>
        </p:txBody>
      </p:sp>
      <p:sp>
        <p:nvSpPr>
          <p:cNvPr id="5" name="Arrow: Right 4">
            <a:extLst>
              <a:ext uri="{FF2B5EF4-FFF2-40B4-BE49-F238E27FC236}">
                <a16:creationId xmlns:a16="http://schemas.microsoft.com/office/drawing/2014/main" id="{FC31BD6C-4DC8-77C9-0FB2-F3C5A2A3671F}"/>
              </a:ext>
            </a:extLst>
          </p:cNvPr>
          <p:cNvSpPr/>
          <p:nvPr/>
        </p:nvSpPr>
        <p:spPr>
          <a:xfrm rot="2237714">
            <a:off x="6912124" y="2455797"/>
            <a:ext cx="381837" cy="387466"/>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cxnSp>
        <p:nvCxnSpPr>
          <p:cNvPr id="3" name="Straight Arrow Connector 2">
            <a:extLst>
              <a:ext uri="{FF2B5EF4-FFF2-40B4-BE49-F238E27FC236}">
                <a16:creationId xmlns:a16="http://schemas.microsoft.com/office/drawing/2014/main" id="{C8407321-E979-5073-41D9-4BCC3477F23B}"/>
              </a:ext>
            </a:extLst>
          </p:cNvPr>
          <p:cNvCxnSpPr>
            <a:cxnSpLocks/>
          </p:cNvCxnSpPr>
          <p:nvPr/>
        </p:nvCxnSpPr>
        <p:spPr>
          <a:xfrm>
            <a:off x="8243817" y="2825799"/>
            <a:ext cx="713231" cy="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E44FC6-3C86-10E9-F366-4882300C504E}"/>
              </a:ext>
            </a:extLst>
          </p:cNvPr>
          <p:cNvSpPr txBox="1"/>
          <p:nvPr/>
        </p:nvSpPr>
        <p:spPr>
          <a:xfrm>
            <a:off x="9014680" y="2289877"/>
            <a:ext cx="3096888" cy="954107"/>
          </a:xfrm>
          <a:prstGeom prst="rect">
            <a:avLst/>
          </a:prstGeom>
          <a:solidFill>
            <a:srgbClr val="D2A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srgbClr val="003D66"/>
                </a:solidFill>
                <a:effectLst/>
                <a:uLnTx/>
                <a:uFillTx/>
                <a:latin typeface="DB Heavent Light"/>
                <a:ea typeface="+mn-ea"/>
                <a:cs typeface="DB Heavent Light"/>
              </a:rPr>
              <a:t>โอกาสที่  </a:t>
            </a: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Fed </a:t>
            </a:r>
            <a:r>
              <a:rPr kumimoji="0" lang="th-TH" sz="2800" b="0" i="0" u="none" strike="noStrike" kern="1200" cap="none" spc="0" normalizeH="0" baseline="0" noProof="0" dirty="0">
                <a:ln>
                  <a:noFill/>
                </a:ln>
                <a:solidFill>
                  <a:srgbClr val="003D66"/>
                </a:solidFill>
                <a:effectLst/>
                <a:uLnTx/>
                <a:uFillTx/>
                <a:latin typeface="DB Heavent Light"/>
                <a:ea typeface="+mn-ea"/>
                <a:cs typeface="DB Heavent Light"/>
              </a:rPr>
              <a:t>จะลดดอกเบี้ย</a:t>
            </a:r>
            <a:b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br>
            <a:r>
              <a:rPr kumimoji="0" lang="th-TH" sz="2800" b="0" i="0" u="none" strike="noStrike" kern="1200" cap="none" spc="0" normalizeH="0" baseline="0" noProof="0" dirty="0">
                <a:ln>
                  <a:noFill/>
                </a:ln>
                <a:solidFill>
                  <a:srgbClr val="003D66"/>
                </a:solidFill>
                <a:effectLst/>
                <a:uLnTx/>
                <a:uFillTx/>
                <a:latin typeface="DB Heavent Light"/>
                <a:ea typeface="+mn-ea"/>
                <a:cs typeface="DB Heavent Light"/>
              </a:rPr>
              <a:t>ในเดือน </a:t>
            </a:r>
            <a:r>
              <a:rPr lang="th-TH" sz="2800" dirty="0">
                <a:solidFill>
                  <a:srgbClr val="003D66"/>
                </a:solidFill>
                <a:latin typeface="DB Heavent Light"/>
                <a:cs typeface="DB Heavent Light"/>
              </a:rPr>
              <a:t>ก</a:t>
            </a:r>
            <a:r>
              <a:rPr kumimoji="0" lang="th-TH" sz="2800" b="0" i="0" u="none" strike="noStrike" kern="1200" cap="none" spc="0" normalizeH="0" baseline="0" noProof="0" dirty="0">
                <a:ln>
                  <a:noFill/>
                </a:ln>
                <a:solidFill>
                  <a:srgbClr val="003D66"/>
                </a:solidFill>
                <a:effectLst/>
                <a:uLnTx/>
                <a:uFillTx/>
                <a:latin typeface="DB Heavent Light"/>
                <a:ea typeface="+mn-ea"/>
                <a:cs typeface="DB Heavent Light"/>
              </a:rPr>
              <a:t>.ย.</a:t>
            </a: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th-TH" sz="2800" b="0" i="0" u="none" strike="noStrike" kern="1200" cap="none" spc="0" normalizeH="0" baseline="0" noProof="0" dirty="0">
                <a:ln>
                  <a:noFill/>
                </a:ln>
                <a:solidFill>
                  <a:srgbClr val="003D66"/>
                </a:solidFill>
                <a:effectLst/>
                <a:uLnTx/>
                <a:uFillTx/>
                <a:latin typeface="DB Heavent Light"/>
                <a:ea typeface="+mn-ea"/>
                <a:cs typeface="DB Heavent Light"/>
              </a:rPr>
              <a:t>ประมาณ</a:t>
            </a: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th-TH" sz="2800" b="0" i="0" u="none" strike="noStrike" kern="1200" cap="none" spc="0" normalizeH="0" baseline="0" noProof="0" dirty="0">
                <a:ln>
                  <a:noFill/>
                </a:ln>
                <a:solidFill>
                  <a:srgbClr val="003D66"/>
                </a:solidFill>
                <a:effectLst/>
                <a:uLnTx/>
                <a:uFillTx/>
                <a:latin typeface="DB Heavent Light"/>
                <a:ea typeface="+mn-ea"/>
                <a:cs typeface="DB Heavent Light"/>
              </a:rPr>
              <a:t>48.9</a:t>
            </a: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a:t>
            </a:r>
          </a:p>
        </p:txBody>
      </p:sp>
    </p:spTree>
    <p:extLst>
      <p:ext uri="{BB962C8B-B14F-4D97-AF65-F5344CB8AC3E}">
        <p14:creationId xmlns:p14="http://schemas.microsoft.com/office/powerpoint/2010/main" val="13577178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5DB8994B-E620-E33C-BDD3-F82C0124E089}"/>
              </a:ext>
            </a:extLst>
          </p:cNvPr>
          <p:cNvGraphicFramePr>
            <a:graphicFrameLocks noChangeAspect="1"/>
          </p:cNvGraphicFramePr>
          <p:nvPr>
            <p:extLst>
              <p:ext uri="{D42A27DB-BD31-4B8C-83A1-F6EECF244321}">
                <p14:modId xmlns:p14="http://schemas.microsoft.com/office/powerpoint/2010/main" val="86360012"/>
              </p:ext>
            </p:extLst>
          </p:nvPr>
        </p:nvGraphicFramePr>
        <p:xfrm>
          <a:off x="198167" y="3260142"/>
          <a:ext cx="2667000" cy="1981200"/>
        </p:xfrm>
        <a:graphic>
          <a:graphicData uri="http://schemas.openxmlformats.org/presentationml/2006/ole">
            <mc:AlternateContent xmlns:mc="http://schemas.openxmlformats.org/markup-compatibility/2006">
              <mc:Choice xmlns:v="urn:schemas-microsoft-com:vml" Requires="v">
                <p:oleObj name="Worksheet" r:id="rId3" imgW="2667000" imgH="1981339" progId="Excel.Sheet.12">
                  <p:link updateAutomatic="1"/>
                </p:oleObj>
              </mc:Choice>
              <mc:Fallback>
                <p:oleObj name="Worksheet" r:id="rId3" imgW="2667000" imgH="1981339" progId="Excel.Sheet.12">
                  <p:link updateAutomatic="1"/>
                  <p:pic>
                    <p:nvPicPr>
                      <p:cNvPr id="0" name=""/>
                      <p:cNvPicPr/>
                      <p:nvPr/>
                    </p:nvPicPr>
                    <p:blipFill>
                      <a:blip r:embed="rId4"/>
                      <a:stretch>
                        <a:fillRect/>
                      </a:stretch>
                    </p:blipFill>
                    <p:spPr>
                      <a:xfrm>
                        <a:off x="198167" y="3260142"/>
                        <a:ext cx="2667000" cy="1981200"/>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3169D3A1-DAAE-C96B-F5BE-F02DAD887F39}"/>
              </a:ext>
            </a:extLst>
          </p:cNvPr>
          <p:cNvSpPr>
            <a:spLocks noGrp="1"/>
          </p:cNvSpPr>
          <p:nvPr>
            <p:ph type="title"/>
          </p:nvPr>
        </p:nvSpPr>
        <p:spPr/>
        <p:txBody>
          <a:bodyPr/>
          <a:lstStyle/>
          <a:p>
            <a:r>
              <a:rPr lang="th-TH" dirty="0"/>
              <a:t>การปรับ </a:t>
            </a:r>
            <a:r>
              <a:rPr lang="en-US" dirty="0"/>
              <a:t>EPS </a:t>
            </a:r>
            <a:r>
              <a:rPr lang="th-TH" dirty="0"/>
              <a:t>ตลาดหุ้นสำคัญๆ</a:t>
            </a:r>
            <a:r>
              <a:rPr lang="en-US" dirty="0"/>
              <a:t>  </a:t>
            </a:r>
            <a:r>
              <a:rPr lang="th-TH" dirty="0"/>
              <a:t>ปี 202</a:t>
            </a:r>
            <a:r>
              <a:rPr lang="en-US" dirty="0"/>
              <a:t>4</a:t>
            </a:r>
          </a:p>
        </p:txBody>
      </p:sp>
      <p:cxnSp>
        <p:nvCxnSpPr>
          <p:cNvPr id="13" name="Straight Arrow Connector 12">
            <a:extLst>
              <a:ext uri="{FF2B5EF4-FFF2-40B4-BE49-F238E27FC236}">
                <a16:creationId xmlns:a16="http://schemas.microsoft.com/office/drawing/2014/main" id="{353AEB50-62C8-2C34-DF8C-BFC7B1C95095}"/>
              </a:ext>
            </a:extLst>
          </p:cNvPr>
          <p:cNvCxnSpPr>
            <a:cxnSpLocks/>
          </p:cNvCxnSpPr>
          <p:nvPr/>
        </p:nvCxnSpPr>
        <p:spPr>
          <a:xfrm>
            <a:off x="1944131" y="4491853"/>
            <a:ext cx="534838" cy="1337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Object 4">
            <a:extLst>
              <a:ext uri="{FF2B5EF4-FFF2-40B4-BE49-F238E27FC236}">
                <a16:creationId xmlns:a16="http://schemas.microsoft.com/office/drawing/2014/main" id="{B9094D1F-962B-884A-5934-3F4AA50384BF}"/>
              </a:ext>
            </a:extLst>
          </p:cNvPr>
          <p:cNvGraphicFramePr>
            <a:graphicFrameLocks noChangeAspect="1"/>
          </p:cNvGraphicFramePr>
          <p:nvPr>
            <p:extLst>
              <p:ext uri="{D42A27DB-BD31-4B8C-83A1-F6EECF244321}">
                <p14:modId xmlns:p14="http://schemas.microsoft.com/office/powerpoint/2010/main" val="3964291126"/>
              </p:ext>
            </p:extLst>
          </p:nvPr>
        </p:nvGraphicFramePr>
        <p:xfrm>
          <a:off x="3429000" y="831090"/>
          <a:ext cx="2667000" cy="1933575"/>
        </p:xfrm>
        <a:graphic>
          <a:graphicData uri="http://schemas.openxmlformats.org/presentationml/2006/ole">
            <mc:AlternateContent xmlns:mc="http://schemas.openxmlformats.org/markup-compatibility/2006">
              <mc:Choice xmlns:v="urn:schemas-microsoft-com:vml" Requires="v">
                <p:oleObj name="Worksheet" r:id="rId5" imgW="2667000" imgH="1933644" progId="Excel.Sheet.12">
                  <p:link updateAutomatic="1"/>
                </p:oleObj>
              </mc:Choice>
              <mc:Fallback>
                <p:oleObj name="Worksheet" r:id="rId5" imgW="2667000" imgH="1933644" progId="Excel.Sheet.12">
                  <p:link updateAutomatic="1"/>
                  <p:pic>
                    <p:nvPicPr>
                      <p:cNvPr id="0" name=""/>
                      <p:cNvPicPr/>
                      <p:nvPr/>
                    </p:nvPicPr>
                    <p:blipFill>
                      <a:blip r:embed="rId6"/>
                      <a:stretch>
                        <a:fillRect/>
                      </a:stretch>
                    </p:blipFill>
                    <p:spPr>
                      <a:xfrm>
                        <a:off x="3429000" y="831090"/>
                        <a:ext cx="2667000" cy="19335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1D34803-9D81-F9A2-60C4-4BCB96D2B1BD}"/>
              </a:ext>
            </a:extLst>
          </p:cNvPr>
          <p:cNvGraphicFramePr>
            <a:graphicFrameLocks noChangeAspect="1"/>
          </p:cNvGraphicFramePr>
          <p:nvPr>
            <p:extLst>
              <p:ext uri="{D42A27DB-BD31-4B8C-83A1-F6EECF244321}">
                <p14:modId xmlns:p14="http://schemas.microsoft.com/office/powerpoint/2010/main" val="1390418098"/>
              </p:ext>
            </p:extLst>
          </p:nvPr>
        </p:nvGraphicFramePr>
        <p:xfrm>
          <a:off x="6624987" y="738834"/>
          <a:ext cx="2676525" cy="1971675"/>
        </p:xfrm>
        <a:graphic>
          <a:graphicData uri="http://schemas.openxmlformats.org/presentationml/2006/ole">
            <mc:AlternateContent xmlns:mc="http://schemas.openxmlformats.org/markup-compatibility/2006">
              <mc:Choice xmlns:v="urn:schemas-microsoft-com:vml" Requires="v">
                <p:oleObj name="Worksheet" r:id="rId7" imgW="2676449" imgH="1971675" progId="Excel.Sheet.12">
                  <p:link updateAutomatic="1"/>
                </p:oleObj>
              </mc:Choice>
              <mc:Fallback>
                <p:oleObj name="Worksheet" r:id="rId7" imgW="2676449" imgH="1971675" progId="Excel.Sheet.12">
                  <p:link updateAutomatic="1"/>
                  <p:pic>
                    <p:nvPicPr>
                      <p:cNvPr id="0" name=""/>
                      <p:cNvPicPr/>
                      <p:nvPr/>
                    </p:nvPicPr>
                    <p:blipFill>
                      <a:blip r:embed="rId8"/>
                      <a:stretch>
                        <a:fillRect/>
                      </a:stretch>
                    </p:blipFill>
                    <p:spPr>
                      <a:xfrm>
                        <a:off x="6624987" y="738834"/>
                        <a:ext cx="2676525" cy="19716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8B17536-082A-476D-EEAD-72499BB53C8F}"/>
              </a:ext>
            </a:extLst>
          </p:cNvPr>
          <p:cNvGraphicFramePr>
            <a:graphicFrameLocks noChangeAspect="1"/>
          </p:cNvGraphicFramePr>
          <p:nvPr>
            <p:extLst>
              <p:ext uri="{D42A27DB-BD31-4B8C-83A1-F6EECF244321}">
                <p14:modId xmlns:p14="http://schemas.microsoft.com/office/powerpoint/2010/main" val="1568487975"/>
              </p:ext>
            </p:extLst>
          </p:nvPr>
        </p:nvGraphicFramePr>
        <p:xfrm>
          <a:off x="3504681" y="3159785"/>
          <a:ext cx="2733675" cy="1943100"/>
        </p:xfrm>
        <a:graphic>
          <a:graphicData uri="http://schemas.openxmlformats.org/presentationml/2006/ole">
            <mc:AlternateContent xmlns:mc="http://schemas.openxmlformats.org/markup-compatibility/2006">
              <mc:Choice xmlns:v="urn:schemas-microsoft-com:vml" Requires="v">
                <p:oleObj name="Worksheet" r:id="rId9" imgW="2733751" imgH="1943308" progId="Excel.Sheet.12">
                  <p:link updateAutomatic="1"/>
                </p:oleObj>
              </mc:Choice>
              <mc:Fallback>
                <p:oleObj name="Worksheet" r:id="rId9" imgW="2733751" imgH="1943308" progId="Excel.Sheet.12">
                  <p:link updateAutomatic="1"/>
                  <p:pic>
                    <p:nvPicPr>
                      <p:cNvPr id="0" name=""/>
                      <p:cNvPicPr/>
                      <p:nvPr/>
                    </p:nvPicPr>
                    <p:blipFill>
                      <a:blip r:embed="rId10"/>
                      <a:stretch>
                        <a:fillRect/>
                      </a:stretch>
                    </p:blipFill>
                    <p:spPr>
                      <a:xfrm>
                        <a:off x="3504681" y="3159785"/>
                        <a:ext cx="2733675" cy="19431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AFC8E2E-353D-4E67-E6CF-8235E047C880}"/>
              </a:ext>
            </a:extLst>
          </p:cNvPr>
          <p:cNvGraphicFramePr>
            <a:graphicFrameLocks noChangeAspect="1"/>
          </p:cNvGraphicFramePr>
          <p:nvPr>
            <p:extLst>
              <p:ext uri="{D42A27DB-BD31-4B8C-83A1-F6EECF244321}">
                <p14:modId xmlns:p14="http://schemas.microsoft.com/office/powerpoint/2010/main" val="1651205280"/>
              </p:ext>
            </p:extLst>
          </p:nvPr>
        </p:nvGraphicFramePr>
        <p:xfrm>
          <a:off x="6629400" y="3112261"/>
          <a:ext cx="2686050" cy="1962150"/>
        </p:xfrm>
        <a:graphic>
          <a:graphicData uri="http://schemas.openxmlformats.org/presentationml/2006/ole">
            <mc:AlternateContent xmlns:mc="http://schemas.openxmlformats.org/markup-compatibility/2006">
              <mc:Choice xmlns:v="urn:schemas-microsoft-com:vml" Requires="v">
                <p:oleObj name="Worksheet" r:id="rId11" imgW="2685898" imgH="1962323" progId="Excel.Sheet.12">
                  <p:link updateAutomatic="1"/>
                </p:oleObj>
              </mc:Choice>
              <mc:Fallback>
                <p:oleObj name="Worksheet" r:id="rId11" imgW="2685898" imgH="1962323" progId="Excel.Sheet.12">
                  <p:link updateAutomatic="1"/>
                  <p:pic>
                    <p:nvPicPr>
                      <p:cNvPr id="0" name=""/>
                      <p:cNvPicPr/>
                      <p:nvPr/>
                    </p:nvPicPr>
                    <p:blipFill>
                      <a:blip r:embed="rId12"/>
                      <a:stretch>
                        <a:fillRect/>
                      </a:stretch>
                    </p:blipFill>
                    <p:spPr>
                      <a:xfrm>
                        <a:off x="6629400" y="3112261"/>
                        <a:ext cx="2686050" cy="196215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FF5EAE09-5124-18E4-C019-F51D01189D41}"/>
              </a:ext>
            </a:extLst>
          </p:cNvPr>
          <p:cNvGraphicFramePr>
            <a:graphicFrameLocks noChangeAspect="1"/>
          </p:cNvGraphicFramePr>
          <p:nvPr>
            <p:extLst>
              <p:ext uri="{D42A27DB-BD31-4B8C-83A1-F6EECF244321}">
                <p14:modId xmlns:p14="http://schemas.microsoft.com/office/powerpoint/2010/main" val="604109798"/>
              </p:ext>
            </p:extLst>
          </p:nvPr>
        </p:nvGraphicFramePr>
        <p:xfrm>
          <a:off x="9449874" y="4093336"/>
          <a:ext cx="2667000" cy="1962150"/>
        </p:xfrm>
        <a:graphic>
          <a:graphicData uri="http://schemas.openxmlformats.org/presentationml/2006/ole">
            <mc:AlternateContent xmlns:mc="http://schemas.openxmlformats.org/markup-compatibility/2006">
              <mc:Choice xmlns:v="urn:schemas-microsoft-com:vml" Requires="v">
                <p:oleObj name="Worksheet" r:id="rId13" imgW="2667000" imgH="1962323" progId="Excel.Sheet.12">
                  <p:link updateAutomatic="1"/>
                </p:oleObj>
              </mc:Choice>
              <mc:Fallback>
                <p:oleObj name="Worksheet" r:id="rId13" imgW="2667000" imgH="1962323" progId="Excel.Sheet.12">
                  <p:link updateAutomatic="1"/>
                  <p:pic>
                    <p:nvPicPr>
                      <p:cNvPr id="0" name=""/>
                      <p:cNvPicPr/>
                      <p:nvPr/>
                    </p:nvPicPr>
                    <p:blipFill>
                      <a:blip r:embed="rId14"/>
                      <a:stretch>
                        <a:fillRect/>
                      </a:stretch>
                    </p:blipFill>
                    <p:spPr>
                      <a:xfrm>
                        <a:off x="9449874" y="4093336"/>
                        <a:ext cx="2667000" cy="196215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CF18C4EC-2936-FB52-99C0-B30F36D03820}"/>
              </a:ext>
            </a:extLst>
          </p:cNvPr>
          <p:cNvGraphicFramePr>
            <a:graphicFrameLocks noChangeAspect="1"/>
          </p:cNvGraphicFramePr>
          <p:nvPr>
            <p:extLst>
              <p:ext uri="{D42A27DB-BD31-4B8C-83A1-F6EECF244321}">
                <p14:modId xmlns:p14="http://schemas.microsoft.com/office/powerpoint/2010/main" val="1353121025"/>
              </p:ext>
            </p:extLst>
          </p:nvPr>
        </p:nvGraphicFramePr>
        <p:xfrm>
          <a:off x="9315450" y="1422400"/>
          <a:ext cx="2686050" cy="1962150"/>
        </p:xfrm>
        <a:graphic>
          <a:graphicData uri="http://schemas.openxmlformats.org/presentationml/2006/ole">
            <mc:AlternateContent xmlns:mc="http://schemas.openxmlformats.org/markup-compatibility/2006">
              <mc:Choice xmlns:v="urn:schemas-microsoft-com:vml" Requires="v">
                <p:oleObj name="Worksheet" r:id="rId15" imgW="2685898" imgH="1962323" progId="Excel.Sheet.12">
                  <p:link updateAutomatic="1"/>
                </p:oleObj>
              </mc:Choice>
              <mc:Fallback>
                <p:oleObj name="Worksheet" r:id="rId15" imgW="2685898" imgH="1962323" progId="Excel.Sheet.12">
                  <p:link updateAutomatic="1"/>
                  <p:pic>
                    <p:nvPicPr>
                      <p:cNvPr id="0" name=""/>
                      <p:cNvPicPr/>
                      <p:nvPr/>
                    </p:nvPicPr>
                    <p:blipFill>
                      <a:blip r:embed="rId16"/>
                      <a:stretch>
                        <a:fillRect/>
                      </a:stretch>
                    </p:blipFill>
                    <p:spPr>
                      <a:xfrm>
                        <a:off x="9315450" y="1422400"/>
                        <a:ext cx="2686050" cy="19621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B8FC099-D4DB-952E-48C4-01D11ECC1014}"/>
              </a:ext>
            </a:extLst>
          </p:cNvPr>
          <p:cNvGraphicFramePr>
            <a:graphicFrameLocks noChangeAspect="1"/>
          </p:cNvGraphicFramePr>
          <p:nvPr>
            <p:extLst>
              <p:ext uri="{D42A27DB-BD31-4B8C-83A1-F6EECF244321}">
                <p14:modId xmlns:p14="http://schemas.microsoft.com/office/powerpoint/2010/main" val="2974693273"/>
              </p:ext>
            </p:extLst>
          </p:nvPr>
        </p:nvGraphicFramePr>
        <p:xfrm>
          <a:off x="298450" y="855663"/>
          <a:ext cx="2695575" cy="1885950"/>
        </p:xfrm>
        <a:graphic>
          <a:graphicData uri="http://schemas.openxmlformats.org/presentationml/2006/ole">
            <mc:AlternateContent xmlns:mc="http://schemas.openxmlformats.org/markup-compatibility/2006">
              <mc:Choice xmlns:v="urn:schemas-microsoft-com:vml" Requires="v">
                <p:oleObj name="Worksheet" r:id="rId17" imgW="2695651" imgH="1885950" progId="Excel.Sheet.12">
                  <p:link updateAutomatic="1"/>
                </p:oleObj>
              </mc:Choice>
              <mc:Fallback>
                <p:oleObj name="Worksheet" r:id="rId17" imgW="2695651" imgH="1885950" progId="Excel.Sheet.12">
                  <p:link updateAutomatic="1"/>
                  <p:pic>
                    <p:nvPicPr>
                      <p:cNvPr id="0" name=""/>
                      <p:cNvPicPr/>
                      <p:nvPr/>
                    </p:nvPicPr>
                    <p:blipFill>
                      <a:blip r:embed="rId18"/>
                      <a:stretch>
                        <a:fillRect/>
                      </a:stretch>
                    </p:blipFill>
                    <p:spPr>
                      <a:xfrm>
                        <a:off x="298450" y="855663"/>
                        <a:ext cx="2695575" cy="1885950"/>
                      </a:xfrm>
                      <a:prstGeom prst="rect">
                        <a:avLst/>
                      </a:prstGeom>
                    </p:spPr>
                  </p:pic>
                </p:oleObj>
              </mc:Fallback>
            </mc:AlternateContent>
          </a:graphicData>
        </a:graphic>
      </p:graphicFrame>
    </p:spTree>
    <p:extLst>
      <p:ext uri="{BB962C8B-B14F-4D97-AF65-F5344CB8AC3E}">
        <p14:creationId xmlns:p14="http://schemas.microsoft.com/office/powerpoint/2010/main" val="6200395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6" name="Object 15">
            <a:extLst>
              <a:ext uri="{FF2B5EF4-FFF2-40B4-BE49-F238E27FC236}">
                <a16:creationId xmlns:a16="http://schemas.microsoft.com/office/drawing/2014/main" id="{246C3E43-6599-CE0E-415F-70E3DBA24669}"/>
              </a:ext>
            </a:extLst>
          </p:cNvPr>
          <p:cNvGraphicFramePr>
            <a:graphicFrameLocks noChangeAspect="1"/>
          </p:cNvGraphicFramePr>
          <p:nvPr>
            <p:extLst>
              <p:ext uri="{D42A27DB-BD31-4B8C-83A1-F6EECF244321}">
                <p14:modId xmlns:p14="http://schemas.microsoft.com/office/powerpoint/2010/main" val="2730964273"/>
              </p:ext>
            </p:extLst>
          </p:nvPr>
        </p:nvGraphicFramePr>
        <p:xfrm>
          <a:off x="460375" y="3467100"/>
          <a:ext cx="2665413" cy="1981200"/>
        </p:xfrm>
        <a:graphic>
          <a:graphicData uri="http://schemas.openxmlformats.org/presentationml/2006/ole">
            <mc:AlternateContent xmlns:mc="http://schemas.openxmlformats.org/markup-compatibility/2006">
              <mc:Choice xmlns:v="urn:schemas-microsoft-com:vml" Requires="v">
                <p:oleObj name="Worksheet" r:id="rId2" imgW="2667000" imgH="1981339" progId="Excel.Sheet.12">
                  <p:link updateAutomatic="1"/>
                </p:oleObj>
              </mc:Choice>
              <mc:Fallback>
                <p:oleObj name="Worksheet" r:id="rId2" imgW="2667000" imgH="1981339" progId="Excel.Sheet.12">
                  <p:link updateAutomatic="1"/>
                  <p:pic>
                    <p:nvPicPr>
                      <p:cNvPr id="16" name="Object 15">
                        <a:extLst>
                          <a:ext uri="{FF2B5EF4-FFF2-40B4-BE49-F238E27FC236}">
                            <a16:creationId xmlns:a16="http://schemas.microsoft.com/office/drawing/2014/main" id="{246C3E43-6599-CE0E-415F-70E3DBA24669}"/>
                          </a:ext>
                        </a:extLst>
                      </p:cNvPr>
                      <p:cNvPicPr/>
                      <p:nvPr/>
                    </p:nvPicPr>
                    <p:blipFill>
                      <a:blip r:embed="rId3"/>
                      <a:stretch>
                        <a:fillRect/>
                      </a:stretch>
                    </p:blipFill>
                    <p:spPr>
                      <a:xfrm>
                        <a:off x="460375" y="3467100"/>
                        <a:ext cx="2665413" cy="1981200"/>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3169D3A1-DAAE-C96B-F5BE-F02DAD887F39}"/>
              </a:ext>
            </a:extLst>
          </p:cNvPr>
          <p:cNvSpPr>
            <a:spLocks noGrp="1"/>
          </p:cNvSpPr>
          <p:nvPr>
            <p:ph type="title"/>
          </p:nvPr>
        </p:nvSpPr>
        <p:spPr/>
        <p:txBody>
          <a:bodyPr/>
          <a:lstStyle/>
          <a:p>
            <a:r>
              <a:rPr lang="th-TH" dirty="0"/>
              <a:t>การปรับ </a:t>
            </a:r>
            <a:r>
              <a:rPr lang="en-US" dirty="0"/>
              <a:t>EPS </a:t>
            </a:r>
            <a:r>
              <a:rPr lang="th-TH" dirty="0"/>
              <a:t>ตลาดหุ้นสำคัญๆ</a:t>
            </a:r>
            <a:r>
              <a:rPr lang="en-US" dirty="0"/>
              <a:t>  </a:t>
            </a:r>
            <a:r>
              <a:rPr lang="th-TH" dirty="0"/>
              <a:t>ปี 2023</a:t>
            </a:r>
            <a:endParaRPr lang="en-US" dirty="0"/>
          </a:p>
        </p:txBody>
      </p:sp>
      <p:sp>
        <p:nvSpPr>
          <p:cNvPr id="19" name="Arrow: Chevron 18">
            <a:extLst>
              <a:ext uri="{FF2B5EF4-FFF2-40B4-BE49-F238E27FC236}">
                <a16:creationId xmlns:a16="http://schemas.microsoft.com/office/drawing/2014/main" id="{37E4BCEF-8C50-E92B-D4CC-BB3CE452EBBB}"/>
              </a:ext>
            </a:extLst>
          </p:cNvPr>
          <p:cNvSpPr/>
          <p:nvPr/>
        </p:nvSpPr>
        <p:spPr>
          <a:xfrm>
            <a:off x="8828530" y="1049532"/>
            <a:ext cx="484094" cy="1004047"/>
          </a:xfrm>
          <a:prstGeom prst="chevron">
            <a:avLst/>
          </a:prstGeom>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DB Heavent Light"/>
            </a:endParaRPr>
          </a:p>
        </p:txBody>
      </p:sp>
      <p:sp>
        <p:nvSpPr>
          <p:cNvPr id="20" name="TextBox 19">
            <a:extLst>
              <a:ext uri="{FF2B5EF4-FFF2-40B4-BE49-F238E27FC236}">
                <a16:creationId xmlns:a16="http://schemas.microsoft.com/office/drawing/2014/main" id="{94AC7F05-8C3C-9ADF-FF3E-712A1DE1072E}"/>
              </a:ext>
            </a:extLst>
          </p:cNvPr>
          <p:cNvSpPr txBox="1"/>
          <p:nvPr/>
        </p:nvSpPr>
        <p:spPr>
          <a:xfrm>
            <a:off x="9509873" y="1066472"/>
            <a:ext cx="2624149" cy="830997"/>
          </a:xfrm>
          <a:prstGeom prst="rect">
            <a:avLst/>
          </a:prstGeom>
          <a:solidFill>
            <a:srgbClr val="FFFF00"/>
          </a:solid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ปี 202</a:t>
            </a:r>
            <a:r>
              <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3  EPS  </a:t>
            </a:r>
            <a:r>
              <a:rPr kumimoji="0" lang="th-TH"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เริ่มถูกปรับลดลง</a:t>
            </a:r>
            <a:endParaRPr kumimoji="0" lang="en-US" sz="24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endParaRPr>
          </a:p>
        </p:txBody>
      </p:sp>
      <p:cxnSp>
        <p:nvCxnSpPr>
          <p:cNvPr id="13" name="Straight Arrow Connector 12">
            <a:extLst>
              <a:ext uri="{FF2B5EF4-FFF2-40B4-BE49-F238E27FC236}">
                <a16:creationId xmlns:a16="http://schemas.microsoft.com/office/drawing/2014/main" id="{353AEB50-62C8-2C34-DF8C-BFC7B1C95095}"/>
              </a:ext>
            </a:extLst>
          </p:cNvPr>
          <p:cNvCxnSpPr>
            <a:cxnSpLocks/>
          </p:cNvCxnSpPr>
          <p:nvPr/>
        </p:nvCxnSpPr>
        <p:spPr>
          <a:xfrm>
            <a:off x="2112555" y="3968391"/>
            <a:ext cx="534838" cy="1337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Object 11">
            <a:extLst>
              <a:ext uri="{FF2B5EF4-FFF2-40B4-BE49-F238E27FC236}">
                <a16:creationId xmlns:a16="http://schemas.microsoft.com/office/drawing/2014/main" id="{C0287C3A-4068-33BA-3614-F78967F300C8}"/>
              </a:ext>
            </a:extLst>
          </p:cNvPr>
          <p:cNvGraphicFramePr>
            <a:graphicFrameLocks noChangeAspect="1"/>
          </p:cNvGraphicFramePr>
          <p:nvPr>
            <p:extLst>
              <p:ext uri="{D42A27DB-BD31-4B8C-83A1-F6EECF244321}">
                <p14:modId xmlns:p14="http://schemas.microsoft.com/office/powerpoint/2010/main" val="3575739228"/>
              </p:ext>
            </p:extLst>
          </p:nvPr>
        </p:nvGraphicFramePr>
        <p:xfrm>
          <a:off x="265113" y="917575"/>
          <a:ext cx="2767012" cy="1935163"/>
        </p:xfrm>
        <a:graphic>
          <a:graphicData uri="http://schemas.openxmlformats.org/presentationml/2006/ole">
            <mc:AlternateContent xmlns:mc="http://schemas.openxmlformats.org/markup-compatibility/2006">
              <mc:Choice xmlns:v="urn:schemas-microsoft-com:vml" Requires="v">
                <p:oleObj name="Worksheet" r:id="rId4" imgW="2695651" imgH="1885950" progId="Excel.Sheet.12">
                  <p:link updateAutomatic="1"/>
                </p:oleObj>
              </mc:Choice>
              <mc:Fallback>
                <p:oleObj name="Worksheet" r:id="rId4" imgW="2695651" imgH="1885950" progId="Excel.Sheet.12">
                  <p:link updateAutomatic="1"/>
                  <p:pic>
                    <p:nvPicPr>
                      <p:cNvPr id="12" name="Object 11">
                        <a:extLst>
                          <a:ext uri="{FF2B5EF4-FFF2-40B4-BE49-F238E27FC236}">
                            <a16:creationId xmlns:a16="http://schemas.microsoft.com/office/drawing/2014/main" id="{C0287C3A-4068-33BA-3614-F78967F300C8}"/>
                          </a:ext>
                        </a:extLst>
                      </p:cNvPr>
                      <p:cNvPicPr/>
                      <p:nvPr/>
                    </p:nvPicPr>
                    <p:blipFill>
                      <a:blip r:embed="rId5"/>
                      <a:stretch>
                        <a:fillRect/>
                      </a:stretch>
                    </p:blipFill>
                    <p:spPr>
                      <a:xfrm>
                        <a:off x="265113" y="917575"/>
                        <a:ext cx="2767012" cy="19351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788A5F0-9A7B-03AD-878C-0B9E808F24E2}"/>
              </a:ext>
            </a:extLst>
          </p:cNvPr>
          <p:cNvGraphicFramePr>
            <a:graphicFrameLocks noChangeAspect="1"/>
          </p:cNvGraphicFramePr>
          <p:nvPr>
            <p:extLst>
              <p:ext uri="{D42A27DB-BD31-4B8C-83A1-F6EECF244321}">
                <p14:modId xmlns:p14="http://schemas.microsoft.com/office/powerpoint/2010/main" val="4163598914"/>
              </p:ext>
            </p:extLst>
          </p:nvPr>
        </p:nvGraphicFramePr>
        <p:xfrm>
          <a:off x="3079750" y="895350"/>
          <a:ext cx="2767013" cy="2006600"/>
        </p:xfrm>
        <a:graphic>
          <a:graphicData uri="http://schemas.openxmlformats.org/presentationml/2006/ole">
            <mc:AlternateContent xmlns:mc="http://schemas.openxmlformats.org/markup-compatibility/2006">
              <mc:Choice xmlns:v="urn:schemas-microsoft-com:vml" Requires="v">
                <p:oleObj name="Worksheet" r:id="rId6" imgW="2667000" imgH="1933644" progId="Excel.Sheet.12">
                  <p:link updateAutomatic="1"/>
                </p:oleObj>
              </mc:Choice>
              <mc:Fallback>
                <p:oleObj name="Worksheet" r:id="rId6" imgW="2667000" imgH="1933644" progId="Excel.Sheet.12">
                  <p:link updateAutomatic="1"/>
                  <p:pic>
                    <p:nvPicPr>
                      <p:cNvPr id="14" name="Object 13">
                        <a:extLst>
                          <a:ext uri="{FF2B5EF4-FFF2-40B4-BE49-F238E27FC236}">
                            <a16:creationId xmlns:a16="http://schemas.microsoft.com/office/drawing/2014/main" id="{A788A5F0-9A7B-03AD-878C-0B9E808F24E2}"/>
                          </a:ext>
                        </a:extLst>
                      </p:cNvPr>
                      <p:cNvPicPr/>
                      <p:nvPr/>
                    </p:nvPicPr>
                    <p:blipFill>
                      <a:blip r:embed="rId7"/>
                      <a:stretch>
                        <a:fillRect/>
                      </a:stretch>
                    </p:blipFill>
                    <p:spPr>
                      <a:xfrm>
                        <a:off x="3079750" y="895350"/>
                        <a:ext cx="2767013" cy="20066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213E206D-A576-1F23-0007-82E6D63CA3ED}"/>
              </a:ext>
            </a:extLst>
          </p:cNvPr>
          <p:cNvGraphicFramePr>
            <a:graphicFrameLocks noChangeAspect="1"/>
          </p:cNvGraphicFramePr>
          <p:nvPr>
            <p:extLst>
              <p:ext uri="{D42A27DB-BD31-4B8C-83A1-F6EECF244321}">
                <p14:modId xmlns:p14="http://schemas.microsoft.com/office/powerpoint/2010/main" val="1258308269"/>
              </p:ext>
            </p:extLst>
          </p:nvPr>
        </p:nvGraphicFramePr>
        <p:xfrm>
          <a:off x="6040438" y="925513"/>
          <a:ext cx="2589212" cy="1908175"/>
        </p:xfrm>
        <a:graphic>
          <a:graphicData uri="http://schemas.openxmlformats.org/presentationml/2006/ole">
            <mc:AlternateContent xmlns:mc="http://schemas.openxmlformats.org/markup-compatibility/2006">
              <mc:Choice xmlns:v="urn:schemas-microsoft-com:vml" Requires="v">
                <p:oleObj name="Worksheet" r:id="rId8" imgW="2676449" imgH="1971675" progId="Excel.Sheet.12">
                  <p:link updateAutomatic="1"/>
                </p:oleObj>
              </mc:Choice>
              <mc:Fallback>
                <p:oleObj name="Worksheet" r:id="rId8" imgW="2676449" imgH="1971675" progId="Excel.Sheet.12">
                  <p:link updateAutomatic="1"/>
                  <p:pic>
                    <p:nvPicPr>
                      <p:cNvPr id="15" name="Object 14">
                        <a:extLst>
                          <a:ext uri="{FF2B5EF4-FFF2-40B4-BE49-F238E27FC236}">
                            <a16:creationId xmlns:a16="http://schemas.microsoft.com/office/drawing/2014/main" id="{213E206D-A576-1F23-0007-82E6D63CA3ED}"/>
                          </a:ext>
                        </a:extLst>
                      </p:cNvPr>
                      <p:cNvPicPr/>
                      <p:nvPr/>
                    </p:nvPicPr>
                    <p:blipFill>
                      <a:blip r:embed="rId9"/>
                      <a:stretch>
                        <a:fillRect/>
                      </a:stretch>
                    </p:blipFill>
                    <p:spPr>
                      <a:xfrm>
                        <a:off x="6040438" y="925513"/>
                        <a:ext cx="2589212" cy="19081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621080F4-69B5-3F5C-9E9D-E153249E39F9}"/>
              </a:ext>
            </a:extLst>
          </p:cNvPr>
          <p:cNvGraphicFramePr>
            <a:graphicFrameLocks noChangeAspect="1"/>
          </p:cNvGraphicFramePr>
          <p:nvPr>
            <p:extLst>
              <p:ext uri="{D42A27DB-BD31-4B8C-83A1-F6EECF244321}">
                <p14:modId xmlns:p14="http://schemas.microsoft.com/office/powerpoint/2010/main" val="3738717978"/>
              </p:ext>
            </p:extLst>
          </p:nvPr>
        </p:nvGraphicFramePr>
        <p:xfrm>
          <a:off x="3368675" y="3436938"/>
          <a:ext cx="2759075" cy="2016125"/>
        </p:xfrm>
        <a:graphic>
          <a:graphicData uri="http://schemas.openxmlformats.org/presentationml/2006/ole">
            <mc:AlternateContent xmlns:mc="http://schemas.openxmlformats.org/markup-compatibility/2006">
              <mc:Choice xmlns:v="urn:schemas-microsoft-com:vml" Requires="v">
                <p:oleObj name="Worksheet" r:id="rId10" imgW="2685898" imgH="1962323" progId="Excel.Sheet.12">
                  <p:link updateAutomatic="1"/>
                </p:oleObj>
              </mc:Choice>
              <mc:Fallback>
                <p:oleObj name="Worksheet" r:id="rId10" imgW="2685898" imgH="1962323" progId="Excel.Sheet.12">
                  <p:link updateAutomatic="1"/>
                  <p:pic>
                    <p:nvPicPr>
                      <p:cNvPr id="18" name="Object 17">
                        <a:extLst>
                          <a:ext uri="{FF2B5EF4-FFF2-40B4-BE49-F238E27FC236}">
                            <a16:creationId xmlns:a16="http://schemas.microsoft.com/office/drawing/2014/main" id="{621080F4-69B5-3F5C-9E9D-E153249E39F9}"/>
                          </a:ext>
                        </a:extLst>
                      </p:cNvPr>
                      <p:cNvPicPr/>
                      <p:nvPr/>
                    </p:nvPicPr>
                    <p:blipFill>
                      <a:blip r:embed="rId11"/>
                      <a:stretch>
                        <a:fillRect/>
                      </a:stretch>
                    </p:blipFill>
                    <p:spPr>
                      <a:xfrm>
                        <a:off x="3368675" y="3436938"/>
                        <a:ext cx="2759075" cy="201612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B82BD0E9-3020-E894-DFFC-81B46522AB7D}"/>
              </a:ext>
            </a:extLst>
          </p:cNvPr>
          <p:cNvGraphicFramePr>
            <a:graphicFrameLocks noChangeAspect="1"/>
          </p:cNvGraphicFramePr>
          <p:nvPr>
            <p:extLst>
              <p:ext uri="{D42A27DB-BD31-4B8C-83A1-F6EECF244321}">
                <p14:modId xmlns:p14="http://schemas.microsoft.com/office/powerpoint/2010/main" val="2902187351"/>
              </p:ext>
            </p:extLst>
          </p:nvPr>
        </p:nvGraphicFramePr>
        <p:xfrm>
          <a:off x="9082088" y="2054225"/>
          <a:ext cx="2717800" cy="1984375"/>
        </p:xfrm>
        <a:graphic>
          <a:graphicData uri="http://schemas.openxmlformats.org/presentationml/2006/ole">
            <mc:AlternateContent xmlns:mc="http://schemas.openxmlformats.org/markup-compatibility/2006">
              <mc:Choice xmlns:v="urn:schemas-microsoft-com:vml" Requires="v">
                <p:oleObj name="Worksheet" r:id="rId12" imgW="2685898" imgH="1962323" progId="Excel.Sheet.12">
                  <p:link updateAutomatic="1"/>
                </p:oleObj>
              </mc:Choice>
              <mc:Fallback>
                <p:oleObj name="Worksheet" r:id="rId12" imgW="2685898" imgH="1962323" progId="Excel.Sheet.12">
                  <p:link updateAutomatic="1"/>
                  <p:pic>
                    <p:nvPicPr>
                      <p:cNvPr id="23" name="Object 22">
                        <a:extLst>
                          <a:ext uri="{FF2B5EF4-FFF2-40B4-BE49-F238E27FC236}">
                            <a16:creationId xmlns:a16="http://schemas.microsoft.com/office/drawing/2014/main" id="{B82BD0E9-3020-E894-DFFC-81B46522AB7D}"/>
                          </a:ext>
                        </a:extLst>
                      </p:cNvPr>
                      <p:cNvPicPr/>
                      <p:nvPr/>
                    </p:nvPicPr>
                    <p:blipFill>
                      <a:blip r:embed="rId13"/>
                      <a:stretch>
                        <a:fillRect/>
                      </a:stretch>
                    </p:blipFill>
                    <p:spPr>
                      <a:xfrm>
                        <a:off x="9082088" y="2054225"/>
                        <a:ext cx="2717800" cy="1984375"/>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C0F3943C-9E00-B9BF-00D8-FBDB05DCEA36}"/>
              </a:ext>
            </a:extLst>
          </p:cNvPr>
          <p:cNvGraphicFramePr>
            <a:graphicFrameLocks noChangeAspect="1"/>
          </p:cNvGraphicFramePr>
          <p:nvPr>
            <p:extLst>
              <p:ext uri="{D42A27DB-BD31-4B8C-83A1-F6EECF244321}">
                <p14:modId xmlns:p14="http://schemas.microsoft.com/office/powerpoint/2010/main" val="3337873778"/>
              </p:ext>
            </p:extLst>
          </p:nvPr>
        </p:nvGraphicFramePr>
        <p:xfrm>
          <a:off x="6364288" y="3451225"/>
          <a:ext cx="2667000" cy="1900238"/>
        </p:xfrm>
        <a:graphic>
          <a:graphicData uri="http://schemas.openxmlformats.org/presentationml/2006/ole">
            <mc:AlternateContent xmlns:mc="http://schemas.openxmlformats.org/markup-compatibility/2006">
              <mc:Choice xmlns:v="urn:schemas-microsoft-com:vml" Requires="v">
                <p:oleObj name="Worksheet" r:id="rId14" imgW="2733751" imgH="1943308" progId="Excel.Sheet.12">
                  <p:link updateAutomatic="1"/>
                </p:oleObj>
              </mc:Choice>
              <mc:Fallback>
                <p:oleObj name="Worksheet" r:id="rId14" imgW="2733751" imgH="1943308" progId="Excel.Sheet.12">
                  <p:link updateAutomatic="1"/>
                  <p:pic>
                    <p:nvPicPr>
                      <p:cNvPr id="24" name="Object 23">
                        <a:extLst>
                          <a:ext uri="{FF2B5EF4-FFF2-40B4-BE49-F238E27FC236}">
                            <a16:creationId xmlns:a16="http://schemas.microsoft.com/office/drawing/2014/main" id="{C0F3943C-9E00-B9BF-00D8-FBDB05DCEA36}"/>
                          </a:ext>
                        </a:extLst>
                      </p:cNvPr>
                      <p:cNvPicPr/>
                      <p:nvPr/>
                    </p:nvPicPr>
                    <p:blipFill>
                      <a:blip r:embed="rId15"/>
                      <a:stretch>
                        <a:fillRect/>
                      </a:stretch>
                    </p:blipFill>
                    <p:spPr>
                      <a:xfrm>
                        <a:off x="6364288" y="3451225"/>
                        <a:ext cx="2667000" cy="19002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0ABFE41F-B3CF-150D-E0C9-B92675E62143}"/>
              </a:ext>
            </a:extLst>
          </p:cNvPr>
          <p:cNvGraphicFramePr>
            <a:graphicFrameLocks noChangeAspect="1"/>
          </p:cNvGraphicFramePr>
          <p:nvPr>
            <p:extLst>
              <p:ext uri="{D42A27DB-BD31-4B8C-83A1-F6EECF244321}">
                <p14:modId xmlns:p14="http://schemas.microsoft.com/office/powerpoint/2010/main" val="2798299602"/>
              </p:ext>
            </p:extLst>
          </p:nvPr>
        </p:nvGraphicFramePr>
        <p:xfrm>
          <a:off x="9107487" y="4389438"/>
          <a:ext cx="2624138" cy="1924050"/>
        </p:xfrm>
        <a:graphic>
          <a:graphicData uri="http://schemas.openxmlformats.org/presentationml/2006/ole">
            <mc:AlternateContent xmlns:mc="http://schemas.openxmlformats.org/markup-compatibility/2006">
              <mc:Choice xmlns:v="urn:schemas-microsoft-com:vml" Requires="v">
                <p:oleObj name="Worksheet" r:id="rId16" imgW="2667000" imgH="1962323" progId="Excel.Sheet.12">
                  <p:link updateAutomatic="1"/>
                </p:oleObj>
              </mc:Choice>
              <mc:Fallback>
                <p:oleObj name="Worksheet" r:id="rId16" imgW="2667000" imgH="1962323" progId="Excel.Sheet.12">
                  <p:link updateAutomatic="1"/>
                  <p:pic>
                    <p:nvPicPr>
                      <p:cNvPr id="0" name=""/>
                      <p:cNvPicPr/>
                      <p:nvPr/>
                    </p:nvPicPr>
                    <p:blipFill>
                      <a:blip r:embed="rId17"/>
                      <a:stretch>
                        <a:fillRect/>
                      </a:stretch>
                    </p:blipFill>
                    <p:spPr>
                      <a:xfrm>
                        <a:off x="9107487" y="4389438"/>
                        <a:ext cx="2624138" cy="1924050"/>
                      </a:xfrm>
                      <a:prstGeom prst="rect">
                        <a:avLst/>
                      </a:prstGeom>
                    </p:spPr>
                  </p:pic>
                </p:oleObj>
              </mc:Fallback>
            </mc:AlternateContent>
          </a:graphicData>
        </a:graphic>
      </p:graphicFrame>
      <p:cxnSp>
        <p:nvCxnSpPr>
          <p:cNvPr id="2" name="Straight Arrow Connector 1">
            <a:extLst>
              <a:ext uri="{FF2B5EF4-FFF2-40B4-BE49-F238E27FC236}">
                <a16:creationId xmlns:a16="http://schemas.microsoft.com/office/drawing/2014/main" id="{550275B2-7474-3756-806A-031391546855}"/>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3064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014E500E-1FE2-F530-DA4F-5F907DDA840F}"/>
              </a:ext>
            </a:extLst>
          </p:cNvPr>
          <p:cNvGraphicFramePr>
            <a:graphicFrameLocks noChangeAspect="1"/>
          </p:cNvGraphicFramePr>
          <p:nvPr>
            <p:extLst>
              <p:ext uri="{D42A27DB-BD31-4B8C-83A1-F6EECF244321}">
                <p14:modId xmlns:p14="http://schemas.microsoft.com/office/powerpoint/2010/main" val="862815161"/>
              </p:ext>
            </p:extLst>
          </p:nvPr>
        </p:nvGraphicFramePr>
        <p:xfrm>
          <a:off x="271463" y="919163"/>
          <a:ext cx="11725275" cy="5018087"/>
        </p:xfrm>
        <a:graphic>
          <a:graphicData uri="http://schemas.openxmlformats.org/presentationml/2006/ole">
            <mc:AlternateContent xmlns:mc="http://schemas.openxmlformats.org/markup-compatibility/2006">
              <mc:Choice xmlns:v="urn:schemas-microsoft-com:vml" Requires="v">
                <p:oleObj name="Worksheet" r:id="rId3" imgW="13020751" imgH="5572125" progId="Excel.Sheet.12">
                  <p:link updateAutomatic="1"/>
                </p:oleObj>
              </mc:Choice>
              <mc:Fallback>
                <p:oleObj name="Worksheet" r:id="rId3" imgW="13020751" imgH="5572125" progId="Excel.Sheet.12">
                  <p:link updateAutomatic="1"/>
                  <p:pic>
                    <p:nvPicPr>
                      <p:cNvPr id="0" name=""/>
                      <p:cNvPicPr/>
                      <p:nvPr/>
                    </p:nvPicPr>
                    <p:blipFill>
                      <a:blip r:embed="rId4"/>
                      <a:stretch>
                        <a:fillRect/>
                      </a:stretch>
                    </p:blipFill>
                    <p:spPr>
                      <a:xfrm>
                        <a:off x="271463" y="919163"/>
                        <a:ext cx="11725275" cy="5018087"/>
                      </a:xfrm>
                      <a:prstGeom prst="rect">
                        <a:avLst/>
                      </a:prstGeom>
                    </p:spPr>
                  </p:pic>
                </p:oleObj>
              </mc:Fallback>
            </mc:AlternateContent>
          </a:graphicData>
        </a:graphic>
      </p:graphicFrame>
    </p:spTree>
    <p:extLst>
      <p:ext uri="{BB962C8B-B14F-4D97-AF65-F5344CB8AC3E}">
        <p14:creationId xmlns:p14="http://schemas.microsoft.com/office/powerpoint/2010/main" val="4194904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5F30-0E9A-6A7A-BCBE-6B18183F6749}"/>
              </a:ext>
            </a:extLst>
          </p:cNvPr>
          <p:cNvSpPr>
            <a:spLocks noGrp="1"/>
          </p:cNvSpPr>
          <p:nvPr>
            <p:ph type="title"/>
          </p:nvPr>
        </p:nvSpPr>
        <p:spPr/>
        <p:txBody>
          <a:bodyPr/>
          <a:lstStyle/>
          <a:p>
            <a:r>
              <a:rPr lang="th-TH" dirty="0"/>
              <a:t>กำไรตลาดหุ้นปีนี้ ผลกระทบจากปัจจัยลบรอบด้าน</a:t>
            </a:r>
            <a:endParaRPr lang="en-US" dirty="0"/>
          </a:p>
        </p:txBody>
      </p:sp>
      <p:pic>
        <p:nvPicPr>
          <p:cNvPr id="4" name="Picture 3">
            <a:extLst>
              <a:ext uri="{FF2B5EF4-FFF2-40B4-BE49-F238E27FC236}">
                <a16:creationId xmlns:a16="http://schemas.microsoft.com/office/drawing/2014/main" id="{E8CC0DD7-DDF3-3197-AE0A-0E69F7EC31FA}"/>
              </a:ext>
            </a:extLst>
          </p:cNvPr>
          <p:cNvPicPr>
            <a:picLocks noChangeAspect="1"/>
          </p:cNvPicPr>
          <p:nvPr/>
        </p:nvPicPr>
        <p:blipFill>
          <a:blip r:embed="rId2"/>
          <a:stretch>
            <a:fillRect/>
          </a:stretch>
        </p:blipFill>
        <p:spPr>
          <a:xfrm>
            <a:off x="1694968" y="734906"/>
            <a:ext cx="9082787" cy="5609957"/>
          </a:xfrm>
          <a:prstGeom prst="rect">
            <a:avLst/>
          </a:prstGeom>
        </p:spPr>
      </p:pic>
      <p:sp>
        <p:nvSpPr>
          <p:cNvPr id="5" name="TextBox 4">
            <a:extLst>
              <a:ext uri="{FF2B5EF4-FFF2-40B4-BE49-F238E27FC236}">
                <a16:creationId xmlns:a16="http://schemas.microsoft.com/office/drawing/2014/main" id="{1EFB43E1-D6CB-3EE8-25B2-4F5787AFE8A3}"/>
              </a:ext>
            </a:extLst>
          </p:cNvPr>
          <p:cNvSpPr txBox="1"/>
          <p:nvPr/>
        </p:nvSpPr>
        <p:spPr>
          <a:xfrm rot="19685837">
            <a:off x="5340802" y="2873307"/>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Tree>
    <p:extLst>
      <p:ext uri="{BB962C8B-B14F-4D97-AF65-F5344CB8AC3E}">
        <p14:creationId xmlns:p14="http://schemas.microsoft.com/office/powerpoint/2010/main" val="31293517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5F30-0E9A-6A7A-BCBE-6B18183F6749}"/>
              </a:ext>
            </a:extLst>
          </p:cNvPr>
          <p:cNvSpPr>
            <a:spLocks noGrp="1"/>
          </p:cNvSpPr>
          <p:nvPr>
            <p:ph type="title"/>
          </p:nvPr>
        </p:nvSpPr>
        <p:spPr/>
        <p:txBody>
          <a:bodyPr/>
          <a:lstStyle/>
          <a:p>
            <a:r>
              <a:rPr lang="th-TH" dirty="0"/>
              <a:t>ปรับกำไรตลาดหุ้นปีนี้ลง 6</a:t>
            </a:r>
            <a:r>
              <a:rPr lang="en-US" dirty="0"/>
              <a:t>%</a:t>
            </a:r>
          </a:p>
        </p:txBody>
      </p:sp>
      <p:pic>
        <p:nvPicPr>
          <p:cNvPr id="4" name="Picture 3">
            <a:extLst>
              <a:ext uri="{FF2B5EF4-FFF2-40B4-BE49-F238E27FC236}">
                <a16:creationId xmlns:a16="http://schemas.microsoft.com/office/drawing/2014/main" id="{9E18EFE8-CACC-E279-FB2B-D41E65024341}"/>
              </a:ext>
            </a:extLst>
          </p:cNvPr>
          <p:cNvPicPr>
            <a:picLocks noChangeAspect="1"/>
          </p:cNvPicPr>
          <p:nvPr/>
        </p:nvPicPr>
        <p:blipFill>
          <a:blip r:embed="rId2"/>
          <a:stretch>
            <a:fillRect/>
          </a:stretch>
        </p:blipFill>
        <p:spPr>
          <a:xfrm>
            <a:off x="1535603" y="894787"/>
            <a:ext cx="9120794" cy="5324934"/>
          </a:xfrm>
          <a:prstGeom prst="rect">
            <a:avLst/>
          </a:prstGeom>
        </p:spPr>
      </p:pic>
      <p:sp>
        <p:nvSpPr>
          <p:cNvPr id="5" name="Oval 4">
            <a:extLst>
              <a:ext uri="{FF2B5EF4-FFF2-40B4-BE49-F238E27FC236}">
                <a16:creationId xmlns:a16="http://schemas.microsoft.com/office/drawing/2014/main" id="{159FBA02-3295-9532-CA3F-66B68849BFF8}"/>
              </a:ext>
            </a:extLst>
          </p:cNvPr>
          <p:cNvSpPr/>
          <p:nvPr/>
        </p:nvSpPr>
        <p:spPr>
          <a:xfrm>
            <a:off x="7858664" y="4249447"/>
            <a:ext cx="707366" cy="3278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3" name="TextBox 2">
            <a:extLst>
              <a:ext uri="{FF2B5EF4-FFF2-40B4-BE49-F238E27FC236}">
                <a16:creationId xmlns:a16="http://schemas.microsoft.com/office/drawing/2014/main" id="{0A0F7F31-BDC4-EFA3-B90E-3C2B44A4CE37}"/>
              </a:ext>
            </a:extLst>
          </p:cNvPr>
          <p:cNvSpPr txBox="1"/>
          <p:nvPr/>
        </p:nvSpPr>
        <p:spPr>
          <a:xfrm rot="19685837">
            <a:off x="5225299" y="2877911"/>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Tree>
    <p:extLst>
      <p:ext uri="{BB962C8B-B14F-4D97-AF65-F5344CB8AC3E}">
        <p14:creationId xmlns:p14="http://schemas.microsoft.com/office/powerpoint/2010/main" val="1439845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a:extLst>
              <a:ext uri="{FF2B5EF4-FFF2-40B4-BE49-F238E27FC236}">
                <a16:creationId xmlns:a16="http://schemas.microsoft.com/office/drawing/2014/main" id="{3AD51765-B426-F616-54B7-ED1A0C572188}"/>
              </a:ext>
            </a:extLst>
          </p:cNvPr>
          <p:cNvGraphicFramePr>
            <a:graphicFrameLocks noChangeAspect="1"/>
          </p:cNvGraphicFramePr>
          <p:nvPr>
            <p:extLst>
              <p:ext uri="{D42A27DB-BD31-4B8C-83A1-F6EECF244321}">
                <p14:modId xmlns:p14="http://schemas.microsoft.com/office/powerpoint/2010/main" val="811692998"/>
              </p:ext>
            </p:extLst>
          </p:nvPr>
        </p:nvGraphicFramePr>
        <p:xfrm>
          <a:off x="596533" y="3695500"/>
          <a:ext cx="6429375" cy="2657475"/>
        </p:xfrm>
        <a:graphic>
          <a:graphicData uri="http://schemas.openxmlformats.org/presentationml/2006/ole">
            <mc:AlternateContent xmlns:mc="http://schemas.openxmlformats.org/markup-compatibility/2006">
              <mc:Choice xmlns:v="urn:schemas-microsoft-com:vml" Requires="v">
                <p:oleObj name="Worksheet" r:id="rId3" imgW="6429451" imgH="2657475" progId="Excel.Sheet.12">
                  <p:link updateAutomatic="1"/>
                </p:oleObj>
              </mc:Choice>
              <mc:Fallback>
                <p:oleObj name="Worksheet" r:id="rId3" imgW="6429451" imgH="2657475" progId="Excel.Sheet.12">
                  <p:link updateAutomatic="1"/>
                  <p:pic>
                    <p:nvPicPr>
                      <p:cNvPr id="0" name=""/>
                      <p:cNvPicPr/>
                      <p:nvPr/>
                    </p:nvPicPr>
                    <p:blipFill>
                      <a:blip r:embed="rId4"/>
                      <a:stretch>
                        <a:fillRect/>
                      </a:stretch>
                    </p:blipFill>
                    <p:spPr>
                      <a:xfrm>
                        <a:off x="596533" y="3695500"/>
                        <a:ext cx="6429375" cy="26574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9524C83-1450-83E4-1327-D7F6D82C8A89}"/>
              </a:ext>
            </a:extLst>
          </p:cNvPr>
          <p:cNvGraphicFramePr>
            <a:graphicFrameLocks noChangeAspect="1"/>
          </p:cNvGraphicFramePr>
          <p:nvPr>
            <p:extLst>
              <p:ext uri="{D42A27DB-BD31-4B8C-83A1-F6EECF244321}">
                <p14:modId xmlns:p14="http://schemas.microsoft.com/office/powerpoint/2010/main" val="2524441033"/>
              </p:ext>
            </p:extLst>
          </p:nvPr>
        </p:nvGraphicFramePr>
        <p:xfrm>
          <a:off x="736233" y="826888"/>
          <a:ext cx="6151563" cy="2754312"/>
        </p:xfrm>
        <a:graphic>
          <a:graphicData uri="http://schemas.openxmlformats.org/presentationml/2006/ole">
            <mc:AlternateContent xmlns:mc="http://schemas.openxmlformats.org/markup-compatibility/2006">
              <mc:Choice xmlns:v="urn:schemas-microsoft-com:vml" Requires="v">
                <p:oleObj name="Worksheet" r:id="rId5" imgW="8763000" imgH="3924335" progId="Excel.Sheet.12">
                  <p:link updateAutomatic="1"/>
                </p:oleObj>
              </mc:Choice>
              <mc:Fallback>
                <p:oleObj name="Worksheet" r:id="rId5" imgW="8763000" imgH="3924335" progId="Excel.Sheet.12">
                  <p:link updateAutomatic="1"/>
                  <p:pic>
                    <p:nvPicPr>
                      <p:cNvPr id="0" name=""/>
                      <p:cNvPicPr/>
                      <p:nvPr/>
                    </p:nvPicPr>
                    <p:blipFill>
                      <a:blip r:embed="rId6"/>
                      <a:stretch>
                        <a:fillRect/>
                      </a:stretch>
                    </p:blipFill>
                    <p:spPr>
                      <a:xfrm>
                        <a:off x="736233" y="826888"/>
                        <a:ext cx="6151563" cy="2754312"/>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4DE6223A-D0BF-FF42-7023-FAEDD3D9183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383947" y="2366672"/>
            <a:ext cx="297482" cy="220428"/>
          </a:xfrm>
          <a:prstGeom prst="rect">
            <a:avLst/>
          </a:prstGeom>
        </p:spPr>
      </p:pic>
      <p:pic>
        <p:nvPicPr>
          <p:cNvPr id="6" name="Picture 5">
            <a:extLst>
              <a:ext uri="{FF2B5EF4-FFF2-40B4-BE49-F238E27FC236}">
                <a16:creationId xmlns:a16="http://schemas.microsoft.com/office/drawing/2014/main" id="{0852FEB0-F993-DF03-E06C-50C56981C8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75035" y="5276673"/>
            <a:ext cx="306394" cy="227031"/>
          </a:xfrm>
          <a:prstGeom prst="rect">
            <a:avLst/>
          </a:prstGeom>
        </p:spPr>
      </p:pic>
      <p:sp>
        <p:nvSpPr>
          <p:cNvPr id="3" name="Multiplication Sign 2">
            <a:extLst>
              <a:ext uri="{FF2B5EF4-FFF2-40B4-BE49-F238E27FC236}">
                <a16:creationId xmlns:a16="http://schemas.microsoft.com/office/drawing/2014/main" id="{52D62CC2-EE91-15AF-D410-B04B2043469E}"/>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graphicFrame>
        <p:nvGraphicFramePr>
          <p:cNvPr id="12" name="Object 11">
            <a:extLst>
              <a:ext uri="{FF2B5EF4-FFF2-40B4-BE49-F238E27FC236}">
                <a16:creationId xmlns:a16="http://schemas.microsoft.com/office/drawing/2014/main" id="{49177473-3F1D-9EE1-11CB-2355335EA6E1}"/>
              </a:ext>
            </a:extLst>
          </p:cNvPr>
          <p:cNvGraphicFramePr>
            <a:graphicFrameLocks noChangeAspect="1"/>
          </p:cNvGraphicFramePr>
          <p:nvPr>
            <p:extLst>
              <p:ext uri="{D42A27DB-BD31-4B8C-83A1-F6EECF244321}">
                <p14:modId xmlns:p14="http://schemas.microsoft.com/office/powerpoint/2010/main" val="1082115381"/>
              </p:ext>
            </p:extLst>
          </p:nvPr>
        </p:nvGraphicFramePr>
        <p:xfrm>
          <a:off x="6957646" y="734813"/>
          <a:ext cx="4529137" cy="2582862"/>
        </p:xfrm>
        <a:graphic>
          <a:graphicData uri="http://schemas.openxmlformats.org/presentationml/2006/ole">
            <mc:AlternateContent xmlns:mc="http://schemas.openxmlformats.org/markup-compatibility/2006">
              <mc:Choice xmlns:v="urn:schemas-microsoft-com:vml" Requires="v">
                <p:oleObj name="Worksheet" r:id="rId9" imgW="5429098" imgH="3095764" progId="Excel.Sheet.12">
                  <p:link updateAutomatic="1"/>
                </p:oleObj>
              </mc:Choice>
              <mc:Fallback>
                <p:oleObj name="Worksheet" r:id="rId9" imgW="5429098" imgH="3095764" progId="Excel.Sheet.12">
                  <p:link updateAutomatic="1"/>
                  <p:pic>
                    <p:nvPicPr>
                      <p:cNvPr id="0" name=""/>
                      <p:cNvPicPr/>
                      <p:nvPr/>
                    </p:nvPicPr>
                    <p:blipFill>
                      <a:blip r:embed="rId10"/>
                      <a:stretch>
                        <a:fillRect/>
                      </a:stretch>
                    </p:blipFill>
                    <p:spPr>
                      <a:xfrm>
                        <a:off x="6957646" y="734813"/>
                        <a:ext cx="4529137" cy="258286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7E82FC41-0AA5-D4FC-A2DC-1DBA114BEE3B}"/>
              </a:ext>
            </a:extLst>
          </p:cNvPr>
          <p:cNvGraphicFramePr>
            <a:graphicFrameLocks noChangeAspect="1"/>
          </p:cNvGraphicFramePr>
          <p:nvPr>
            <p:extLst>
              <p:ext uri="{D42A27DB-BD31-4B8C-83A1-F6EECF244321}">
                <p14:modId xmlns:p14="http://schemas.microsoft.com/office/powerpoint/2010/main" val="3804458061"/>
              </p:ext>
            </p:extLst>
          </p:nvPr>
        </p:nvGraphicFramePr>
        <p:xfrm>
          <a:off x="7583121" y="3409750"/>
          <a:ext cx="4094162" cy="2771775"/>
        </p:xfrm>
        <a:graphic>
          <a:graphicData uri="http://schemas.openxmlformats.org/presentationml/2006/ole">
            <mc:AlternateContent xmlns:mc="http://schemas.openxmlformats.org/markup-compatibility/2006">
              <mc:Choice xmlns:v="urn:schemas-microsoft-com:vml" Requires="v">
                <p:oleObj name="Worksheet" r:id="rId11" imgW="5390998" imgH="3648144" progId="Excel.Sheet.12">
                  <p:link updateAutomatic="1"/>
                </p:oleObj>
              </mc:Choice>
              <mc:Fallback>
                <p:oleObj name="Worksheet" r:id="rId11" imgW="5390998" imgH="3648144" progId="Excel.Sheet.12">
                  <p:link updateAutomatic="1"/>
                  <p:pic>
                    <p:nvPicPr>
                      <p:cNvPr id="0" name=""/>
                      <p:cNvPicPr/>
                      <p:nvPr/>
                    </p:nvPicPr>
                    <p:blipFill>
                      <a:blip r:embed="rId12"/>
                      <a:stretch>
                        <a:fillRect/>
                      </a:stretch>
                    </p:blipFill>
                    <p:spPr>
                      <a:xfrm>
                        <a:off x="7583121" y="3409750"/>
                        <a:ext cx="4094162" cy="2771775"/>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E228B7E5-A91F-D471-3165-86FE46249A80}"/>
              </a:ext>
            </a:extLst>
          </p:cNvPr>
          <p:cNvSpPr>
            <a:spLocks noGrp="1"/>
          </p:cNvSpPr>
          <p:nvPr>
            <p:ph type="title"/>
          </p:nvPr>
        </p:nvSpPr>
        <p:spPr>
          <a:xfrm>
            <a:off x="113211" y="50350"/>
            <a:ext cx="9487989" cy="771181"/>
          </a:xfrm>
        </p:spPr>
        <p:txBody>
          <a:bodyPr/>
          <a:lstStyle/>
          <a:p>
            <a:r>
              <a:rPr lang="en-US" dirty="0"/>
              <a:t>SET Profitability as of  4Q-2023</a:t>
            </a:r>
            <a:endParaRPr lang="en-US" dirty="0">
              <a:solidFill>
                <a:srgbClr val="FF0000"/>
              </a:solidFill>
            </a:endParaRPr>
          </a:p>
        </p:txBody>
      </p:sp>
    </p:spTree>
    <p:extLst>
      <p:ext uri="{BB962C8B-B14F-4D97-AF65-F5344CB8AC3E}">
        <p14:creationId xmlns:p14="http://schemas.microsoft.com/office/powerpoint/2010/main" val="28072482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98C574DC-CDC8-29C5-40EB-832302DB3AD8}"/>
              </a:ext>
            </a:extLst>
          </p:cNvPr>
          <p:cNvGraphicFramePr>
            <a:graphicFrameLocks noChangeAspect="1"/>
          </p:cNvGraphicFramePr>
          <p:nvPr>
            <p:extLst>
              <p:ext uri="{D42A27DB-BD31-4B8C-83A1-F6EECF244321}">
                <p14:modId xmlns:p14="http://schemas.microsoft.com/office/powerpoint/2010/main" val="1532110163"/>
              </p:ext>
            </p:extLst>
          </p:nvPr>
        </p:nvGraphicFramePr>
        <p:xfrm>
          <a:off x="536575" y="3677443"/>
          <a:ext cx="6429375" cy="2657475"/>
        </p:xfrm>
        <a:graphic>
          <a:graphicData uri="http://schemas.openxmlformats.org/presentationml/2006/ole">
            <mc:AlternateContent xmlns:mc="http://schemas.openxmlformats.org/markup-compatibility/2006">
              <mc:Choice xmlns:v="urn:schemas-microsoft-com:vml" Requires="v">
                <p:oleObj name="Worksheet" r:id="rId3" imgW="6429600" imgH="2657520" progId="Excel.Sheet.12">
                  <p:link updateAutomatic="1"/>
                </p:oleObj>
              </mc:Choice>
              <mc:Fallback>
                <p:oleObj name="Worksheet" r:id="rId3" imgW="6429600" imgH="2657520" progId="Excel.Sheet.12">
                  <p:link updateAutomatic="1"/>
                  <p:pic>
                    <p:nvPicPr>
                      <p:cNvPr id="14" name="Object 13">
                        <a:extLst>
                          <a:ext uri="{FF2B5EF4-FFF2-40B4-BE49-F238E27FC236}">
                            <a16:creationId xmlns:a16="http://schemas.microsoft.com/office/drawing/2014/main" id="{98C574DC-CDC8-29C5-40EB-832302DB3AD8}"/>
                          </a:ext>
                        </a:extLst>
                      </p:cNvPr>
                      <p:cNvPicPr/>
                      <p:nvPr/>
                    </p:nvPicPr>
                    <p:blipFill>
                      <a:blip r:embed="rId4"/>
                      <a:stretch>
                        <a:fillRect/>
                      </a:stretch>
                    </p:blipFill>
                    <p:spPr>
                      <a:xfrm>
                        <a:off x="536575" y="3677443"/>
                        <a:ext cx="6429375" cy="2657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87F9DBA-DA5F-DD73-5C35-EEAB4E0B98FB}"/>
              </a:ext>
            </a:extLst>
          </p:cNvPr>
          <p:cNvGraphicFramePr>
            <a:graphicFrameLocks noChangeAspect="1"/>
          </p:cNvGraphicFramePr>
          <p:nvPr>
            <p:extLst>
              <p:ext uri="{D42A27DB-BD31-4B8C-83A1-F6EECF244321}">
                <p14:modId xmlns:p14="http://schemas.microsoft.com/office/powerpoint/2010/main" val="2398314712"/>
              </p:ext>
            </p:extLst>
          </p:nvPr>
        </p:nvGraphicFramePr>
        <p:xfrm>
          <a:off x="546100" y="821531"/>
          <a:ext cx="5994400" cy="2686050"/>
        </p:xfrm>
        <a:graphic>
          <a:graphicData uri="http://schemas.openxmlformats.org/presentationml/2006/ole">
            <mc:AlternateContent xmlns:mc="http://schemas.openxmlformats.org/markup-compatibility/2006">
              <mc:Choice xmlns:v="urn:schemas-microsoft-com:vml" Requires="v">
                <p:oleObj name="Worksheet" r:id="rId5" imgW="8763000" imgH="3924335" progId="Excel.Sheet.12">
                  <p:link updateAutomatic="1"/>
                </p:oleObj>
              </mc:Choice>
              <mc:Fallback>
                <p:oleObj name="Worksheet" r:id="rId5" imgW="8763000" imgH="3924335" progId="Excel.Sheet.12">
                  <p:link updateAutomatic="1"/>
                  <p:pic>
                    <p:nvPicPr>
                      <p:cNvPr id="12" name="Object 11">
                        <a:extLst>
                          <a:ext uri="{FF2B5EF4-FFF2-40B4-BE49-F238E27FC236}">
                            <a16:creationId xmlns:a16="http://schemas.microsoft.com/office/drawing/2014/main" id="{C87F9DBA-DA5F-DD73-5C35-EEAB4E0B98FB}"/>
                          </a:ext>
                        </a:extLst>
                      </p:cNvPr>
                      <p:cNvPicPr/>
                      <p:nvPr/>
                    </p:nvPicPr>
                    <p:blipFill>
                      <a:blip r:embed="rId6"/>
                      <a:stretch>
                        <a:fillRect/>
                      </a:stretch>
                    </p:blipFill>
                    <p:spPr>
                      <a:xfrm>
                        <a:off x="546100" y="821531"/>
                        <a:ext cx="5994400" cy="268605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A08CB7B-9BCD-A752-2E72-0EAE5C7804C8}"/>
              </a:ext>
            </a:extLst>
          </p:cNvPr>
          <p:cNvSpPr>
            <a:spLocks noGrp="1"/>
          </p:cNvSpPr>
          <p:nvPr>
            <p:ph type="title"/>
          </p:nvPr>
        </p:nvSpPr>
        <p:spPr>
          <a:xfrm>
            <a:off x="113211" y="50350"/>
            <a:ext cx="9487989" cy="771181"/>
          </a:xfrm>
        </p:spPr>
        <p:txBody>
          <a:bodyPr/>
          <a:lstStyle/>
          <a:p>
            <a:r>
              <a:rPr lang="en-US" dirty="0"/>
              <a:t>SET Profitability as of  3Q-2023</a:t>
            </a:r>
            <a:endParaRPr lang="en-US" dirty="0">
              <a:solidFill>
                <a:srgbClr val="FF0000"/>
              </a:solidFill>
            </a:endParaRPr>
          </a:p>
        </p:txBody>
      </p:sp>
      <p:pic>
        <p:nvPicPr>
          <p:cNvPr id="4" name="Picture 3">
            <a:extLst>
              <a:ext uri="{FF2B5EF4-FFF2-40B4-BE49-F238E27FC236}">
                <a16:creationId xmlns:a16="http://schemas.microsoft.com/office/drawing/2014/main" id="{4DE6223A-D0BF-FF42-7023-FAEDD3D9183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907088" y="2421481"/>
            <a:ext cx="297482" cy="220428"/>
          </a:xfrm>
          <a:prstGeom prst="rect">
            <a:avLst/>
          </a:prstGeom>
        </p:spPr>
      </p:pic>
      <p:pic>
        <p:nvPicPr>
          <p:cNvPr id="6" name="Picture 5">
            <a:extLst>
              <a:ext uri="{FF2B5EF4-FFF2-40B4-BE49-F238E27FC236}">
                <a16:creationId xmlns:a16="http://schemas.microsoft.com/office/drawing/2014/main" id="{0852FEB0-F993-DF03-E06C-50C56981C8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055829" y="5315289"/>
            <a:ext cx="306394" cy="227031"/>
          </a:xfrm>
          <a:prstGeom prst="rect">
            <a:avLst/>
          </a:prstGeom>
        </p:spPr>
      </p:pic>
      <p:graphicFrame>
        <p:nvGraphicFramePr>
          <p:cNvPr id="13" name="Object 12">
            <a:extLst>
              <a:ext uri="{FF2B5EF4-FFF2-40B4-BE49-F238E27FC236}">
                <a16:creationId xmlns:a16="http://schemas.microsoft.com/office/drawing/2014/main" id="{C84EAC36-C69F-AA40-00F3-90DE81DC008A}"/>
              </a:ext>
            </a:extLst>
          </p:cNvPr>
          <p:cNvGraphicFramePr>
            <a:graphicFrameLocks noChangeAspect="1"/>
          </p:cNvGraphicFramePr>
          <p:nvPr>
            <p:extLst>
              <p:ext uri="{D42A27DB-BD31-4B8C-83A1-F6EECF244321}">
                <p14:modId xmlns:p14="http://schemas.microsoft.com/office/powerpoint/2010/main" val="1914648823"/>
              </p:ext>
            </p:extLst>
          </p:nvPr>
        </p:nvGraphicFramePr>
        <p:xfrm>
          <a:off x="7512050" y="821531"/>
          <a:ext cx="4144963" cy="2363787"/>
        </p:xfrm>
        <a:graphic>
          <a:graphicData uri="http://schemas.openxmlformats.org/presentationml/2006/ole">
            <mc:AlternateContent xmlns:mc="http://schemas.openxmlformats.org/markup-compatibility/2006">
              <mc:Choice xmlns:v="urn:schemas-microsoft-com:vml" Requires="v">
                <p:oleObj name="Worksheet" r:id="rId9" imgW="5429098" imgH="3095764" progId="Excel.Sheet.12">
                  <p:link updateAutomatic="1"/>
                </p:oleObj>
              </mc:Choice>
              <mc:Fallback>
                <p:oleObj name="Worksheet" r:id="rId9" imgW="5429098" imgH="3095764" progId="Excel.Sheet.12">
                  <p:link updateAutomatic="1"/>
                  <p:pic>
                    <p:nvPicPr>
                      <p:cNvPr id="13" name="Object 12">
                        <a:extLst>
                          <a:ext uri="{FF2B5EF4-FFF2-40B4-BE49-F238E27FC236}">
                            <a16:creationId xmlns:a16="http://schemas.microsoft.com/office/drawing/2014/main" id="{C84EAC36-C69F-AA40-00F3-90DE81DC008A}"/>
                          </a:ext>
                        </a:extLst>
                      </p:cNvPr>
                      <p:cNvPicPr/>
                      <p:nvPr/>
                    </p:nvPicPr>
                    <p:blipFill>
                      <a:blip r:embed="rId10"/>
                      <a:stretch>
                        <a:fillRect/>
                      </a:stretch>
                    </p:blipFill>
                    <p:spPr>
                      <a:xfrm>
                        <a:off x="7512050" y="821531"/>
                        <a:ext cx="4144963" cy="23637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898DB63-9941-D718-0270-8A990826A602}"/>
              </a:ext>
            </a:extLst>
          </p:cNvPr>
          <p:cNvGraphicFramePr>
            <a:graphicFrameLocks noChangeAspect="1"/>
          </p:cNvGraphicFramePr>
          <p:nvPr>
            <p:extLst>
              <p:ext uri="{D42A27DB-BD31-4B8C-83A1-F6EECF244321}">
                <p14:modId xmlns:p14="http://schemas.microsoft.com/office/powerpoint/2010/main" val="2217545620"/>
              </p:ext>
            </p:extLst>
          </p:nvPr>
        </p:nvGraphicFramePr>
        <p:xfrm>
          <a:off x="7600950" y="3402806"/>
          <a:ext cx="4210050" cy="2849562"/>
        </p:xfrm>
        <a:graphic>
          <a:graphicData uri="http://schemas.openxmlformats.org/presentationml/2006/ole">
            <mc:AlternateContent xmlns:mc="http://schemas.openxmlformats.org/markup-compatibility/2006">
              <mc:Choice xmlns:v="urn:schemas-microsoft-com:vml" Requires="v">
                <p:oleObj name="Worksheet" r:id="rId11" imgW="5390998" imgH="3648144" progId="Excel.Sheet.12">
                  <p:link updateAutomatic="1"/>
                </p:oleObj>
              </mc:Choice>
              <mc:Fallback>
                <p:oleObj name="Worksheet" r:id="rId11" imgW="5390998" imgH="3648144" progId="Excel.Sheet.12">
                  <p:link updateAutomatic="1"/>
                  <p:pic>
                    <p:nvPicPr>
                      <p:cNvPr id="15" name="Object 14">
                        <a:extLst>
                          <a:ext uri="{FF2B5EF4-FFF2-40B4-BE49-F238E27FC236}">
                            <a16:creationId xmlns:a16="http://schemas.microsoft.com/office/drawing/2014/main" id="{0898DB63-9941-D718-0270-8A990826A602}"/>
                          </a:ext>
                        </a:extLst>
                      </p:cNvPr>
                      <p:cNvPicPr/>
                      <p:nvPr/>
                    </p:nvPicPr>
                    <p:blipFill>
                      <a:blip r:embed="rId12"/>
                      <a:stretch>
                        <a:fillRect/>
                      </a:stretch>
                    </p:blipFill>
                    <p:spPr>
                      <a:xfrm>
                        <a:off x="7600950" y="3402806"/>
                        <a:ext cx="4210050" cy="2849562"/>
                      </a:xfrm>
                      <a:prstGeom prst="rect">
                        <a:avLst/>
                      </a:prstGeom>
                    </p:spPr>
                  </p:pic>
                </p:oleObj>
              </mc:Fallback>
            </mc:AlternateContent>
          </a:graphicData>
        </a:graphic>
      </p:graphicFrame>
      <p:sp>
        <p:nvSpPr>
          <p:cNvPr id="3" name="Multiplication Sign 2">
            <a:extLst>
              <a:ext uri="{FF2B5EF4-FFF2-40B4-BE49-F238E27FC236}">
                <a16:creationId xmlns:a16="http://schemas.microsoft.com/office/drawing/2014/main" id="{52D62CC2-EE91-15AF-D410-B04B2043469E}"/>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28670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75FB-C703-B691-A165-BFDD5CC1B180}"/>
              </a:ext>
            </a:extLst>
          </p:cNvPr>
          <p:cNvSpPr>
            <a:spLocks noGrp="1"/>
          </p:cNvSpPr>
          <p:nvPr>
            <p:ph type="title"/>
          </p:nvPr>
        </p:nvSpPr>
        <p:spPr/>
        <p:txBody>
          <a:bodyPr/>
          <a:lstStyle/>
          <a:p>
            <a:r>
              <a:rPr lang="th-TH" dirty="0"/>
              <a:t>กำไรหุ้นโรงกลั่นน้ำมัน และ </a:t>
            </a:r>
            <a:r>
              <a:rPr lang="en-US" dirty="0"/>
              <a:t>Inventory</a:t>
            </a:r>
          </a:p>
        </p:txBody>
      </p:sp>
      <p:sp>
        <p:nvSpPr>
          <p:cNvPr id="6" name="TextBox 5">
            <a:extLst>
              <a:ext uri="{FF2B5EF4-FFF2-40B4-BE49-F238E27FC236}">
                <a16:creationId xmlns:a16="http://schemas.microsoft.com/office/drawing/2014/main" id="{16B1F288-72BD-C539-F027-68E655715B56}"/>
              </a:ext>
            </a:extLst>
          </p:cNvPr>
          <p:cNvSpPr txBox="1"/>
          <p:nvPr/>
        </p:nvSpPr>
        <p:spPr>
          <a:xfrm>
            <a:off x="9125" y="6438318"/>
            <a:ext cx="6096000" cy="369332"/>
          </a:xfrm>
          <a:prstGeom prst="rect">
            <a:avLst/>
          </a:prstGeom>
          <a:noFill/>
        </p:spPr>
        <p:txBody>
          <a:bodyPr wrap="square">
            <a:spAutoFit/>
          </a:bodyPr>
          <a:lstStyle/>
          <a:p>
            <a:r>
              <a:rPr lang="en-US" dirty="0">
                <a:solidFill>
                  <a:schemeClr val="bg2">
                    <a:lumMod val="90000"/>
                  </a:schemeClr>
                </a:solidFill>
              </a:rPr>
              <a:t>D:\Google Drive\Bloomberg\Refinery -Inventories Change  28FEB2023.xlsx</a:t>
            </a:r>
          </a:p>
        </p:txBody>
      </p:sp>
      <p:pic>
        <p:nvPicPr>
          <p:cNvPr id="7" name="Picture 6">
            <a:extLst>
              <a:ext uri="{FF2B5EF4-FFF2-40B4-BE49-F238E27FC236}">
                <a16:creationId xmlns:a16="http://schemas.microsoft.com/office/drawing/2014/main" id="{42C9D364-0053-CCDD-6148-258219C1A9F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880" y="1006610"/>
            <a:ext cx="11840490" cy="5173853"/>
          </a:xfrm>
          <a:prstGeom prst="rect">
            <a:avLst/>
          </a:prstGeom>
        </p:spPr>
      </p:pic>
      <p:sp>
        <p:nvSpPr>
          <p:cNvPr id="3" name="Multiplication Sign 2">
            <a:extLst>
              <a:ext uri="{FF2B5EF4-FFF2-40B4-BE49-F238E27FC236}">
                <a16:creationId xmlns:a16="http://schemas.microsoft.com/office/drawing/2014/main" id="{3D243316-893E-BA7C-26D9-CD29D8CD0B07}"/>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660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A7190A-078E-61FF-28F0-03B4C86E6DE4}"/>
              </a:ext>
            </a:extLst>
          </p:cNvPr>
          <p:cNvPicPr>
            <a:picLocks noChangeAspect="1"/>
          </p:cNvPicPr>
          <p:nvPr/>
        </p:nvPicPr>
        <p:blipFill>
          <a:blip r:embed="rId3"/>
          <a:stretch>
            <a:fillRect/>
          </a:stretch>
        </p:blipFill>
        <p:spPr>
          <a:xfrm>
            <a:off x="393772" y="645323"/>
            <a:ext cx="5588421" cy="5697177"/>
          </a:xfrm>
          <a:prstGeom prst="rect">
            <a:avLst/>
          </a:prstGeom>
        </p:spPr>
      </p:pic>
      <p:pic>
        <p:nvPicPr>
          <p:cNvPr id="8" name="Picture 7">
            <a:extLst>
              <a:ext uri="{FF2B5EF4-FFF2-40B4-BE49-F238E27FC236}">
                <a16:creationId xmlns:a16="http://schemas.microsoft.com/office/drawing/2014/main" id="{D518D440-352C-710D-1097-0AEB21904BD6}"/>
              </a:ext>
            </a:extLst>
          </p:cNvPr>
          <p:cNvPicPr>
            <a:picLocks noChangeAspect="1"/>
          </p:cNvPicPr>
          <p:nvPr/>
        </p:nvPicPr>
        <p:blipFill>
          <a:blip r:embed="rId4"/>
          <a:stretch>
            <a:fillRect/>
          </a:stretch>
        </p:blipFill>
        <p:spPr>
          <a:xfrm>
            <a:off x="6209808" y="645322"/>
            <a:ext cx="5588420" cy="5697177"/>
          </a:xfrm>
          <a:prstGeom prst="rect">
            <a:avLst/>
          </a:prstGeom>
        </p:spPr>
      </p:pic>
      <p:sp>
        <p:nvSpPr>
          <p:cNvPr id="11" name="Title 1">
            <a:extLst>
              <a:ext uri="{FF2B5EF4-FFF2-40B4-BE49-F238E27FC236}">
                <a16:creationId xmlns:a16="http://schemas.microsoft.com/office/drawing/2014/main" id="{1078D7EB-C54A-405D-9D2C-D12074244180}"/>
              </a:ext>
            </a:extLst>
          </p:cNvPr>
          <p:cNvSpPr txBox="1">
            <a:spLocks/>
          </p:cNvSpPr>
          <p:nvPr/>
        </p:nvSpPr>
        <p:spPr>
          <a:xfrm>
            <a:off x="320080" y="147103"/>
            <a:ext cx="10290410" cy="727753"/>
          </a:xfrm>
          <a:prstGeom prst="rect">
            <a:avLst/>
          </a:prstGeom>
        </p:spPr>
        <p:txBody>
          <a:bodyPr/>
          <a:lstStyle>
            <a:lvl1pPr algn="l" defTabSz="914400"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3B66"/>
                </a:solidFill>
                <a:effectLst/>
                <a:uLnTx/>
                <a:uFillTx/>
                <a:latin typeface="DB Heavent Med" panose="02000606060000090000" pitchFamily="2" charset="-34"/>
                <a:ea typeface="+mj-ea"/>
                <a:cs typeface="DB Heavent Med" panose="02000606060000090000" pitchFamily="2" charset="-34"/>
              </a:rPr>
              <a:t>4Q223Strategy : </a:t>
            </a:r>
            <a:r>
              <a:rPr kumimoji="0" lang="en-US" sz="3200" b="0" i="0" u="none" strike="noStrike" kern="1200" cap="none" spc="0" normalizeH="0" baseline="0" noProof="0" dirty="0">
                <a:ln>
                  <a:noFill/>
                </a:ln>
                <a:solidFill>
                  <a:srgbClr val="003B66"/>
                </a:solidFill>
                <a:effectLst/>
                <a:uLnTx/>
                <a:uFillTx/>
                <a:latin typeface="DB Heavent Med" panose="02000606060000090000" pitchFamily="2" charset="-34"/>
                <a:ea typeface="+mj-ea"/>
                <a:cs typeface="DB Heavent Med" panose="02000606060000090000" pitchFamily="2" charset="-34"/>
              </a:rPr>
              <a:t>Sector </a:t>
            </a:r>
            <a:r>
              <a:rPr kumimoji="0" lang="th-TH" sz="3200" b="0" i="0" u="none" strike="noStrike" kern="1200" cap="none" spc="0" normalizeH="0" baseline="0" noProof="0" dirty="0">
                <a:ln>
                  <a:noFill/>
                </a:ln>
                <a:solidFill>
                  <a:srgbClr val="003B66"/>
                </a:solidFill>
                <a:effectLst/>
                <a:uLnTx/>
                <a:uFillTx/>
                <a:latin typeface="DB Heavent Med" panose="02000606060000090000" pitchFamily="2" charset="-34"/>
                <a:ea typeface="+mj-ea"/>
                <a:cs typeface="DB Heavent Med" panose="02000606060000090000" pitchFamily="2" charset="-34"/>
              </a:rPr>
              <a:t>ที่กำไรมีผลต่อตลาดมากที่สุด</a:t>
            </a:r>
          </a:p>
        </p:txBody>
      </p:sp>
      <p:sp>
        <p:nvSpPr>
          <p:cNvPr id="13" name="Rectangle: Rounded Corners 12">
            <a:extLst>
              <a:ext uri="{FF2B5EF4-FFF2-40B4-BE49-F238E27FC236}">
                <a16:creationId xmlns:a16="http://schemas.microsoft.com/office/drawing/2014/main" id="{70B88FD4-E430-CB38-55DA-35907CB07D17}"/>
              </a:ext>
            </a:extLst>
          </p:cNvPr>
          <p:cNvSpPr/>
          <p:nvPr/>
        </p:nvSpPr>
        <p:spPr>
          <a:xfrm>
            <a:off x="467464" y="1219950"/>
            <a:ext cx="5252335" cy="768408"/>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14" name="Rectangle: Rounded Corners 13">
            <a:extLst>
              <a:ext uri="{FF2B5EF4-FFF2-40B4-BE49-F238E27FC236}">
                <a16:creationId xmlns:a16="http://schemas.microsoft.com/office/drawing/2014/main" id="{472A39F9-CF75-D75F-1515-F22D7472971C}"/>
              </a:ext>
            </a:extLst>
          </p:cNvPr>
          <p:cNvSpPr/>
          <p:nvPr/>
        </p:nvSpPr>
        <p:spPr>
          <a:xfrm>
            <a:off x="6251666" y="1172955"/>
            <a:ext cx="5330538" cy="1512168"/>
          </a:xfrm>
          <a:prstGeom prst="round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2" name="Multiplication Sign 1">
            <a:extLst>
              <a:ext uri="{FF2B5EF4-FFF2-40B4-BE49-F238E27FC236}">
                <a16:creationId xmlns:a16="http://schemas.microsoft.com/office/drawing/2014/main" id="{2D48DF96-E6E8-5005-F710-809FBA174F3F}"/>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1415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0235D8-EF81-9BF4-4BB3-F1F9BD0935D2}"/>
              </a:ext>
            </a:extLst>
          </p:cNvPr>
          <p:cNvSpPr txBox="1"/>
          <p:nvPr/>
        </p:nvSpPr>
        <p:spPr>
          <a:xfrm>
            <a:off x="388189" y="6435306"/>
            <a:ext cx="4822166" cy="369332"/>
          </a:xfrm>
          <a:prstGeom prst="rect">
            <a:avLst/>
          </a:prstGeom>
          <a:noFill/>
        </p:spPr>
        <p:txBody>
          <a:bodyPr wrap="square" rtlCol="0">
            <a:spAutoFit/>
          </a:bodyPr>
          <a:lstStyle/>
          <a:p>
            <a:r>
              <a:rPr lang="en-US" dirty="0">
                <a:solidFill>
                  <a:schemeClr val="bg2">
                    <a:lumMod val="75000"/>
                  </a:schemeClr>
                </a:solidFill>
              </a:rPr>
              <a:t>PER Emerging market.xlsx</a:t>
            </a:r>
          </a:p>
        </p:txBody>
      </p:sp>
      <p:pic>
        <p:nvPicPr>
          <p:cNvPr id="3" name="Picture 2">
            <a:extLst>
              <a:ext uri="{FF2B5EF4-FFF2-40B4-BE49-F238E27FC236}">
                <a16:creationId xmlns:a16="http://schemas.microsoft.com/office/drawing/2014/main" id="{1AA4E962-6155-D485-DE16-272A7E3912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3222" y="380238"/>
            <a:ext cx="10925556" cy="6097524"/>
          </a:xfrm>
          <a:prstGeom prst="rect">
            <a:avLst/>
          </a:prstGeom>
        </p:spPr>
      </p:pic>
      <p:sp>
        <p:nvSpPr>
          <p:cNvPr id="4" name="Multiplication Sign 3">
            <a:extLst>
              <a:ext uri="{FF2B5EF4-FFF2-40B4-BE49-F238E27FC236}">
                <a16:creationId xmlns:a16="http://schemas.microsoft.com/office/drawing/2014/main" id="{CB926BEF-A001-6FF0-6E00-0FA5C943FE20}"/>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739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E2E6D-119A-4B59-F6B6-9AD89B355A7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DED0D20-F31D-49F0-C632-9DA2C2097321}"/>
              </a:ext>
            </a:extLst>
          </p:cNvPr>
          <p:cNvSpPr>
            <a:spLocks noGrp="1"/>
          </p:cNvSpPr>
          <p:nvPr>
            <p:ph type="sldNum" sz="quarter" idx="10"/>
          </p:nvPr>
        </p:nvSpPr>
        <p:spPr/>
        <p:txBody>
          <a:bodyPr/>
          <a:lstStyle/>
          <a:p>
            <a:fld id="{1C3CB30C-02F5-4478-8C0E-7AE05C328AB5}" type="slidenum">
              <a:rPr lang="en-US" smtClean="0"/>
              <a:pPr/>
              <a:t>11</a:t>
            </a:fld>
            <a:endParaRPr lang="en-US"/>
          </a:p>
        </p:txBody>
      </p:sp>
      <p:pic>
        <p:nvPicPr>
          <p:cNvPr id="5" name="Picture 4">
            <a:extLst>
              <a:ext uri="{FF2B5EF4-FFF2-40B4-BE49-F238E27FC236}">
                <a16:creationId xmlns:a16="http://schemas.microsoft.com/office/drawing/2014/main" id="{4F8F3486-46AB-0D7E-8322-395CEF94FDED}"/>
              </a:ext>
            </a:extLst>
          </p:cNvPr>
          <p:cNvPicPr>
            <a:picLocks noChangeAspect="1"/>
          </p:cNvPicPr>
          <p:nvPr/>
        </p:nvPicPr>
        <p:blipFill>
          <a:blip r:embed="rId2"/>
          <a:stretch>
            <a:fillRect/>
          </a:stretch>
        </p:blipFill>
        <p:spPr>
          <a:xfrm>
            <a:off x="201817" y="1001624"/>
            <a:ext cx="3774760" cy="4718450"/>
          </a:xfrm>
          <a:prstGeom prst="rect">
            <a:avLst/>
          </a:prstGeom>
        </p:spPr>
      </p:pic>
      <p:sp>
        <p:nvSpPr>
          <p:cNvPr id="7" name="TextBox 6">
            <a:extLst>
              <a:ext uri="{FF2B5EF4-FFF2-40B4-BE49-F238E27FC236}">
                <a16:creationId xmlns:a16="http://schemas.microsoft.com/office/drawing/2014/main" id="{81554780-36A4-5A9B-F2F8-6CA1F089331B}"/>
              </a:ext>
            </a:extLst>
          </p:cNvPr>
          <p:cNvSpPr txBox="1"/>
          <p:nvPr/>
        </p:nvSpPr>
        <p:spPr>
          <a:xfrm>
            <a:off x="0" y="5753718"/>
            <a:ext cx="5901070" cy="600164"/>
          </a:xfrm>
          <a:prstGeom prst="rect">
            <a:avLst/>
          </a:prstGeom>
          <a:noFill/>
        </p:spPr>
        <p:txBody>
          <a:bodyPr wrap="square">
            <a:spAutoFit/>
          </a:bodyPr>
          <a:lstStyle/>
          <a:p>
            <a:r>
              <a:rPr lang="en-US" sz="1100" dirty="0">
                <a:solidFill>
                  <a:schemeClr val="bg2">
                    <a:lumMod val="75000"/>
                  </a:schemeClr>
                </a:solidFill>
              </a:rPr>
              <a:t>https://www.facebook.com/bangkokbiznews?__cft__[0]=AZXY268fx5o7nU3fhR15LOZEo0ibrXo3DJjoqIxKejdwl2AJrw3fN0b4wWQPi4duq82ZTBqyssjAuZJVqe-OXZBiXPdaXW07i0qbb8CQrT7GNb1-hS6j44GkMk6OBbsovRpeogEaLwup3t3XBFz5544B7jbgM9Qkah7V0ANz-11VPQ8-_SuXD7gCawsSHzAZ6Zv9YJC3h-7IYQCrrkjLFfem&amp;__tn__=-UC*F</a:t>
            </a:r>
          </a:p>
        </p:txBody>
      </p:sp>
      <p:sp>
        <p:nvSpPr>
          <p:cNvPr id="8" name="TextBox 7">
            <a:extLst>
              <a:ext uri="{FF2B5EF4-FFF2-40B4-BE49-F238E27FC236}">
                <a16:creationId xmlns:a16="http://schemas.microsoft.com/office/drawing/2014/main" id="{35AA0775-6A1E-BF6B-72F5-958B4A2AE43F}"/>
              </a:ext>
            </a:extLst>
          </p:cNvPr>
          <p:cNvSpPr txBox="1"/>
          <p:nvPr/>
        </p:nvSpPr>
        <p:spPr>
          <a:xfrm>
            <a:off x="4146699" y="900943"/>
            <a:ext cx="1949302" cy="3970318"/>
          </a:xfrm>
          <a:prstGeom prst="rect">
            <a:avLst/>
          </a:prstGeom>
          <a:noFill/>
        </p:spPr>
        <p:txBody>
          <a:bodyPr wrap="square" rtlCol="0">
            <a:spAutoFit/>
          </a:bodyPr>
          <a:lstStyle/>
          <a:p>
            <a:r>
              <a:rPr lang="th-TH" sz="2800" dirty="0"/>
              <a:t>ประโยคหนึ่ง ที่ ‘เศรษฐพุฒิ’ กล่าวระหว่างตอบคำถามว่า ผมมารับตำแหน่ง 3 ปีครึ่ง และในช่วงที่ผ่านมา ก็เจออะไรมาที่หนักหน่วงมาพอสมควร</a:t>
            </a:r>
            <a:endParaRPr lang="en-US" sz="2800" dirty="0"/>
          </a:p>
        </p:txBody>
      </p:sp>
      <p:pic>
        <p:nvPicPr>
          <p:cNvPr id="9" name="Picture 8">
            <a:extLst>
              <a:ext uri="{FF2B5EF4-FFF2-40B4-BE49-F238E27FC236}">
                <a16:creationId xmlns:a16="http://schemas.microsoft.com/office/drawing/2014/main" id="{359B4D41-F9E2-6D35-C78D-1C8183B79C52}"/>
              </a:ext>
            </a:extLst>
          </p:cNvPr>
          <p:cNvPicPr>
            <a:picLocks noChangeAspect="1"/>
          </p:cNvPicPr>
          <p:nvPr/>
        </p:nvPicPr>
        <p:blipFill>
          <a:blip r:embed="rId3"/>
          <a:stretch>
            <a:fillRect/>
          </a:stretch>
        </p:blipFill>
        <p:spPr>
          <a:xfrm>
            <a:off x="6542575" y="1001624"/>
            <a:ext cx="5100082" cy="4720845"/>
          </a:xfrm>
          <a:prstGeom prst="rect">
            <a:avLst/>
          </a:prstGeom>
        </p:spPr>
      </p:pic>
      <p:sp>
        <p:nvSpPr>
          <p:cNvPr id="11" name="TextBox 10">
            <a:extLst>
              <a:ext uri="{FF2B5EF4-FFF2-40B4-BE49-F238E27FC236}">
                <a16:creationId xmlns:a16="http://schemas.microsoft.com/office/drawing/2014/main" id="{0C3C0B06-0426-BFED-1A25-686545F9158A}"/>
              </a:ext>
            </a:extLst>
          </p:cNvPr>
          <p:cNvSpPr txBox="1"/>
          <p:nvPr/>
        </p:nvSpPr>
        <p:spPr>
          <a:xfrm>
            <a:off x="7166344" y="5914855"/>
            <a:ext cx="4869711" cy="307777"/>
          </a:xfrm>
          <a:prstGeom prst="rect">
            <a:avLst/>
          </a:prstGeom>
          <a:noFill/>
        </p:spPr>
        <p:txBody>
          <a:bodyPr wrap="square">
            <a:spAutoFit/>
          </a:bodyPr>
          <a:lstStyle/>
          <a:p>
            <a:r>
              <a:rPr lang="en-US" sz="1400" dirty="0">
                <a:solidFill>
                  <a:schemeClr val="bg2">
                    <a:lumMod val="75000"/>
                  </a:schemeClr>
                </a:solidFill>
              </a:rPr>
              <a:t>https://www.facebook.com/photo/?fbid=475474741653754&amp;set=a.183794414155123</a:t>
            </a:r>
          </a:p>
        </p:txBody>
      </p:sp>
      <p:sp>
        <p:nvSpPr>
          <p:cNvPr id="12" name="TextBox 11">
            <a:extLst>
              <a:ext uri="{FF2B5EF4-FFF2-40B4-BE49-F238E27FC236}">
                <a16:creationId xmlns:a16="http://schemas.microsoft.com/office/drawing/2014/main" id="{75AB3BE2-ABD5-32D0-A0DB-2C8AEB5AD776}"/>
              </a:ext>
            </a:extLst>
          </p:cNvPr>
          <p:cNvSpPr txBox="1"/>
          <p:nvPr/>
        </p:nvSpPr>
        <p:spPr>
          <a:xfrm>
            <a:off x="11073819" y="696765"/>
            <a:ext cx="1442685" cy="369332"/>
          </a:xfrm>
          <a:prstGeom prst="rect">
            <a:avLst/>
          </a:prstGeom>
          <a:noFill/>
        </p:spPr>
        <p:txBody>
          <a:bodyPr wrap="square" rtlCol="0">
            <a:spAutoFit/>
          </a:bodyPr>
          <a:lstStyle/>
          <a:p>
            <a:r>
              <a:rPr lang="th-TH" dirty="0"/>
              <a:t>05-</a:t>
            </a:r>
            <a:r>
              <a:rPr lang="en-US" dirty="0"/>
              <a:t>May--24</a:t>
            </a:r>
          </a:p>
        </p:txBody>
      </p:sp>
    </p:spTree>
    <p:extLst>
      <p:ext uri="{BB962C8B-B14F-4D97-AF65-F5344CB8AC3E}">
        <p14:creationId xmlns:p14="http://schemas.microsoft.com/office/powerpoint/2010/main" val="42670041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D0AC60-E7CF-792E-6DC6-FC74FC2E6B14}"/>
              </a:ext>
            </a:extLst>
          </p:cNvPr>
          <p:cNvPicPr>
            <a:picLocks noChangeAspect="1"/>
          </p:cNvPicPr>
          <p:nvPr/>
        </p:nvPicPr>
        <p:blipFill>
          <a:blip r:embed="rId3"/>
          <a:stretch>
            <a:fillRect/>
          </a:stretch>
        </p:blipFill>
        <p:spPr>
          <a:xfrm>
            <a:off x="1279643" y="729838"/>
            <a:ext cx="9632714" cy="5623805"/>
          </a:xfrm>
          <a:prstGeom prst="rect">
            <a:avLst/>
          </a:prstGeom>
        </p:spPr>
      </p:pic>
      <p:sp>
        <p:nvSpPr>
          <p:cNvPr id="6" name="Rounded Rectangle 5"/>
          <p:cNvSpPr/>
          <p:nvPr/>
        </p:nvSpPr>
        <p:spPr>
          <a:xfrm>
            <a:off x="1192570" y="4295395"/>
            <a:ext cx="9400960" cy="300440"/>
          </a:xfrm>
          <a:prstGeom prst="roundRect">
            <a:avLst/>
          </a:prstGeom>
          <a:noFill/>
          <a:ln w="3810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4" name="TextBox 3">
            <a:extLst>
              <a:ext uri="{FF2B5EF4-FFF2-40B4-BE49-F238E27FC236}">
                <a16:creationId xmlns:a16="http://schemas.microsoft.com/office/drawing/2014/main" id="{489152EB-BF52-98BD-1020-03960E16AB98}"/>
              </a:ext>
            </a:extLst>
          </p:cNvPr>
          <p:cNvSpPr txBox="1"/>
          <p:nvPr/>
        </p:nvSpPr>
        <p:spPr>
          <a:xfrm rot="19685837">
            <a:off x="5225299" y="2867621"/>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
        <p:nvSpPr>
          <p:cNvPr id="3" name="Multiplication Sign 2">
            <a:extLst>
              <a:ext uri="{FF2B5EF4-FFF2-40B4-BE49-F238E27FC236}">
                <a16:creationId xmlns:a16="http://schemas.microsoft.com/office/drawing/2014/main" id="{F7C7D4E6-7C23-43D9-C4CA-8D530E2E4B8F}"/>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7">
            <a:extLst>
              <a:ext uri="{FF2B5EF4-FFF2-40B4-BE49-F238E27FC236}">
                <a16:creationId xmlns:a16="http://schemas.microsoft.com/office/drawing/2014/main" id="{D5DD81E4-0A30-EBDE-688A-64685CCBB9DF}"/>
              </a:ext>
            </a:extLst>
          </p:cNvPr>
          <p:cNvSpPr>
            <a:spLocks noGrp="1"/>
          </p:cNvSpPr>
          <p:nvPr>
            <p:ph type="title"/>
          </p:nvPr>
        </p:nvSpPr>
        <p:spPr>
          <a:xfrm>
            <a:off x="113211" y="35657"/>
            <a:ext cx="9487989" cy="771181"/>
          </a:xfrm>
        </p:spPr>
        <p:txBody>
          <a:bodyPr/>
          <a:lstStyle/>
          <a:p>
            <a:r>
              <a:rPr lang="en-US" dirty="0"/>
              <a:t>SET Index Target  for 2023</a:t>
            </a:r>
          </a:p>
        </p:txBody>
      </p:sp>
    </p:spTree>
    <p:extLst>
      <p:ext uri="{BB962C8B-B14F-4D97-AF65-F5344CB8AC3E}">
        <p14:creationId xmlns:p14="http://schemas.microsoft.com/office/powerpoint/2010/main" val="25194335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16008-C0FE-532C-9C70-73E7AC7668CB}"/>
              </a:ext>
            </a:extLst>
          </p:cNvPr>
          <p:cNvPicPr>
            <a:picLocks noChangeAspect="1"/>
          </p:cNvPicPr>
          <p:nvPr/>
        </p:nvPicPr>
        <p:blipFill>
          <a:blip r:embed="rId3"/>
          <a:stretch>
            <a:fillRect/>
          </a:stretch>
        </p:blipFill>
        <p:spPr>
          <a:xfrm>
            <a:off x="962613" y="747403"/>
            <a:ext cx="10304778" cy="5607346"/>
          </a:xfrm>
          <a:prstGeom prst="rect">
            <a:avLst/>
          </a:prstGeom>
        </p:spPr>
      </p:pic>
      <p:sp>
        <p:nvSpPr>
          <p:cNvPr id="6" name="Rounded Rectangle 5"/>
          <p:cNvSpPr/>
          <p:nvPr/>
        </p:nvSpPr>
        <p:spPr>
          <a:xfrm>
            <a:off x="897587" y="4270350"/>
            <a:ext cx="9400960" cy="353683"/>
          </a:xfrm>
          <a:prstGeom prst="roundRect">
            <a:avLst/>
          </a:prstGeom>
          <a:noFill/>
          <a:ln w="3810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2" name="TextBox 1">
            <a:extLst>
              <a:ext uri="{FF2B5EF4-FFF2-40B4-BE49-F238E27FC236}">
                <a16:creationId xmlns:a16="http://schemas.microsoft.com/office/drawing/2014/main" id="{CD4EA743-BCC0-45BE-452A-E21E7AD23E3B}"/>
              </a:ext>
            </a:extLst>
          </p:cNvPr>
          <p:cNvSpPr txBox="1"/>
          <p:nvPr/>
        </p:nvSpPr>
        <p:spPr>
          <a:xfrm rot="19685837">
            <a:off x="5225299" y="2885186"/>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
        <p:nvSpPr>
          <p:cNvPr id="4" name="Multiplication Sign 3">
            <a:extLst>
              <a:ext uri="{FF2B5EF4-FFF2-40B4-BE49-F238E27FC236}">
                <a16:creationId xmlns:a16="http://schemas.microsoft.com/office/drawing/2014/main" id="{9BBD4AA0-98F7-1E4B-1F66-EBD16A6E6734}"/>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7">
            <a:extLst>
              <a:ext uri="{FF2B5EF4-FFF2-40B4-BE49-F238E27FC236}">
                <a16:creationId xmlns:a16="http://schemas.microsoft.com/office/drawing/2014/main" id="{91EBB28C-675B-83AF-0A26-0A3B651F9AC8}"/>
              </a:ext>
            </a:extLst>
          </p:cNvPr>
          <p:cNvSpPr>
            <a:spLocks noGrp="1"/>
          </p:cNvSpPr>
          <p:nvPr>
            <p:ph type="title"/>
          </p:nvPr>
        </p:nvSpPr>
        <p:spPr>
          <a:xfrm>
            <a:off x="113211" y="35657"/>
            <a:ext cx="9487989" cy="771181"/>
          </a:xfrm>
        </p:spPr>
        <p:txBody>
          <a:bodyPr/>
          <a:lstStyle/>
          <a:p>
            <a:r>
              <a:rPr lang="en-US" dirty="0"/>
              <a:t>SET Index Target  for 2023</a:t>
            </a:r>
          </a:p>
        </p:txBody>
      </p:sp>
    </p:spTree>
    <p:extLst>
      <p:ext uri="{BB962C8B-B14F-4D97-AF65-F5344CB8AC3E}">
        <p14:creationId xmlns:p14="http://schemas.microsoft.com/office/powerpoint/2010/main" val="23281196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03FC5E-9A81-0CC7-7766-8BB5D5EC042E}"/>
              </a:ext>
            </a:extLst>
          </p:cNvPr>
          <p:cNvPicPr>
            <a:picLocks noChangeAspect="1"/>
          </p:cNvPicPr>
          <p:nvPr/>
        </p:nvPicPr>
        <p:blipFill>
          <a:blip r:embed="rId3"/>
          <a:stretch>
            <a:fillRect/>
          </a:stretch>
        </p:blipFill>
        <p:spPr>
          <a:xfrm>
            <a:off x="1340302" y="731573"/>
            <a:ext cx="9557734" cy="5621782"/>
          </a:xfrm>
          <a:prstGeom prst="rect">
            <a:avLst/>
          </a:prstGeom>
        </p:spPr>
      </p:pic>
      <p:sp>
        <p:nvSpPr>
          <p:cNvPr id="6" name="Rounded Rectangle 5"/>
          <p:cNvSpPr/>
          <p:nvPr/>
        </p:nvSpPr>
        <p:spPr>
          <a:xfrm>
            <a:off x="1416818" y="5068519"/>
            <a:ext cx="7401126" cy="353683"/>
          </a:xfrm>
          <a:prstGeom prst="roundRect">
            <a:avLst/>
          </a:prstGeom>
          <a:noFill/>
          <a:ln w="3810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7" name="TextBox 6"/>
          <p:cNvSpPr txBox="1"/>
          <p:nvPr/>
        </p:nvSpPr>
        <p:spPr>
          <a:xfrm>
            <a:off x="10869285" y="798948"/>
            <a:ext cx="1094117" cy="400110"/>
          </a:xfrm>
          <a:prstGeom prst="rect">
            <a:avLst/>
          </a:prstGeom>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50000"/>
                    <a:lumOff val="50000"/>
                  </a:srgbClr>
                </a:solidFill>
                <a:effectLst/>
                <a:uLnTx/>
                <a:uFillTx/>
                <a:latin typeface="DB Heavent" panose="02000506060000020004" pitchFamily="2" charset="-34"/>
                <a:ea typeface="+mn-ea"/>
                <a:cs typeface="DB Heavent" panose="02000506060000020004" pitchFamily="2" charset="-34"/>
              </a:rPr>
              <a:t>16-Nov-22</a:t>
            </a:r>
          </a:p>
        </p:txBody>
      </p:sp>
      <p:sp>
        <p:nvSpPr>
          <p:cNvPr id="8" name="Title 7">
            <a:extLst>
              <a:ext uri="{FF2B5EF4-FFF2-40B4-BE49-F238E27FC236}">
                <a16:creationId xmlns:a16="http://schemas.microsoft.com/office/drawing/2014/main" id="{3F560C9A-D84A-D509-8511-FAF51CBBEB96}"/>
              </a:ext>
            </a:extLst>
          </p:cNvPr>
          <p:cNvSpPr>
            <a:spLocks noGrp="1"/>
          </p:cNvSpPr>
          <p:nvPr>
            <p:ph type="title"/>
          </p:nvPr>
        </p:nvSpPr>
        <p:spPr>
          <a:xfrm>
            <a:off x="113211" y="35657"/>
            <a:ext cx="9487989" cy="771181"/>
          </a:xfrm>
        </p:spPr>
        <p:txBody>
          <a:bodyPr/>
          <a:lstStyle/>
          <a:p>
            <a:r>
              <a:rPr lang="en-US" dirty="0"/>
              <a:t>SET Index Target  for 2023</a:t>
            </a:r>
          </a:p>
        </p:txBody>
      </p:sp>
      <p:sp>
        <p:nvSpPr>
          <p:cNvPr id="2" name="TextBox 1">
            <a:extLst>
              <a:ext uri="{FF2B5EF4-FFF2-40B4-BE49-F238E27FC236}">
                <a16:creationId xmlns:a16="http://schemas.microsoft.com/office/drawing/2014/main" id="{EABF41CB-E73C-490D-AECD-7DE8B3A4ADB9}"/>
              </a:ext>
            </a:extLst>
          </p:cNvPr>
          <p:cNvSpPr txBox="1"/>
          <p:nvPr/>
        </p:nvSpPr>
        <p:spPr>
          <a:xfrm rot="19685837">
            <a:off x="5225299" y="2869356"/>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
        <p:nvSpPr>
          <p:cNvPr id="3" name="Multiplication Sign 2">
            <a:extLst>
              <a:ext uri="{FF2B5EF4-FFF2-40B4-BE49-F238E27FC236}">
                <a16:creationId xmlns:a16="http://schemas.microsoft.com/office/drawing/2014/main" id="{35D8BD47-5C18-7584-C2BF-DC3E6AE0377D}"/>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4999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F3C5E4-2814-98E4-B969-00545C63E40C}"/>
              </a:ext>
            </a:extLst>
          </p:cNvPr>
          <p:cNvPicPr>
            <a:picLocks noChangeAspect="1"/>
          </p:cNvPicPr>
          <p:nvPr/>
        </p:nvPicPr>
        <p:blipFill>
          <a:blip r:embed="rId3"/>
          <a:stretch>
            <a:fillRect/>
          </a:stretch>
        </p:blipFill>
        <p:spPr>
          <a:xfrm>
            <a:off x="1395520" y="754691"/>
            <a:ext cx="9542775" cy="5571297"/>
          </a:xfrm>
          <a:prstGeom prst="rect">
            <a:avLst/>
          </a:prstGeom>
        </p:spPr>
      </p:pic>
      <p:sp>
        <p:nvSpPr>
          <p:cNvPr id="6" name="Rounded Rectangle 5"/>
          <p:cNvSpPr/>
          <p:nvPr/>
        </p:nvSpPr>
        <p:spPr>
          <a:xfrm>
            <a:off x="1395520" y="4256030"/>
            <a:ext cx="9400960" cy="353683"/>
          </a:xfrm>
          <a:prstGeom prst="roundRect">
            <a:avLst/>
          </a:prstGeom>
          <a:noFill/>
          <a:ln w="3810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2" name="TextBox 1">
            <a:extLst>
              <a:ext uri="{FF2B5EF4-FFF2-40B4-BE49-F238E27FC236}">
                <a16:creationId xmlns:a16="http://schemas.microsoft.com/office/drawing/2014/main" id="{DE528104-23F4-4D43-EEB7-1A634BFD02FF}"/>
              </a:ext>
            </a:extLst>
          </p:cNvPr>
          <p:cNvSpPr txBox="1"/>
          <p:nvPr/>
        </p:nvSpPr>
        <p:spPr>
          <a:xfrm rot="19685837">
            <a:off x="5225299" y="2810534"/>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
        <p:nvSpPr>
          <p:cNvPr id="3" name="Multiplication Sign 2">
            <a:extLst>
              <a:ext uri="{FF2B5EF4-FFF2-40B4-BE49-F238E27FC236}">
                <a16:creationId xmlns:a16="http://schemas.microsoft.com/office/drawing/2014/main" id="{915A525D-A0E8-3133-18CF-69B51B42950A}"/>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7">
            <a:extLst>
              <a:ext uri="{FF2B5EF4-FFF2-40B4-BE49-F238E27FC236}">
                <a16:creationId xmlns:a16="http://schemas.microsoft.com/office/drawing/2014/main" id="{9BAF799A-4744-7C67-D975-449A58D8BE6C}"/>
              </a:ext>
            </a:extLst>
          </p:cNvPr>
          <p:cNvSpPr>
            <a:spLocks noGrp="1"/>
          </p:cNvSpPr>
          <p:nvPr>
            <p:ph type="title"/>
          </p:nvPr>
        </p:nvSpPr>
        <p:spPr>
          <a:xfrm>
            <a:off x="113211" y="35657"/>
            <a:ext cx="9487989" cy="771181"/>
          </a:xfrm>
        </p:spPr>
        <p:txBody>
          <a:bodyPr/>
          <a:lstStyle/>
          <a:p>
            <a:r>
              <a:rPr lang="en-US" dirty="0"/>
              <a:t>SET Index Target  for 2023</a:t>
            </a:r>
          </a:p>
        </p:txBody>
      </p:sp>
    </p:spTree>
    <p:extLst>
      <p:ext uri="{BB962C8B-B14F-4D97-AF65-F5344CB8AC3E}">
        <p14:creationId xmlns:p14="http://schemas.microsoft.com/office/powerpoint/2010/main" val="35043882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10869285" y="798948"/>
            <a:ext cx="1094117" cy="400110"/>
          </a:xfrm>
          <a:prstGeom prst="rect">
            <a:avLst/>
          </a:prstGeom>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50000"/>
                    <a:lumOff val="50000"/>
                  </a:srgbClr>
                </a:solidFill>
                <a:effectLst/>
                <a:uLnTx/>
                <a:uFillTx/>
                <a:latin typeface="DB Heavent" panose="02000506060000020004" pitchFamily="2" charset="-34"/>
                <a:ea typeface="+mn-ea"/>
                <a:cs typeface="DB Heavent" panose="02000506060000020004" pitchFamily="2" charset="-34"/>
              </a:rPr>
              <a:t>15-Jan-23</a:t>
            </a:r>
          </a:p>
        </p:txBody>
      </p:sp>
      <p:sp>
        <p:nvSpPr>
          <p:cNvPr id="8" name="Title 7">
            <a:extLst>
              <a:ext uri="{FF2B5EF4-FFF2-40B4-BE49-F238E27FC236}">
                <a16:creationId xmlns:a16="http://schemas.microsoft.com/office/drawing/2014/main" id="{3F560C9A-D84A-D509-8511-FAF51CBBEB96}"/>
              </a:ext>
            </a:extLst>
          </p:cNvPr>
          <p:cNvSpPr>
            <a:spLocks noGrp="1"/>
          </p:cNvSpPr>
          <p:nvPr>
            <p:ph type="title"/>
          </p:nvPr>
        </p:nvSpPr>
        <p:spPr/>
        <p:txBody>
          <a:bodyPr/>
          <a:lstStyle/>
          <a:p>
            <a:r>
              <a:rPr lang="en-US" dirty="0"/>
              <a:t>Market P/E</a:t>
            </a:r>
            <a:r>
              <a:rPr lang="th-TH" dirty="0"/>
              <a:t> </a:t>
            </a:r>
            <a:r>
              <a:rPr lang="en-US" dirty="0"/>
              <a:t>(base on SET’s Report)</a:t>
            </a:r>
          </a:p>
        </p:txBody>
      </p:sp>
      <p:pic>
        <p:nvPicPr>
          <p:cNvPr id="2" name="Picture 1">
            <a:extLst>
              <a:ext uri="{FF2B5EF4-FFF2-40B4-BE49-F238E27FC236}">
                <a16:creationId xmlns:a16="http://schemas.microsoft.com/office/drawing/2014/main" id="{903F8C1E-AAFF-86B6-8366-5031B2C16F7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81011" y="754446"/>
            <a:ext cx="9829978" cy="5697892"/>
          </a:xfrm>
          <a:prstGeom prst="rect">
            <a:avLst/>
          </a:prstGeom>
        </p:spPr>
      </p:pic>
      <p:sp>
        <p:nvSpPr>
          <p:cNvPr id="3" name="TextBox 12">
            <a:extLst>
              <a:ext uri="{FF2B5EF4-FFF2-40B4-BE49-F238E27FC236}">
                <a16:creationId xmlns:a16="http://schemas.microsoft.com/office/drawing/2014/main" id="{B7B23D94-469C-0BC8-5927-FBA09E978D3E}"/>
              </a:ext>
            </a:extLst>
          </p:cNvPr>
          <p:cNvSpPr txBox="1"/>
          <p:nvPr/>
        </p:nvSpPr>
        <p:spPr>
          <a:xfrm>
            <a:off x="3074894" y="1024666"/>
            <a:ext cx="5057888" cy="240433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P/E  (2010 - Feb 2020</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 ....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before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Average</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16.9 </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เท่า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  1 SD = 2.8  times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0.5 SD = 18.37 times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1.0 SD = 19.81</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times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-0.5 SD = 15.48</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times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-1 SD = 14.04</a:t>
            </a:r>
            <a:r>
              <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times</a:t>
            </a:r>
          </a:p>
        </p:txBody>
      </p:sp>
      <p:sp>
        <p:nvSpPr>
          <p:cNvPr id="9" name="TextBox 8">
            <a:extLst>
              <a:ext uri="{FF2B5EF4-FFF2-40B4-BE49-F238E27FC236}">
                <a16:creationId xmlns:a16="http://schemas.microsoft.com/office/drawing/2014/main" id="{D5E8C1D8-D93B-1025-751D-D3CCDD1EEC90}"/>
              </a:ext>
            </a:extLst>
          </p:cNvPr>
          <p:cNvSpPr txBox="1"/>
          <p:nvPr/>
        </p:nvSpPr>
        <p:spPr>
          <a:xfrm>
            <a:off x="10497043" y="4266756"/>
            <a:ext cx="796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DB Heavent Light"/>
                <a:ea typeface="+mn-ea"/>
                <a:cs typeface="DB Heavent Light"/>
              </a:rPr>
              <a:t>16.9 x</a:t>
            </a:r>
          </a:p>
        </p:txBody>
      </p:sp>
      <p:sp>
        <p:nvSpPr>
          <p:cNvPr id="4" name="TextBox 3">
            <a:extLst>
              <a:ext uri="{FF2B5EF4-FFF2-40B4-BE49-F238E27FC236}">
                <a16:creationId xmlns:a16="http://schemas.microsoft.com/office/drawing/2014/main" id="{8FCB631A-A84E-BFF8-6AB1-D67950553DFD}"/>
              </a:ext>
            </a:extLst>
          </p:cNvPr>
          <p:cNvSpPr txBox="1"/>
          <p:nvPr/>
        </p:nvSpPr>
        <p:spPr>
          <a:xfrm rot="19685837">
            <a:off x="5016344" y="2586667"/>
            <a:ext cx="36662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4400" b="0" i="0" u="none" strike="noStrike" kern="1200" cap="none" spc="0" normalizeH="0" baseline="0" noProof="0" dirty="0">
                <a:ln>
                  <a:noFill/>
                </a:ln>
                <a:solidFill>
                  <a:srgbClr val="FF0000"/>
                </a:solidFill>
                <a:effectLst/>
                <a:uLnTx/>
                <a:uFillTx/>
                <a:latin typeface="DB Heavent Light"/>
                <a:ea typeface="+mn-ea"/>
                <a:cs typeface="DB Heavent Light"/>
              </a:rPr>
              <a:t>ประมาณการครั้งก่อน</a:t>
            </a:r>
            <a:endParaRPr kumimoji="0" lang="en-US" sz="44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
        <p:nvSpPr>
          <p:cNvPr id="5" name="Multiplication Sign 4">
            <a:extLst>
              <a:ext uri="{FF2B5EF4-FFF2-40B4-BE49-F238E27FC236}">
                <a16:creationId xmlns:a16="http://schemas.microsoft.com/office/drawing/2014/main" id="{0DFA5C49-A12D-FD41-7531-08FFC58CF929}"/>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512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98C574DC-CDC8-29C5-40EB-832302DB3AD8}"/>
              </a:ext>
            </a:extLst>
          </p:cNvPr>
          <p:cNvGraphicFramePr>
            <a:graphicFrameLocks noChangeAspect="1"/>
          </p:cNvGraphicFramePr>
          <p:nvPr>
            <p:extLst>
              <p:ext uri="{D42A27DB-BD31-4B8C-83A1-F6EECF244321}">
                <p14:modId xmlns:p14="http://schemas.microsoft.com/office/powerpoint/2010/main" val="1627893349"/>
              </p:ext>
            </p:extLst>
          </p:nvPr>
        </p:nvGraphicFramePr>
        <p:xfrm>
          <a:off x="536575" y="3677443"/>
          <a:ext cx="6429375" cy="2657475"/>
        </p:xfrm>
        <a:graphic>
          <a:graphicData uri="http://schemas.openxmlformats.org/presentationml/2006/ole">
            <mc:AlternateContent xmlns:mc="http://schemas.openxmlformats.org/markup-compatibility/2006">
              <mc:Choice xmlns:v="urn:schemas-microsoft-com:vml" Requires="v">
                <p:oleObj name="Worksheet" r:id="rId3" imgW="6429451" imgH="2657475" progId="Excel.Sheet.12">
                  <p:link updateAutomatic="1"/>
                </p:oleObj>
              </mc:Choice>
              <mc:Fallback>
                <p:oleObj name="Worksheet" r:id="rId3" imgW="6429451" imgH="2657475" progId="Excel.Sheet.12">
                  <p:link updateAutomatic="1"/>
                  <p:pic>
                    <p:nvPicPr>
                      <p:cNvPr id="14" name="Object 13">
                        <a:extLst>
                          <a:ext uri="{FF2B5EF4-FFF2-40B4-BE49-F238E27FC236}">
                            <a16:creationId xmlns:a16="http://schemas.microsoft.com/office/drawing/2014/main" id="{98C574DC-CDC8-29C5-40EB-832302DB3AD8}"/>
                          </a:ext>
                        </a:extLst>
                      </p:cNvPr>
                      <p:cNvPicPr/>
                      <p:nvPr/>
                    </p:nvPicPr>
                    <p:blipFill>
                      <a:blip r:embed="rId4"/>
                      <a:stretch>
                        <a:fillRect/>
                      </a:stretch>
                    </p:blipFill>
                    <p:spPr>
                      <a:xfrm>
                        <a:off x="536575" y="3677443"/>
                        <a:ext cx="6429375" cy="2657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87F9DBA-DA5F-DD73-5C35-EEAB4E0B98FB}"/>
              </a:ext>
            </a:extLst>
          </p:cNvPr>
          <p:cNvGraphicFramePr>
            <a:graphicFrameLocks noChangeAspect="1"/>
          </p:cNvGraphicFramePr>
          <p:nvPr>
            <p:extLst>
              <p:ext uri="{D42A27DB-BD31-4B8C-83A1-F6EECF244321}">
                <p14:modId xmlns:p14="http://schemas.microsoft.com/office/powerpoint/2010/main" val="1915682616"/>
              </p:ext>
            </p:extLst>
          </p:nvPr>
        </p:nvGraphicFramePr>
        <p:xfrm>
          <a:off x="546100" y="821531"/>
          <a:ext cx="5994400" cy="2686050"/>
        </p:xfrm>
        <a:graphic>
          <a:graphicData uri="http://schemas.openxmlformats.org/presentationml/2006/ole">
            <mc:AlternateContent xmlns:mc="http://schemas.openxmlformats.org/markup-compatibility/2006">
              <mc:Choice xmlns:v="urn:schemas-microsoft-com:vml" Requires="v">
                <p:oleObj name="Worksheet" r:id="rId5" imgW="8763000" imgH="3924335" progId="Excel.Sheet.12">
                  <p:link updateAutomatic="1"/>
                </p:oleObj>
              </mc:Choice>
              <mc:Fallback>
                <p:oleObj name="Worksheet" r:id="rId5" imgW="8763000" imgH="3924335" progId="Excel.Sheet.12">
                  <p:link updateAutomatic="1"/>
                  <p:pic>
                    <p:nvPicPr>
                      <p:cNvPr id="12" name="Object 11">
                        <a:extLst>
                          <a:ext uri="{FF2B5EF4-FFF2-40B4-BE49-F238E27FC236}">
                            <a16:creationId xmlns:a16="http://schemas.microsoft.com/office/drawing/2014/main" id="{C87F9DBA-DA5F-DD73-5C35-EEAB4E0B98FB}"/>
                          </a:ext>
                        </a:extLst>
                      </p:cNvPr>
                      <p:cNvPicPr/>
                      <p:nvPr/>
                    </p:nvPicPr>
                    <p:blipFill>
                      <a:blip r:embed="rId6"/>
                      <a:stretch>
                        <a:fillRect/>
                      </a:stretch>
                    </p:blipFill>
                    <p:spPr>
                      <a:xfrm>
                        <a:off x="546100" y="821531"/>
                        <a:ext cx="5994400" cy="2686050"/>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810ACA7-AC3B-4831-8824-D4C5D87E4647}"/>
              </a:ext>
            </a:extLst>
          </p:cNvPr>
          <p:cNvSpPr>
            <a:spLocks/>
          </p:cNvSpPr>
          <p:nvPr/>
        </p:nvSpPr>
        <p:spPr>
          <a:xfrm>
            <a:off x="714643" y="118253"/>
            <a:ext cx="6993714" cy="461665"/>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uFillTx/>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Yu Gothic Medium" panose="020B0500000000000000" pitchFamily="34" charset="-128"/>
                <a:cs typeface="Arial" panose="020B0604020202020204" pitchFamily="34" charset="0"/>
              </a:rPr>
              <a:t>SET Profitability as of  1Q-2022</a:t>
            </a:r>
          </a:p>
        </p:txBody>
      </p:sp>
      <p:sp>
        <p:nvSpPr>
          <p:cNvPr id="2" name="Title 1">
            <a:extLst>
              <a:ext uri="{FF2B5EF4-FFF2-40B4-BE49-F238E27FC236}">
                <a16:creationId xmlns:a16="http://schemas.microsoft.com/office/drawing/2014/main" id="{FA08CB7B-9BCD-A752-2E72-0EAE5C7804C8}"/>
              </a:ext>
            </a:extLst>
          </p:cNvPr>
          <p:cNvSpPr>
            <a:spLocks noGrp="1"/>
          </p:cNvSpPr>
          <p:nvPr>
            <p:ph type="title"/>
          </p:nvPr>
        </p:nvSpPr>
        <p:spPr/>
        <p:txBody>
          <a:bodyPr/>
          <a:lstStyle/>
          <a:p>
            <a:r>
              <a:rPr lang="en-US" dirty="0"/>
              <a:t>SET Profitability as of  2Q-2023</a:t>
            </a:r>
            <a:endParaRPr lang="en-US" dirty="0">
              <a:solidFill>
                <a:srgbClr val="FF0000"/>
              </a:solidFill>
            </a:endParaRPr>
          </a:p>
        </p:txBody>
      </p:sp>
      <p:pic>
        <p:nvPicPr>
          <p:cNvPr id="4" name="Picture 3">
            <a:extLst>
              <a:ext uri="{FF2B5EF4-FFF2-40B4-BE49-F238E27FC236}">
                <a16:creationId xmlns:a16="http://schemas.microsoft.com/office/drawing/2014/main" id="{4DE6223A-D0BF-FF42-7023-FAEDD3D9183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339707" y="2401817"/>
            <a:ext cx="297482" cy="220428"/>
          </a:xfrm>
          <a:prstGeom prst="rect">
            <a:avLst/>
          </a:prstGeom>
        </p:spPr>
      </p:pic>
      <p:pic>
        <p:nvPicPr>
          <p:cNvPr id="6" name="Picture 5">
            <a:extLst>
              <a:ext uri="{FF2B5EF4-FFF2-40B4-BE49-F238E27FC236}">
                <a16:creationId xmlns:a16="http://schemas.microsoft.com/office/drawing/2014/main" id="{0852FEB0-F993-DF03-E06C-50C56981C8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30804" y="5305457"/>
            <a:ext cx="306394" cy="227031"/>
          </a:xfrm>
          <a:prstGeom prst="rect">
            <a:avLst/>
          </a:prstGeom>
        </p:spPr>
      </p:pic>
      <p:graphicFrame>
        <p:nvGraphicFramePr>
          <p:cNvPr id="13" name="Object 12">
            <a:extLst>
              <a:ext uri="{FF2B5EF4-FFF2-40B4-BE49-F238E27FC236}">
                <a16:creationId xmlns:a16="http://schemas.microsoft.com/office/drawing/2014/main" id="{C84EAC36-C69F-AA40-00F3-90DE81DC008A}"/>
              </a:ext>
            </a:extLst>
          </p:cNvPr>
          <p:cNvGraphicFramePr>
            <a:graphicFrameLocks noChangeAspect="1"/>
          </p:cNvGraphicFramePr>
          <p:nvPr>
            <p:extLst>
              <p:ext uri="{D42A27DB-BD31-4B8C-83A1-F6EECF244321}">
                <p14:modId xmlns:p14="http://schemas.microsoft.com/office/powerpoint/2010/main" val="1761004531"/>
              </p:ext>
            </p:extLst>
          </p:nvPr>
        </p:nvGraphicFramePr>
        <p:xfrm>
          <a:off x="7512050" y="821531"/>
          <a:ext cx="4144963" cy="2363787"/>
        </p:xfrm>
        <a:graphic>
          <a:graphicData uri="http://schemas.openxmlformats.org/presentationml/2006/ole">
            <mc:AlternateContent xmlns:mc="http://schemas.openxmlformats.org/markup-compatibility/2006">
              <mc:Choice xmlns:v="urn:schemas-microsoft-com:vml" Requires="v">
                <p:oleObj name="Worksheet" r:id="rId9" imgW="5429098" imgH="3095764" progId="Excel.Sheet.12">
                  <p:link updateAutomatic="1"/>
                </p:oleObj>
              </mc:Choice>
              <mc:Fallback>
                <p:oleObj name="Worksheet" r:id="rId9" imgW="5429098" imgH="3095764" progId="Excel.Sheet.12">
                  <p:link updateAutomatic="1"/>
                  <p:pic>
                    <p:nvPicPr>
                      <p:cNvPr id="13" name="Object 12">
                        <a:extLst>
                          <a:ext uri="{FF2B5EF4-FFF2-40B4-BE49-F238E27FC236}">
                            <a16:creationId xmlns:a16="http://schemas.microsoft.com/office/drawing/2014/main" id="{C84EAC36-C69F-AA40-00F3-90DE81DC008A}"/>
                          </a:ext>
                        </a:extLst>
                      </p:cNvPr>
                      <p:cNvPicPr/>
                      <p:nvPr/>
                    </p:nvPicPr>
                    <p:blipFill>
                      <a:blip r:embed="rId10"/>
                      <a:stretch>
                        <a:fillRect/>
                      </a:stretch>
                    </p:blipFill>
                    <p:spPr>
                      <a:xfrm>
                        <a:off x="7512050" y="821531"/>
                        <a:ext cx="4144963" cy="23637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898DB63-9941-D718-0270-8A990826A602}"/>
              </a:ext>
            </a:extLst>
          </p:cNvPr>
          <p:cNvGraphicFramePr>
            <a:graphicFrameLocks noChangeAspect="1"/>
          </p:cNvGraphicFramePr>
          <p:nvPr>
            <p:extLst>
              <p:ext uri="{D42A27DB-BD31-4B8C-83A1-F6EECF244321}">
                <p14:modId xmlns:p14="http://schemas.microsoft.com/office/powerpoint/2010/main" val="1927338704"/>
              </p:ext>
            </p:extLst>
          </p:nvPr>
        </p:nvGraphicFramePr>
        <p:xfrm>
          <a:off x="7600950" y="3402806"/>
          <a:ext cx="4210050" cy="2849562"/>
        </p:xfrm>
        <a:graphic>
          <a:graphicData uri="http://schemas.openxmlformats.org/presentationml/2006/ole">
            <mc:AlternateContent xmlns:mc="http://schemas.openxmlformats.org/markup-compatibility/2006">
              <mc:Choice xmlns:v="urn:schemas-microsoft-com:vml" Requires="v">
                <p:oleObj name="Worksheet" r:id="rId11" imgW="5390998" imgH="3648144" progId="Excel.Sheet.12">
                  <p:link updateAutomatic="1"/>
                </p:oleObj>
              </mc:Choice>
              <mc:Fallback>
                <p:oleObj name="Worksheet" r:id="rId11" imgW="5390998" imgH="3648144" progId="Excel.Sheet.12">
                  <p:link updateAutomatic="1"/>
                  <p:pic>
                    <p:nvPicPr>
                      <p:cNvPr id="15" name="Object 14">
                        <a:extLst>
                          <a:ext uri="{FF2B5EF4-FFF2-40B4-BE49-F238E27FC236}">
                            <a16:creationId xmlns:a16="http://schemas.microsoft.com/office/drawing/2014/main" id="{0898DB63-9941-D718-0270-8A990826A602}"/>
                          </a:ext>
                        </a:extLst>
                      </p:cNvPr>
                      <p:cNvPicPr/>
                      <p:nvPr/>
                    </p:nvPicPr>
                    <p:blipFill>
                      <a:blip r:embed="rId12"/>
                      <a:stretch>
                        <a:fillRect/>
                      </a:stretch>
                    </p:blipFill>
                    <p:spPr>
                      <a:xfrm>
                        <a:off x="7600950" y="3402806"/>
                        <a:ext cx="4210050" cy="2849562"/>
                      </a:xfrm>
                      <a:prstGeom prst="rect">
                        <a:avLst/>
                      </a:prstGeom>
                    </p:spPr>
                  </p:pic>
                </p:oleObj>
              </mc:Fallback>
            </mc:AlternateContent>
          </a:graphicData>
        </a:graphic>
      </p:graphicFrame>
      <p:sp>
        <p:nvSpPr>
          <p:cNvPr id="3" name="Multiplication Sign 2">
            <a:extLst>
              <a:ext uri="{FF2B5EF4-FFF2-40B4-BE49-F238E27FC236}">
                <a16:creationId xmlns:a16="http://schemas.microsoft.com/office/drawing/2014/main" id="{E21D9973-14D7-6084-7E01-B4F2E74E016F}"/>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4943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98C574DC-CDC8-29C5-40EB-832302DB3AD8}"/>
              </a:ext>
            </a:extLst>
          </p:cNvPr>
          <p:cNvGraphicFramePr>
            <a:graphicFrameLocks noChangeAspect="1"/>
          </p:cNvGraphicFramePr>
          <p:nvPr>
            <p:extLst>
              <p:ext uri="{D42A27DB-BD31-4B8C-83A1-F6EECF244321}">
                <p14:modId xmlns:p14="http://schemas.microsoft.com/office/powerpoint/2010/main" val="3083990615"/>
              </p:ext>
            </p:extLst>
          </p:nvPr>
        </p:nvGraphicFramePr>
        <p:xfrm>
          <a:off x="536575" y="3677443"/>
          <a:ext cx="6429375" cy="2657475"/>
        </p:xfrm>
        <a:graphic>
          <a:graphicData uri="http://schemas.openxmlformats.org/presentationml/2006/ole">
            <mc:AlternateContent xmlns:mc="http://schemas.openxmlformats.org/markup-compatibility/2006">
              <mc:Choice xmlns:v="urn:schemas-microsoft-com:vml" Requires="v">
                <p:oleObj name="Worksheet" r:id="rId3" imgW="6429202" imgH="2657302" progId="Excel.Sheet.12">
                  <p:link updateAutomatic="1"/>
                </p:oleObj>
              </mc:Choice>
              <mc:Fallback>
                <p:oleObj name="Worksheet" r:id="rId3" imgW="6429202" imgH="2657302" progId="Excel.Sheet.12">
                  <p:link updateAutomatic="1"/>
                  <p:pic>
                    <p:nvPicPr>
                      <p:cNvPr id="14" name="Object 13">
                        <a:extLst>
                          <a:ext uri="{FF2B5EF4-FFF2-40B4-BE49-F238E27FC236}">
                            <a16:creationId xmlns:a16="http://schemas.microsoft.com/office/drawing/2014/main" id="{98C574DC-CDC8-29C5-40EB-832302DB3AD8}"/>
                          </a:ext>
                        </a:extLst>
                      </p:cNvPr>
                      <p:cNvPicPr/>
                      <p:nvPr/>
                    </p:nvPicPr>
                    <p:blipFill>
                      <a:blip r:embed="rId4"/>
                      <a:stretch>
                        <a:fillRect/>
                      </a:stretch>
                    </p:blipFill>
                    <p:spPr>
                      <a:xfrm>
                        <a:off x="536575" y="3677443"/>
                        <a:ext cx="6429375" cy="2657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87F9DBA-DA5F-DD73-5C35-EEAB4E0B98FB}"/>
              </a:ext>
            </a:extLst>
          </p:cNvPr>
          <p:cNvGraphicFramePr>
            <a:graphicFrameLocks noChangeAspect="1"/>
          </p:cNvGraphicFramePr>
          <p:nvPr>
            <p:extLst>
              <p:ext uri="{D42A27DB-BD31-4B8C-83A1-F6EECF244321}">
                <p14:modId xmlns:p14="http://schemas.microsoft.com/office/powerpoint/2010/main" val="3485055407"/>
              </p:ext>
            </p:extLst>
          </p:nvPr>
        </p:nvGraphicFramePr>
        <p:xfrm>
          <a:off x="546100" y="821531"/>
          <a:ext cx="5994400" cy="2686050"/>
        </p:xfrm>
        <a:graphic>
          <a:graphicData uri="http://schemas.openxmlformats.org/presentationml/2006/ole">
            <mc:AlternateContent xmlns:mc="http://schemas.openxmlformats.org/markup-compatibility/2006">
              <mc:Choice xmlns:v="urn:schemas-microsoft-com:vml" Requires="v">
                <p:oleObj name="Worksheet" r:id="rId5" imgW="8763000" imgH="3924300" progId="Excel.Sheet.12">
                  <p:link updateAutomatic="1"/>
                </p:oleObj>
              </mc:Choice>
              <mc:Fallback>
                <p:oleObj name="Worksheet" r:id="rId5" imgW="8763000" imgH="3924300" progId="Excel.Sheet.12">
                  <p:link updateAutomatic="1"/>
                  <p:pic>
                    <p:nvPicPr>
                      <p:cNvPr id="12" name="Object 11">
                        <a:extLst>
                          <a:ext uri="{FF2B5EF4-FFF2-40B4-BE49-F238E27FC236}">
                            <a16:creationId xmlns:a16="http://schemas.microsoft.com/office/drawing/2014/main" id="{C87F9DBA-DA5F-DD73-5C35-EEAB4E0B98FB}"/>
                          </a:ext>
                        </a:extLst>
                      </p:cNvPr>
                      <p:cNvPicPr/>
                      <p:nvPr/>
                    </p:nvPicPr>
                    <p:blipFill>
                      <a:blip r:embed="rId6"/>
                      <a:stretch>
                        <a:fillRect/>
                      </a:stretch>
                    </p:blipFill>
                    <p:spPr>
                      <a:xfrm>
                        <a:off x="546100" y="821531"/>
                        <a:ext cx="5994400" cy="2686050"/>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7810ACA7-AC3B-4831-8824-D4C5D87E4647}"/>
              </a:ext>
            </a:extLst>
          </p:cNvPr>
          <p:cNvSpPr>
            <a:spLocks/>
          </p:cNvSpPr>
          <p:nvPr/>
        </p:nvSpPr>
        <p:spPr>
          <a:xfrm>
            <a:off x="714643" y="118253"/>
            <a:ext cx="6993714" cy="461665"/>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uFillTx/>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Yu Gothic Medium" panose="020B0500000000000000" pitchFamily="34" charset="-128"/>
                <a:cs typeface="Arial" panose="020B0604020202020204" pitchFamily="34" charset="0"/>
              </a:rPr>
              <a:t>SET Profitability as of  1Q-2022</a:t>
            </a:r>
          </a:p>
        </p:txBody>
      </p:sp>
      <p:sp>
        <p:nvSpPr>
          <p:cNvPr id="2" name="Title 1">
            <a:extLst>
              <a:ext uri="{FF2B5EF4-FFF2-40B4-BE49-F238E27FC236}">
                <a16:creationId xmlns:a16="http://schemas.microsoft.com/office/drawing/2014/main" id="{FA08CB7B-9BCD-A752-2E72-0EAE5C7804C8}"/>
              </a:ext>
            </a:extLst>
          </p:cNvPr>
          <p:cNvSpPr>
            <a:spLocks noGrp="1"/>
          </p:cNvSpPr>
          <p:nvPr>
            <p:ph type="title"/>
          </p:nvPr>
        </p:nvSpPr>
        <p:spPr/>
        <p:txBody>
          <a:bodyPr/>
          <a:lstStyle/>
          <a:p>
            <a:r>
              <a:rPr lang="en-US" dirty="0"/>
              <a:t>SET Profitability as of  1Q-2023</a:t>
            </a:r>
            <a:endParaRPr lang="en-US" dirty="0">
              <a:solidFill>
                <a:srgbClr val="FF0000"/>
              </a:solidFill>
            </a:endParaRPr>
          </a:p>
        </p:txBody>
      </p:sp>
      <p:pic>
        <p:nvPicPr>
          <p:cNvPr id="4" name="Picture 3">
            <a:extLst>
              <a:ext uri="{FF2B5EF4-FFF2-40B4-BE49-F238E27FC236}">
                <a16:creationId xmlns:a16="http://schemas.microsoft.com/office/drawing/2014/main" id="{4DE6223A-D0BF-FF42-7023-FAEDD3D9183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769475" y="2410961"/>
            <a:ext cx="297482" cy="220428"/>
          </a:xfrm>
          <a:prstGeom prst="rect">
            <a:avLst/>
          </a:prstGeom>
        </p:spPr>
      </p:pic>
      <p:pic>
        <p:nvPicPr>
          <p:cNvPr id="6" name="Picture 5">
            <a:extLst>
              <a:ext uri="{FF2B5EF4-FFF2-40B4-BE49-F238E27FC236}">
                <a16:creationId xmlns:a16="http://schemas.microsoft.com/office/drawing/2014/main" id="{0852FEB0-F993-DF03-E06C-50C56981C8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132258" y="5351177"/>
            <a:ext cx="306394" cy="227031"/>
          </a:xfrm>
          <a:prstGeom prst="rect">
            <a:avLst/>
          </a:prstGeom>
        </p:spPr>
      </p:pic>
      <p:graphicFrame>
        <p:nvGraphicFramePr>
          <p:cNvPr id="13" name="Object 12">
            <a:extLst>
              <a:ext uri="{FF2B5EF4-FFF2-40B4-BE49-F238E27FC236}">
                <a16:creationId xmlns:a16="http://schemas.microsoft.com/office/drawing/2014/main" id="{C84EAC36-C69F-AA40-00F3-90DE81DC008A}"/>
              </a:ext>
            </a:extLst>
          </p:cNvPr>
          <p:cNvGraphicFramePr>
            <a:graphicFrameLocks noChangeAspect="1"/>
          </p:cNvGraphicFramePr>
          <p:nvPr>
            <p:extLst>
              <p:ext uri="{D42A27DB-BD31-4B8C-83A1-F6EECF244321}">
                <p14:modId xmlns:p14="http://schemas.microsoft.com/office/powerpoint/2010/main" val="176530896"/>
              </p:ext>
            </p:extLst>
          </p:nvPr>
        </p:nvGraphicFramePr>
        <p:xfrm>
          <a:off x="7512050" y="821531"/>
          <a:ext cx="4144963" cy="2363787"/>
        </p:xfrm>
        <a:graphic>
          <a:graphicData uri="http://schemas.openxmlformats.org/presentationml/2006/ole">
            <mc:AlternateContent xmlns:mc="http://schemas.openxmlformats.org/markup-compatibility/2006">
              <mc:Choice xmlns:v="urn:schemas-microsoft-com:vml" Requires="v">
                <p:oleObj name="Worksheet" r:id="rId9" imgW="5429250" imgH="3095452" progId="Excel.Sheet.12">
                  <p:link updateAutomatic="1"/>
                </p:oleObj>
              </mc:Choice>
              <mc:Fallback>
                <p:oleObj name="Worksheet" r:id="rId9" imgW="5429250" imgH="3095452" progId="Excel.Sheet.12">
                  <p:link updateAutomatic="1"/>
                  <p:pic>
                    <p:nvPicPr>
                      <p:cNvPr id="13" name="Object 12">
                        <a:extLst>
                          <a:ext uri="{FF2B5EF4-FFF2-40B4-BE49-F238E27FC236}">
                            <a16:creationId xmlns:a16="http://schemas.microsoft.com/office/drawing/2014/main" id="{C84EAC36-C69F-AA40-00F3-90DE81DC008A}"/>
                          </a:ext>
                        </a:extLst>
                      </p:cNvPr>
                      <p:cNvPicPr/>
                      <p:nvPr/>
                    </p:nvPicPr>
                    <p:blipFill>
                      <a:blip r:embed="rId10"/>
                      <a:stretch>
                        <a:fillRect/>
                      </a:stretch>
                    </p:blipFill>
                    <p:spPr>
                      <a:xfrm>
                        <a:off x="7512050" y="821531"/>
                        <a:ext cx="4144963" cy="23637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898DB63-9941-D718-0270-8A990826A602}"/>
              </a:ext>
            </a:extLst>
          </p:cNvPr>
          <p:cNvGraphicFramePr>
            <a:graphicFrameLocks noChangeAspect="1"/>
          </p:cNvGraphicFramePr>
          <p:nvPr>
            <p:extLst>
              <p:ext uri="{D42A27DB-BD31-4B8C-83A1-F6EECF244321}">
                <p14:modId xmlns:p14="http://schemas.microsoft.com/office/powerpoint/2010/main" val="2094889620"/>
              </p:ext>
            </p:extLst>
          </p:nvPr>
        </p:nvGraphicFramePr>
        <p:xfrm>
          <a:off x="7600950" y="3402806"/>
          <a:ext cx="4210050" cy="2849562"/>
        </p:xfrm>
        <a:graphic>
          <a:graphicData uri="http://schemas.openxmlformats.org/presentationml/2006/ole">
            <mc:AlternateContent xmlns:mc="http://schemas.openxmlformats.org/markup-compatibility/2006">
              <mc:Choice xmlns:v="urn:schemas-microsoft-com:vml" Requires="v">
                <p:oleObj name="Worksheet" r:id="rId11" imgW="5391150" imgH="3647902" progId="Excel.Sheet.12">
                  <p:link updateAutomatic="1"/>
                </p:oleObj>
              </mc:Choice>
              <mc:Fallback>
                <p:oleObj name="Worksheet" r:id="rId11" imgW="5391150" imgH="3647902" progId="Excel.Sheet.12">
                  <p:link updateAutomatic="1"/>
                  <p:pic>
                    <p:nvPicPr>
                      <p:cNvPr id="15" name="Object 14">
                        <a:extLst>
                          <a:ext uri="{FF2B5EF4-FFF2-40B4-BE49-F238E27FC236}">
                            <a16:creationId xmlns:a16="http://schemas.microsoft.com/office/drawing/2014/main" id="{0898DB63-9941-D718-0270-8A990826A602}"/>
                          </a:ext>
                        </a:extLst>
                      </p:cNvPr>
                      <p:cNvPicPr/>
                      <p:nvPr/>
                    </p:nvPicPr>
                    <p:blipFill>
                      <a:blip r:embed="rId12"/>
                      <a:stretch>
                        <a:fillRect/>
                      </a:stretch>
                    </p:blipFill>
                    <p:spPr>
                      <a:xfrm>
                        <a:off x="7600950" y="3402806"/>
                        <a:ext cx="4210050" cy="2849562"/>
                      </a:xfrm>
                      <a:prstGeom prst="rect">
                        <a:avLst/>
                      </a:prstGeom>
                    </p:spPr>
                  </p:pic>
                </p:oleObj>
              </mc:Fallback>
            </mc:AlternateContent>
          </a:graphicData>
        </a:graphic>
      </p:graphicFrame>
      <p:sp>
        <p:nvSpPr>
          <p:cNvPr id="3" name="Multiplication Sign 2">
            <a:extLst>
              <a:ext uri="{FF2B5EF4-FFF2-40B4-BE49-F238E27FC236}">
                <a16:creationId xmlns:a16="http://schemas.microsoft.com/office/drawing/2014/main" id="{4771234F-3670-B8D0-721C-4593B8B06CF7}"/>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3226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BA03949F-E43E-1A6B-9830-0C720B43D474}"/>
              </a:ext>
            </a:extLst>
          </p:cNvPr>
          <p:cNvGraphicFramePr>
            <a:graphicFrameLocks noChangeAspect="1"/>
          </p:cNvGraphicFramePr>
          <p:nvPr>
            <p:extLst>
              <p:ext uri="{D42A27DB-BD31-4B8C-83A1-F6EECF244321}">
                <p14:modId xmlns:p14="http://schemas.microsoft.com/office/powerpoint/2010/main" val="989422278"/>
              </p:ext>
            </p:extLst>
          </p:nvPr>
        </p:nvGraphicFramePr>
        <p:xfrm>
          <a:off x="466725" y="3642519"/>
          <a:ext cx="6429375" cy="2657475"/>
        </p:xfrm>
        <a:graphic>
          <a:graphicData uri="http://schemas.openxmlformats.org/presentationml/2006/ole">
            <mc:AlternateContent xmlns:mc="http://schemas.openxmlformats.org/markup-compatibility/2006">
              <mc:Choice xmlns:v="urn:schemas-microsoft-com:vml" Requires="v">
                <p:oleObj name="Worksheet" r:id="rId3" imgW="6429451" imgH="2657475" progId="Excel.Sheet.12">
                  <p:link updateAutomatic="1"/>
                </p:oleObj>
              </mc:Choice>
              <mc:Fallback>
                <p:oleObj name="Worksheet" r:id="rId3" imgW="6429451" imgH="2657475" progId="Excel.Sheet.12">
                  <p:link updateAutomatic="1"/>
                  <p:pic>
                    <p:nvPicPr>
                      <p:cNvPr id="10" name="Object 9">
                        <a:extLst>
                          <a:ext uri="{FF2B5EF4-FFF2-40B4-BE49-F238E27FC236}">
                            <a16:creationId xmlns:a16="http://schemas.microsoft.com/office/drawing/2014/main" id="{BA03949F-E43E-1A6B-9830-0C720B43D474}"/>
                          </a:ext>
                        </a:extLst>
                      </p:cNvPr>
                      <p:cNvPicPr/>
                      <p:nvPr/>
                    </p:nvPicPr>
                    <p:blipFill>
                      <a:blip r:embed="rId4"/>
                      <a:stretch>
                        <a:fillRect/>
                      </a:stretch>
                    </p:blipFill>
                    <p:spPr>
                      <a:xfrm>
                        <a:off x="466725" y="3642519"/>
                        <a:ext cx="6429375" cy="26574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6581FAC-D636-8743-3AF2-1ACFF036B4CF}"/>
              </a:ext>
            </a:extLst>
          </p:cNvPr>
          <p:cNvGraphicFramePr>
            <a:graphicFrameLocks noChangeAspect="1"/>
          </p:cNvGraphicFramePr>
          <p:nvPr>
            <p:extLst>
              <p:ext uri="{D42A27DB-BD31-4B8C-83A1-F6EECF244321}">
                <p14:modId xmlns:p14="http://schemas.microsoft.com/office/powerpoint/2010/main" val="2005540319"/>
              </p:ext>
            </p:extLst>
          </p:nvPr>
        </p:nvGraphicFramePr>
        <p:xfrm>
          <a:off x="652463" y="797719"/>
          <a:ext cx="6356350" cy="2846387"/>
        </p:xfrm>
        <a:graphic>
          <a:graphicData uri="http://schemas.openxmlformats.org/presentationml/2006/ole">
            <mc:AlternateContent xmlns:mc="http://schemas.openxmlformats.org/markup-compatibility/2006">
              <mc:Choice xmlns:v="urn:schemas-microsoft-com:vml" Requires="v">
                <p:oleObj name="Worksheet" r:id="rId5" imgW="8763000" imgH="3924335" progId="Excel.Sheet.12">
                  <p:link updateAutomatic="1"/>
                </p:oleObj>
              </mc:Choice>
              <mc:Fallback>
                <p:oleObj name="Worksheet" r:id="rId5" imgW="8763000" imgH="3924335" progId="Excel.Sheet.12">
                  <p:link updateAutomatic="1"/>
                  <p:pic>
                    <p:nvPicPr>
                      <p:cNvPr id="9" name="Object 8">
                        <a:extLst>
                          <a:ext uri="{FF2B5EF4-FFF2-40B4-BE49-F238E27FC236}">
                            <a16:creationId xmlns:a16="http://schemas.microsoft.com/office/drawing/2014/main" id="{06581FAC-D636-8743-3AF2-1ACFF036B4CF}"/>
                          </a:ext>
                        </a:extLst>
                      </p:cNvPr>
                      <p:cNvPicPr/>
                      <p:nvPr/>
                    </p:nvPicPr>
                    <p:blipFill>
                      <a:blip r:embed="rId6"/>
                      <a:stretch>
                        <a:fillRect/>
                      </a:stretch>
                    </p:blipFill>
                    <p:spPr>
                      <a:xfrm>
                        <a:off x="652463" y="797719"/>
                        <a:ext cx="6356350" cy="284638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A08CB7B-9BCD-A752-2E72-0EAE5C7804C8}"/>
              </a:ext>
            </a:extLst>
          </p:cNvPr>
          <p:cNvSpPr>
            <a:spLocks noGrp="1"/>
          </p:cNvSpPr>
          <p:nvPr>
            <p:ph type="title"/>
          </p:nvPr>
        </p:nvSpPr>
        <p:spPr/>
        <p:txBody>
          <a:bodyPr/>
          <a:lstStyle/>
          <a:p>
            <a:r>
              <a:rPr lang="en-US" dirty="0"/>
              <a:t>SET Profitability as of  4Q-2022</a:t>
            </a:r>
            <a:endParaRPr lang="en-US" dirty="0">
              <a:solidFill>
                <a:srgbClr val="FF0000"/>
              </a:solidFill>
            </a:endParaRPr>
          </a:p>
        </p:txBody>
      </p:sp>
      <p:pic>
        <p:nvPicPr>
          <p:cNvPr id="3" name="Picture 2">
            <a:extLst>
              <a:ext uri="{FF2B5EF4-FFF2-40B4-BE49-F238E27FC236}">
                <a16:creationId xmlns:a16="http://schemas.microsoft.com/office/drawing/2014/main" id="{CD8412F6-451C-FCA6-59AD-5124F664FB7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638297" y="2529563"/>
            <a:ext cx="297483" cy="220429"/>
          </a:xfrm>
          <a:prstGeom prst="rect">
            <a:avLst/>
          </a:prstGeom>
        </p:spPr>
      </p:pic>
      <p:pic>
        <p:nvPicPr>
          <p:cNvPr id="4" name="Picture 3">
            <a:extLst>
              <a:ext uri="{FF2B5EF4-FFF2-40B4-BE49-F238E27FC236}">
                <a16:creationId xmlns:a16="http://schemas.microsoft.com/office/drawing/2014/main" id="{4DE6223A-D0BF-FF42-7023-FAEDD3D9183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32873" y="2419350"/>
            <a:ext cx="297482" cy="220428"/>
          </a:xfrm>
          <a:prstGeom prst="rect">
            <a:avLst/>
          </a:prstGeom>
        </p:spPr>
      </p:pic>
      <p:pic>
        <p:nvPicPr>
          <p:cNvPr id="6" name="Picture 5">
            <a:extLst>
              <a:ext uri="{FF2B5EF4-FFF2-40B4-BE49-F238E27FC236}">
                <a16:creationId xmlns:a16="http://schemas.microsoft.com/office/drawing/2014/main" id="{0852FEB0-F993-DF03-E06C-50C56981C85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34930" y="5259134"/>
            <a:ext cx="306394" cy="227031"/>
          </a:xfrm>
          <a:prstGeom prst="rect">
            <a:avLst/>
          </a:prstGeom>
        </p:spPr>
      </p:pic>
      <p:graphicFrame>
        <p:nvGraphicFramePr>
          <p:cNvPr id="7" name="Object 6">
            <a:extLst>
              <a:ext uri="{FF2B5EF4-FFF2-40B4-BE49-F238E27FC236}">
                <a16:creationId xmlns:a16="http://schemas.microsoft.com/office/drawing/2014/main" id="{E1D14425-3E60-AB85-73CE-6707AC8BB90F}"/>
              </a:ext>
            </a:extLst>
          </p:cNvPr>
          <p:cNvGraphicFramePr>
            <a:graphicFrameLocks noChangeAspect="1"/>
          </p:cNvGraphicFramePr>
          <p:nvPr>
            <p:extLst>
              <p:ext uri="{D42A27DB-BD31-4B8C-83A1-F6EECF244321}">
                <p14:modId xmlns:p14="http://schemas.microsoft.com/office/powerpoint/2010/main" val="2805010198"/>
              </p:ext>
            </p:extLst>
          </p:nvPr>
        </p:nvGraphicFramePr>
        <p:xfrm>
          <a:off x="7486650" y="821531"/>
          <a:ext cx="4500563" cy="2565400"/>
        </p:xfrm>
        <a:graphic>
          <a:graphicData uri="http://schemas.openxmlformats.org/presentationml/2006/ole">
            <mc:AlternateContent xmlns:mc="http://schemas.openxmlformats.org/markup-compatibility/2006">
              <mc:Choice xmlns:v="urn:schemas-microsoft-com:vml" Requires="v">
                <p:oleObj name="Worksheet" r:id="rId9" imgW="5429098" imgH="3095764" progId="Excel.Sheet.12">
                  <p:link updateAutomatic="1"/>
                </p:oleObj>
              </mc:Choice>
              <mc:Fallback>
                <p:oleObj name="Worksheet" r:id="rId9" imgW="5429098" imgH="3095764" progId="Excel.Sheet.12">
                  <p:link updateAutomatic="1"/>
                  <p:pic>
                    <p:nvPicPr>
                      <p:cNvPr id="7" name="Object 6">
                        <a:extLst>
                          <a:ext uri="{FF2B5EF4-FFF2-40B4-BE49-F238E27FC236}">
                            <a16:creationId xmlns:a16="http://schemas.microsoft.com/office/drawing/2014/main" id="{E1D14425-3E60-AB85-73CE-6707AC8BB90F}"/>
                          </a:ext>
                        </a:extLst>
                      </p:cNvPr>
                      <p:cNvPicPr/>
                      <p:nvPr/>
                    </p:nvPicPr>
                    <p:blipFill>
                      <a:blip r:embed="rId10"/>
                      <a:stretch>
                        <a:fillRect/>
                      </a:stretch>
                    </p:blipFill>
                    <p:spPr>
                      <a:xfrm>
                        <a:off x="7486650" y="821531"/>
                        <a:ext cx="4500563" cy="25654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1EF349F-64DE-123B-1344-852A22928F70}"/>
              </a:ext>
            </a:extLst>
          </p:cNvPr>
          <p:cNvGraphicFramePr>
            <a:graphicFrameLocks noChangeAspect="1"/>
          </p:cNvGraphicFramePr>
          <p:nvPr>
            <p:extLst>
              <p:ext uri="{D42A27DB-BD31-4B8C-83A1-F6EECF244321}">
                <p14:modId xmlns:p14="http://schemas.microsoft.com/office/powerpoint/2010/main" val="815299867"/>
              </p:ext>
            </p:extLst>
          </p:nvPr>
        </p:nvGraphicFramePr>
        <p:xfrm>
          <a:off x="7708900" y="3498056"/>
          <a:ext cx="4203700" cy="2844800"/>
        </p:xfrm>
        <a:graphic>
          <a:graphicData uri="http://schemas.openxmlformats.org/presentationml/2006/ole">
            <mc:AlternateContent xmlns:mc="http://schemas.openxmlformats.org/markup-compatibility/2006">
              <mc:Choice xmlns:v="urn:schemas-microsoft-com:vml" Requires="v">
                <p:oleObj name="Worksheet" r:id="rId11" imgW="5390998" imgH="3648144" progId="Excel.Sheet.12">
                  <p:link updateAutomatic="1"/>
                </p:oleObj>
              </mc:Choice>
              <mc:Fallback>
                <p:oleObj name="Worksheet" r:id="rId11" imgW="5390998" imgH="3648144" progId="Excel.Sheet.12">
                  <p:link updateAutomatic="1"/>
                  <p:pic>
                    <p:nvPicPr>
                      <p:cNvPr id="8" name="Object 7">
                        <a:extLst>
                          <a:ext uri="{FF2B5EF4-FFF2-40B4-BE49-F238E27FC236}">
                            <a16:creationId xmlns:a16="http://schemas.microsoft.com/office/drawing/2014/main" id="{01EF349F-64DE-123B-1344-852A22928F70}"/>
                          </a:ext>
                        </a:extLst>
                      </p:cNvPr>
                      <p:cNvPicPr/>
                      <p:nvPr/>
                    </p:nvPicPr>
                    <p:blipFill>
                      <a:blip r:embed="rId12"/>
                      <a:stretch>
                        <a:fillRect/>
                      </a:stretch>
                    </p:blipFill>
                    <p:spPr>
                      <a:xfrm>
                        <a:off x="7708900" y="3498056"/>
                        <a:ext cx="4203700" cy="284480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8AB55008-00DD-B977-2C52-C3F70AEB8CE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85100" y="5372649"/>
            <a:ext cx="306394" cy="227031"/>
          </a:xfrm>
          <a:prstGeom prst="rect">
            <a:avLst/>
          </a:prstGeom>
        </p:spPr>
      </p:pic>
      <p:sp>
        <p:nvSpPr>
          <p:cNvPr id="12" name="Multiplication Sign 11">
            <a:extLst>
              <a:ext uri="{FF2B5EF4-FFF2-40B4-BE49-F238E27FC236}">
                <a16:creationId xmlns:a16="http://schemas.microsoft.com/office/drawing/2014/main" id="{A8604723-62C0-67BE-0CC1-0805DCDC85C2}"/>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40994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B6CA6A-D896-4A0D-A2BB-531FAEE7F93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271849" y="3905416"/>
            <a:ext cx="2151382" cy="1905760"/>
          </a:xfrm>
          <a:prstGeom prst="ellipse">
            <a:avLst/>
          </a:prstGeom>
          <a:ln w="63500" cap="rnd">
            <a:solidFill>
              <a:srgbClr val="A7825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6" name="Picture 6" descr="Business debt wages got usd Free Photo">
            <a:extLst>
              <a:ext uri="{FF2B5EF4-FFF2-40B4-BE49-F238E27FC236}">
                <a16:creationId xmlns:a16="http://schemas.microsoft.com/office/drawing/2014/main" id="{9E6A017A-427A-480D-B845-E39C24F970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78490" y="2155202"/>
            <a:ext cx="1677688" cy="1497327"/>
          </a:xfrm>
          <a:prstGeom prst="ellipse">
            <a:avLst/>
          </a:prstGeom>
          <a:ln w="63500" cap="rnd">
            <a:solidFill>
              <a:srgbClr val="A78257"/>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6285BC6-3A90-4133-8EA1-DD950194D28D}"/>
              </a:ext>
            </a:extLst>
          </p:cNvPr>
          <p:cNvSpPr txBox="1"/>
          <p:nvPr/>
        </p:nvSpPr>
        <p:spPr>
          <a:xfrm>
            <a:off x="124081" y="6445514"/>
            <a:ext cx="89910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โดย </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มงคล พ่วงเภตรา</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(ต่อ </a:t>
            </a:r>
            <a:r>
              <a:rPr kumimoji="0" lang="en-US"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5450</a:t>
            </a:r>
            <a:r>
              <a:rPr kumimoji="0" lang="th-TH" sz="1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a:t>
            </a:r>
          </a:p>
        </p:txBody>
      </p:sp>
      <p:sp>
        <p:nvSpPr>
          <p:cNvPr id="28" name="TextBox 27">
            <a:extLst>
              <a:ext uri="{FF2B5EF4-FFF2-40B4-BE49-F238E27FC236}">
                <a16:creationId xmlns:a16="http://schemas.microsoft.com/office/drawing/2014/main" id="{C9A52A03-539B-4655-8447-DD75116EA3FC}"/>
              </a:ext>
            </a:extLst>
          </p:cNvPr>
          <p:cNvSpPr txBox="1"/>
          <p:nvPr/>
        </p:nvSpPr>
        <p:spPr>
          <a:xfrm>
            <a:off x="81422" y="6052427"/>
            <a:ext cx="43877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prstClr val="black"/>
                </a:solidFill>
                <a:effectLst/>
                <a:uLnTx/>
                <a:uFillTx/>
                <a:latin typeface="DBHeavent-Med" panose="02000506060000020004" pitchFamily="2" charset="-34"/>
                <a:ea typeface="+mn-ea"/>
                <a:cs typeface="DBHeavent-Med" panose="02000506060000020004" pitchFamily="2" charset="-34"/>
              </a:rPr>
              <a:t>ฝ่ายวิเคราะห์กลยุทธ์การลงทุนหลักทรัพย์ </a:t>
            </a:r>
          </a:p>
        </p:txBody>
      </p:sp>
      <p:sp>
        <p:nvSpPr>
          <p:cNvPr id="40" name="Arc 39">
            <a:extLst>
              <a:ext uri="{FF2B5EF4-FFF2-40B4-BE49-F238E27FC236}">
                <a16:creationId xmlns:a16="http://schemas.microsoft.com/office/drawing/2014/main" id="{4083B4FF-F63D-4FE0-8A39-B8FBAEC09DCD}"/>
              </a:ext>
            </a:extLst>
          </p:cNvPr>
          <p:cNvSpPr/>
          <p:nvPr/>
        </p:nvSpPr>
        <p:spPr>
          <a:xfrm>
            <a:off x="8860413" y="1205272"/>
            <a:ext cx="1677688" cy="1623111"/>
          </a:xfrm>
          <a:prstGeom prst="arc">
            <a:avLst/>
          </a:prstGeom>
          <a:noFill/>
          <a:ln w="317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DB Heavent Light"/>
            </a:endParaRPr>
          </a:p>
        </p:txBody>
      </p:sp>
      <p:sp>
        <p:nvSpPr>
          <p:cNvPr id="43" name="Arc 42">
            <a:extLst>
              <a:ext uri="{FF2B5EF4-FFF2-40B4-BE49-F238E27FC236}">
                <a16:creationId xmlns:a16="http://schemas.microsoft.com/office/drawing/2014/main" id="{5ABF911E-CFC5-4324-8BAB-71B5A0428A76}"/>
              </a:ext>
            </a:extLst>
          </p:cNvPr>
          <p:cNvSpPr/>
          <p:nvPr/>
        </p:nvSpPr>
        <p:spPr>
          <a:xfrm flipH="1">
            <a:off x="8903704" y="3190642"/>
            <a:ext cx="1406769" cy="1251958"/>
          </a:xfrm>
          <a:prstGeom prst="arc">
            <a:avLst/>
          </a:prstGeom>
          <a:noFill/>
          <a:ln w="3175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DB Heavent Light"/>
            </a:endParaRPr>
          </a:p>
        </p:txBody>
      </p:sp>
      <p:sp>
        <p:nvSpPr>
          <p:cNvPr id="45" name="Oval 44">
            <a:extLst>
              <a:ext uri="{FF2B5EF4-FFF2-40B4-BE49-F238E27FC236}">
                <a16:creationId xmlns:a16="http://schemas.microsoft.com/office/drawing/2014/main" id="{D1A6D9C5-B008-4A5B-8756-D11F79B265A2}"/>
              </a:ext>
            </a:extLst>
          </p:cNvPr>
          <p:cNvSpPr/>
          <p:nvPr/>
        </p:nvSpPr>
        <p:spPr>
          <a:xfrm>
            <a:off x="8103409" y="3832525"/>
            <a:ext cx="272763" cy="257182"/>
          </a:xfrm>
          <a:prstGeom prst="ellipse">
            <a:avLst/>
          </a:prstGeom>
          <a:solidFill>
            <a:srgbClr val="F5C7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47" name="Oval 46">
            <a:extLst>
              <a:ext uri="{FF2B5EF4-FFF2-40B4-BE49-F238E27FC236}">
                <a16:creationId xmlns:a16="http://schemas.microsoft.com/office/drawing/2014/main" id="{8263EB36-FF03-42BA-8B41-70F0774AB9E5}"/>
              </a:ext>
            </a:extLst>
          </p:cNvPr>
          <p:cNvSpPr/>
          <p:nvPr/>
        </p:nvSpPr>
        <p:spPr>
          <a:xfrm>
            <a:off x="10839492" y="1801260"/>
            <a:ext cx="272763" cy="257182"/>
          </a:xfrm>
          <a:prstGeom prst="ellipse">
            <a:avLst/>
          </a:prstGeom>
          <a:solidFill>
            <a:srgbClr val="FB84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48" name="Oval 47">
            <a:extLst>
              <a:ext uri="{FF2B5EF4-FFF2-40B4-BE49-F238E27FC236}">
                <a16:creationId xmlns:a16="http://schemas.microsoft.com/office/drawing/2014/main" id="{B8A7C503-509B-473C-8AF5-A9EFA95EBF5B}"/>
              </a:ext>
            </a:extLst>
          </p:cNvPr>
          <p:cNvSpPr/>
          <p:nvPr/>
        </p:nvSpPr>
        <p:spPr>
          <a:xfrm>
            <a:off x="11134767" y="5065232"/>
            <a:ext cx="272763" cy="257182"/>
          </a:xfrm>
          <a:prstGeom prst="ellipse">
            <a:avLst/>
          </a:prstGeom>
          <a:solidFill>
            <a:srgbClr val="65C4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49" name="Oval 48">
            <a:extLst>
              <a:ext uri="{FF2B5EF4-FFF2-40B4-BE49-F238E27FC236}">
                <a16:creationId xmlns:a16="http://schemas.microsoft.com/office/drawing/2014/main" id="{2F4D0B65-02DD-40A4-A408-260F43BF240C}"/>
              </a:ext>
            </a:extLst>
          </p:cNvPr>
          <p:cNvSpPr/>
          <p:nvPr/>
        </p:nvSpPr>
        <p:spPr>
          <a:xfrm>
            <a:off x="7655614" y="1312687"/>
            <a:ext cx="272763" cy="257182"/>
          </a:xfrm>
          <a:prstGeom prst="ellipse">
            <a:avLst/>
          </a:prstGeom>
          <a:solidFill>
            <a:srgbClr val="0E7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7DC1"/>
              </a:solidFill>
              <a:effectLst/>
              <a:uLnTx/>
              <a:uFillTx/>
              <a:latin typeface="Calibri"/>
              <a:ea typeface="+mn-ea"/>
              <a:cs typeface="DB Heavent Light"/>
            </a:endParaRPr>
          </a:p>
        </p:txBody>
      </p:sp>
      <p:sp>
        <p:nvSpPr>
          <p:cNvPr id="51" name="Oval 50">
            <a:extLst>
              <a:ext uri="{FF2B5EF4-FFF2-40B4-BE49-F238E27FC236}">
                <a16:creationId xmlns:a16="http://schemas.microsoft.com/office/drawing/2014/main" id="{7DC5423B-F356-41B6-9AC6-E13A0BDC29A0}"/>
              </a:ext>
            </a:extLst>
          </p:cNvPr>
          <p:cNvSpPr/>
          <p:nvPr/>
        </p:nvSpPr>
        <p:spPr>
          <a:xfrm>
            <a:off x="9277237" y="2338252"/>
            <a:ext cx="181247" cy="17089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4" name="TextBox 3">
            <a:extLst>
              <a:ext uri="{FF2B5EF4-FFF2-40B4-BE49-F238E27FC236}">
                <a16:creationId xmlns:a16="http://schemas.microsoft.com/office/drawing/2014/main" id="{95D8C621-C01F-4FFB-F676-4E12A3DAE334}"/>
              </a:ext>
            </a:extLst>
          </p:cNvPr>
          <p:cNvSpPr txBox="1">
            <a:spLocks/>
          </p:cNvSpPr>
          <p:nvPr/>
        </p:nvSpPr>
        <p:spPr>
          <a:xfrm>
            <a:off x="147820" y="3905416"/>
            <a:ext cx="70783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rPr>
              <a:t>Port Advisory </a:t>
            </a:r>
            <a:r>
              <a:rPr kumimoji="0" lang="th-TH" sz="54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rPr>
              <a:t>7-10</a:t>
            </a:r>
            <a:r>
              <a:rPr kumimoji="0" lang="en-US" sz="54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rPr>
              <a:t> May 24</a:t>
            </a:r>
            <a:endParaRPr kumimoji="0" lang="th-TH" sz="5400" b="0" i="0" u="none" strike="noStrike" kern="1200" cap="none" spc="0" normalizeH="0" baseline="0" noProof="0" dirty="0">
              <a:ln>
                <a:noFill/>
              </a:ln>
              <a:solidFill>
                <a:srgbClr val="002060"/>
              </a:solidFill>
              <a:effectLst/>
              <a:uLnTx/>
              <a:uFillTx/>
              <a:latin typeface="DBHeavent-Med" panose="02000506060000020004" pitchFamily="2" charset="-34"/>
              <a:ea typeface="+mn-ea"/>
              <a:cs typeface="DBHeavent-Med" panose="02000506060000020004" pitchFamily="2" charset="-34"/>
            </a:endParaRPr>
          </a:p>
        </p:txBody>
      </p:sp>
      <p:sp>
        <p:nvSpPr>
          <p:cNvPr id="6" name="TextBox 5">
            <a:extLst>
              <a:ext uri="{FF2B5EF4-FFF2-40B4-BE49-F238E27FC236}">
                <a16:creationId xmlns:a16="http://schemas.microsoft.com/office/drawing/2014/main" id="{27CAE455-B87F-7A12-CBCD-07FA4D14E43F}"/>
              </a:ext>
            </a:extLst>
          </p:cNvPr>
          <p:cNvSpPr txBox="1">
            <a:spLocks/>
          </p:cNvSpPr>
          <p:nvPr/>
        </p:nvSpPr>
        <p:spPr>
          <a:xfrm>
            <a:off x="1731633" y="3247750"/>
            <a:ext cx="3294034" cy="584775"/>
          </a:xfrm>
          <a:prstGeom prst="rect">
            <a:avLst/>
          </a:prstGeom>
          <a:solidFill>
            <a:srgbClr val="003B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DBHeaventt-Light" panose="02000506060000020004" pitchFamily="2" charset="-34"/>
                <a:ea typeface="+mn-ea"/>
                <a:cs typeface="DBHeaventt-Light" panose="02000506060000020004" pitchFamily="2" charset="-34"/>
              </a:rPr>
              <a:t>Strategy Research</a:t>
            </a:r>
          </a:p>
        </p:txBody>
      </p:sp>
      <p:sp>
        <p:nvSpPr>
          <p:cNvPr id="9" name="TextBox 8">
            <a:extLst>
              <a:ext uri="{FF2B5EF4-FFF2-40B4-BE49-F238E27FC236}">
                <a16:creationId xmlns:a16="http://schemas.microsoft.com/office/drawing/2014/main" id="{7B152635-7FF5-96EC-7016-8732E6BC15CD}"/>
              </a:ext>
            </a:extLst>
          </p:cNvPr>
          <p:cNvSpPr txBox="1">
            <a:spLocks/>
          </p:cNvSpPr>
          <p:nvPr/>
        </p:nvSpPr>
        <p:spPr>
          <a:xfrm>
            <a:off x="1653899" y="2696367"/>
            <a:ext cx="329403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uFillTx/>
              </a:defRPr>
            </a:pPr>
            <a:r>
              <a:rPr kumimoji="0" lang="en-US" sz="2800" b="1" i="1" u="none" strike="noStrike" kern="1200" cap="none" spc="0" normalizeH="0" baseline="0" noProof="0" dirty="0">
                <a:ln>
                  <a:noFill/>
                </a:ln>
                <a:solidFill>
                  <a:srgbClr val="A29061"/>
                </a:solidFill>
                <a:effectLst/>
                <a:uLnTx/>
                <a:uFillTx/>
                <a:latin typeface="DB Heavent Bold" panose="02000506060000020004" pitchFamily="50" charset="-34"/>
                <a:ea typeface="+mn-ea"/>
                <a:cs typeface="DB Heavent Bold" panose="02000506060000020004" pitchFamily="50" charset="-34"/>
              </a:rPr>
              <a:t>Port Advisory</a:t>
            </a:r>
            <a:endParaRPr kumimoji="0" lang="en-US" sz="1000" b="1" i="1" u="none" strike="noStrike" kern="1200" cap="none" spc="0" normalizeH="0" baseline="0" noProof="0" dirty="0">
              <a:ln>
                <a:noFill/>
              </a:ln>
              <a:solidFill>
                <a:srgbClr val="A29061"/>
              </a:solidFill>
              <a:effectLst/>
              <a:uLnTx/>
              <a:uFillTx/>
              <a:latin typeface="DB Heavent Bold" panose="02000506060000020004" pitchFamily="50" charset="-34"/>
              <a:ea typeface="+mn-ea"/>
              <a:cs typeface="DB Heavent Bold" panose="02000506060000020004" pitchFamily="50" charset="-34"/>
            </a:endParaRPr>
          </a:p>
        </p:txBody>
      </p:sp>
      <p:pic>
        <p:nvPicPr>
          <p:cNvPr id="13" name="Picture 12">
            <a:extLst>
              <a:ext uri="{FF2B5EF4-FFF2-40B4-BE49-F238E27FC236}">
                <a16:creationId xmlns:a16="http://schemas.microsoft.com/office/drawing/2014/main" id="{8F0CAF35-EF0D-40AA-9546-399FE85A4F0F}"/>
              </a:ext>
            </a:extLst>
          </p:cNvPr>
          <p:cNvPicPr>
            <a:picLocks noChangeAspect="1"/>
          </p:cNvPicPr>
          <p:nvPr/>
        </p:nvPicPr>
        <p:blipFill rotWithShape="1">
          <a:blip r:embed="rId5"/>
          <a:srcRect l="40545" r="39827"/>
          <a:stretch/>
        </p:blipFill>
        <p:spPr>
          <a:xfrm>
            <a:off x="7070269" y="1831509"/>
            <a:ext cx="1713758" cy="1497327"/>
          </a:xfrm>
          <a:prstGeom prst="ellipse">
            <a:avLst/>
          </a:prstGeom>
          <a:ln w="63500" cap="rnd">
            <a:solidFill>
              <a:srgbClr val="A9855A"/>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DB44B283-7269-480D-ACFC-E6654124B04C}"/>
              </a:ext>
            </a:extLst>
          </p:cNvPr>
          <p:cNvPicPr>
            <a:picLocks noChangeAspect="1"/>
          </p:cNvPicPr>
          <p:nvPr/>
        </p:nvPicPr>
        <p:blipFill rotWithShape="1">
          <a:blip r:embed="rId6">
            <a:clrChange>
              <a:clrFrom>
                <a:srgbClr val="FFFFFF"/>
              </a:clrFrom>
              <a:clrTo>
                <a:srgbClr val="FFFFFF">
                  <a:alpha val="0"/>
                </a:srgbClr>
              </a:clrTo>
            </a:clrChange>
          </a:blip>
          <a:srcRect l="33799" t="19477" r="31605" b="58362"/>
          <a:stretch/>
        </p:blipFill>
        <p:spPr>
          <a:xfrm>
            <a:off x="2205151" y="659189"/>
            <a:ext cx="2459109" cy="2227696"/>
          </a:xfrm>
          <a:prstGeom prst="rect">
            <a:avLst/>
          </a:prstGeom>
        </p:spPr>
      </p:pic>
      <p:cxnSp>
        <p:nvCxnSpPr>
          <p:cNvPr id="2" name="Straight Arrow Connector 1">
            <a:extLst>
              <a:ext uri="{FF2B5EF4-FFF2-40B4-BE49-F238E27FC236}">
                <a16:creationId xmlns:a16="http://schemas.microsoft.com/office/drawing/2014/main" id="{9226BF35-4471-10CC-339A-4642DACC4BE9}"/>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9477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smtClean="0">
                <a:ln>
                  <a:noFill/>
                </a:ln>
                <a:solidFill>
                  <a:srgbClr val="FFFFFF"/>
                </a:solidFill>
                <a:effectLst/>
                <a:uLnTx/>
                <a:uFillTx/>
                <a:latin typeface="DB Heavent Light"/>
                <a:ea typeface="+mn-ea"/>
                <a:cs typeface="DB Heavent Light"/>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4" name="TextBox 3">
            <a:extLst>
              <a:ext uri="{FF2B5EF4-FFF2-40B4-BE49-F238E27FC236}">
                <a16:creationId xmlns:a16="http://schemas.microsoft.com/office/drawing/2014/main" id="{263812D4-A28E-499B-86E8-B3074134DA42}"/>
              </a:ext>
            </a:extLst>
          </p:cNvPr>
          <p:cNvSpPr txBox="1"/>
          <p:nvPr/>
        </p:nvSpPr>
        <p:spPr>
          <a:xfrm>
            <a:off x="280397" y="1046866"/>
            <a:ext cx="11795062" cy="5324535"/>
          </a:xfrm>
          <a:prstGeom prst="rect">
            <a:avLst/>
          </a:prstGeom>
        </p:spPr>
        <p:txBody>
          <a:bodyPr wrap="square" rtlCol="0">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th-TH" sz="3200" b="0" i="0" u="sng"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เงื่อนไข และหุ้นที่อยู่ในความสนใจ</a:t>
            </a:r>
          </a:p>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th-TH" sz="28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หุ้นที่อยู่ใน </a:t>
            </a:r>
            <a:r>
              <a:rPr kumimoji="0" lang="en-US" sz="28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SET100-SSET </a:t>
            </a:r>
            <a:r>
              <a:rPr kumimoji="0" lang="th-TH" sz="28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เป็นหุ้นที่มีสภาพคล่องในการซื้อขาย และมีขนาดที่ใหญ่เพียงพอในการเข้าลงทุน รวมทั้งส่วนใหญ่จะมีบทวิเคราะห์หลักทรัพย์เพื่อประกอบการตัดสินใจในการลงทุน   </a:t>
            </a: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หุ้นที่แนะนำในพอร์ตนี้ จะเข้าเงื่อนไขนี้ ทั้งหมดหรือบางส่วน ได้แก่</a:t>
            </a:r>
          </a:p>
          <a:p>
            <a:pPr marL="285744" marR="0" lvl="0" indent="-285744" algn="thaiDi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คัดจากหุ้นที่มีผลการดำเนินงานดีอยู่แล้ว หรือมีแนวโน้มดี (แม้จะขาดทุน)</a:t>
            </a:r>
          </a:p>
          <a:p>
            <a:pPr marL="285744" marR="0" lvl="0" indent="-285744" algn="thaiDi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ราคาหุ้นคาดว่าจะยังสามารถปรับตัวขึ้นต่อได้ จากเหตุผลในเรื่องปัจจัยพื้นฐาน หรือข่าวสารที่ออกมาที่เป็นบวกต่อบริษัท</a:t>
            </a:r>
          </a:p>
          <a:p>
            <a:pPr marL="285744" marR="0" lvl="0" indent="-285744" algn="thaiDi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มีการจ่ายเงินปันผลที่ดีหรือสม่ำเสมอ</a:t>
            </a:r>
          </a:p>
          <a:p>
            <a:pPr marL="285744" marR="0" lvl="0" indent="-285744" algn="thaiDi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ใช้ </a:t>
            </a:r>
            <a:r>
              <a:rPr kumimoji="0" lang="en-US"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Technical Analysis </a:t>
            </a: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ในการประเมินราคาควบคู่ไปด้วย</a:t>
            </a:r>
          </a:p>
          <a:p>
            <a:pPr marL="285744" marR="0" lvl="0" indent="-285744" algn="thaiDi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เลือกเฉพาะหุ้นที่มูลค่าการซื้อขายในกระดานหลัก มากกว่า 20 ล้านบาท/วัน</a:t>
            </a:r>
          </a:p>
          <a:p>
            <a:pPr marL="0" marR="0" lvl="0" indent="0" algn="thaiDist"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เงื่อนไขเพิ่มเติม </a:t>
            </a:r>
            <a:r>
              <a:rPr kumimoji="0" lang="en-US"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a:t>
            </a:r>
            <a:r>
              <a:rPr kumimoji="0" lang="th-TH"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  กรณีที่เป็นหุ้นที่อยู่นอกเหนือจาก </a:t>
            </a:r>
            <a:r>
              <a:rPr kumimoji="0" lang="en-US"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SET100-SSET </a:t>
            </a:r>
            <a:r>
              <a:rPr kumimoji="0" lang="th-TH"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จะเป็นหุ้นที่มีบทวิเคราะห์ปัจจัยพื้นฐาน ที่ออกโดย </a:t>
            </a:r>
            <a:r>
              <a:rPr kumimoji="0" lang="en-US"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DAOL </a:t>
            </a:r>
            <a:r>
              <a:rPr kumimoji="0" lang="th-TH" sz="2800" b="0"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มารองรับการตัดสินใจ</a:t>
            </a:r>
            <a:endParaRPr kumimoji="0" lang="th-TH" sz="2800" b="0"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endParaRPr>
          </a:p>
        </p:txBody>
      </p:sp>
      <p:sp>
        <p:nvSpPr>
          <p:cNvPr id="5" name="Rectangle 4">
            <a:extLst>
              <a:ext uri="{FF2B5EF4-FFF2-40B4-BE49-F238E27FC236}">
                <a16:creationId xmlns:a16="http://schemas.microsoft.com/office/drawing/2014/main" id="{F50935DD-8067-4D81-8806-B19D766BECE2}"/>
              </a:ext>
            </a:extLst>
          </p:cNvPr>
          <p:cNvSpPr>
            <a:spLocks/>
          </p:cNvSpPr>
          <p:nvPr/>
        </p:nvSpPr>
        <p:spPr>
          <a:xfrm>
            <a:off x="128881" y="0"/>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PORT- SET100 &amp; SSET</a:t>
            </a:r>
          </a:p>
        </p:txBody>
      </p:sp>
      <p:cxnSp>
        <p:nvCxnSpPr>
          <p:cNvPr id="3" name="Straight Arrow Connector 2">
            <a:extLst>
              <a:ext uri="{FF2B5EF4-FFF2-40B4-BE49-F238E27FC236}">
                <a16:creationId xmlns:a16="http://schemas.microsoft.com/office/drawing/2014/main" id="{EF5E86B2-A6DC-4A86-8C16-25794EFAB0DA}"/>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762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134278-015E-E6AB-0BDC-0A4F31A82789}"/>
              </a:ext>
            </a:extLst>
          </p:cNvPr>
          <p:cNvPicPr>
            <a:picLocks noChangeAspect="1"/>
          </p:cNvPicPr>
          <p:nvPr/>
        </p:nvPicPr>
        <p:blipFill>
          <a:blip r:embed="rId2"/>
          <a:stretch>
            <a:fillRect/>
          </a:stretch>
        </p:blipFill>
        <p:spPr>
          <a:xfrm>
            <a:off x="1114358" y="901331"/>
            <a:ext cx="10039483" cy="5486867"/>
          </a:xfrm>
          <a:prstGeom prst="rect">
            <a:avLst/>
          </a:prstGeom>
        </p:spPr>
      </p:pic>
      <p:sp>
        <p:nvSpPr>
          <p:cNvPr id="3" name="Rectangle: Rounded Corners 2">
            <a:extLst>
              <a:ext uri="{FF2B5EF4-FFF2-40B4-BE49-F238E27FC236}">
                <a16:creationId xmlns:a16="http://schemas.microsoft.com/office/drawing/2014/main" id="{3D83C32B-5789-FCE8-4071-E7B48343BF09}"/>
              </a:ext>
            </a:extLst>
          </p:cNvPr>
          <p:cNvSpPr/>
          <p:nvPr/>
        </p:nvSpPr>
        <p:spPr>
          <a:xfrm>
            <a:off x="5933567" y="1327518"/>
            <a:ext cx="1705511" cy="5250095"/>
          </a:xfrm>
          <a:prstGeom prst="round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Tree>
    <p:extLst>
      <p:ext uri="{BB962C8B-B14F-4D97-AF65-F5344CB8AC3E}">
        <p14:creationId xmlns:p14="http://schemas.microsoft.com/office/powerpoint/2010/main" val="7637651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0935DD-8067-4D81-8806-B19D766BECE2}"/>
              </a:ext>
            </a:extLst>
          </p:cNvPr>
          <p:cNvSpPr>
            <a:spLocks/>
          </p:cNvSpPr>
          <p:nvPr/>
        </p:nvSpPr>
        <p:spPr>
          <a:xfrm>
            <a:off x="117889" y="22225"/>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Port Performance</a:t>
            </a:r>
          </a:p>
        </p:txBody>
      </p:sp>
      <p:sp>
        <p:nvSpPr>
          <p:cNvPr id="4" name="TextBox 3">
            <a:extLst>
              <a:ext uri="{FF2B5EF4-FFF2-40B4-BE49-F238E27FC236}">
                <a16:creationId xmlns:a16="http://schemas.microsoft.com/office/drawing/2014/main" id="{ECD76DE9-64DE-4337-8502-7FB5E6DBB740}"/>
              </a:ext>
            </a:extLst>
          </p:cNvPr>
          <p:cNvSpPr txBox="1"/>
          <p:nvPr/>
        </p:nvSpPr>
        <p:spPr>
          <a:xfrm>
            <a:off x="1439652" y="1147644"/>
            <a:ext cx="5904656" cy="70788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rPr>
              <a:t>ชื่อ</a:t>
            </a:r>
            <a:r>
              <a:rPr kumimoji="0" lang="en-US"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rPr>
              <a:t> :  PORT- SET100 &amp; SSET</a:t>
            </a:r>
            <a:endParaRPr kumimoji="0" lang="th-TH"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endParaRPr>
          </a:p>
        </p:txBody>
      </p:sp>
      <p:pic>
        <p:nvPicPr>
          <p:cNvPr id="5" name="Picture 6" descr="Bundle of economy and finances icons Free Vecto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9276" t="5224" r="3817" b="74540"/>
          <a:stretch/>
        </p:blipFill>
        <p:spPr bwMode="auto">
          <a:xfrm>
            <a:off x="511094" y="994535"/>
            <a:ext cx="907860" cy="907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5098C18-20E7-43B3-AAFB-10FA793A90A4}"/>
              </a:ext>
            </a:extLst>
          </p:cNvPr>
          <p:cNvSpPr/>
          <p:nvPr/>
        </p:nvSpPr>
        <p:spPr>
          <a:xfrm>
            <a:off x="117890" y="1902395"/>
            <a:ext cx="11993428" cy="4401205"/>
          </a:xfrm>
          <a:prstGeom prst="rect">
            <a:avLst/>
          </a:prstGeom>
          <a:solidFill>
            <a:schemeClr val="bg1"/>
          </a:solid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สรุป </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Performance </a:t>
            </a: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ของสัปดาห์ที่ผ่านมา (</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29 </a:t>
            </a: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เม.ย.</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 3 </a:t>
            </a: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พ.ค.67)</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4000" b="1" i="0" u="none" strike="noStrike" kern="1200" cap="none" spc="0" normalizeH="0" baseline="0" noProof="0" dirty="0">
                <a:ln>
                  <a:noFill/>
                </a:ln>
                <a:solidFill>
                  <a:srgbClr val="003B66"/>
                </a:solidFill>
                <a:effectLst/>
                <a:uLnTx/>
                <a:uFillTx/>
                <a:latin typeface="CordiaUPC" panose="020B0304020202020204" pitchFamily="34" charset="-34"/>
                <a:ea typeface="+mn-ea"/>
                <a:cs typeface="CordiaUPC" panose="020B0304020202020204" pitchFamily="34" charset="-34"/>
              </a:rPr>
              <a:t>หุ้นในพอร์ต</a:t>
            </a:r>
            <a:r>
              <a:rPr kumimoji="0" lang="en-US" sz="4000" b="1" i="0" u="none" strike="noStrike" kern="1200" cap="none" spc="0" normalizeH="0" baseline="0" noProof="0" dirty="0">
                <a:ln>
                  <a:noFill/>
                </a:ln>
                <a:solidFill>
                  <a:srgbClr val="003B66"/>
                </a:solidFill>
                <a:effectLst/>
                <a:uLnTx/>
                <a:uFillTx/>
                <a:latin typeface="CordiaUPC" panose="020B0304020202020204" pitchFamily="34" charset="-34"/>
                <a:ea typeface="+mn-ea"/>
                <a:cs typeface="CordiaUPC" panose="020B0304020202020204" pitchFamily="34" charset="-34"/>
              </a:rPr>
              <a:t> 7 </a:t>
            </a:r>
            <a:r>
              <a:rPr kumimoji="0" lang="th-TH" sz="4000" b="1" i="0" u="none" strike="noStrike" kern="1200" cap="none" spc="0" normalizeH="0" baseline="0" noProof="0" dirty="0">
                <a:ln>
                  <a:noFill/>
                </a:ln>
                <a:solidFill>
                  <a:srgbClr val="003B66"/>
                </a:solidFill>
                <a:effectLst/>
                <a:uLnTx/>
                <a:uFillTx/>
                <a:latin typeface="CordiaUPC" panose="020B0304020202020204" pitchFamily="34" charset="-34"/>
                <a:ea typeface="+mn-ea"/>
                <a:cs typeface="CordiaUPC" panose="020B0304020202020204" pitchFamily="34" charset="-34"/>
              </a:rPr>
              <a:t>ตัว</a:t>
            </a:r>
            <a:r>
              <a:rPr kumimoji="0" lang="en-US" sz="4000" b="1" i="0" u="none" strike="noStrike" kern="1200" cap="none" spc="0" normalizeH="0" baseline="0" noProof="0" dirty="0">
                <a:ln>
                  <a:noFill/>
                </a:ln>
                <a:solidFill>
                  <a:srgbClr val="003B66"/>
                </a:solidFill>
                <a:effectLst/>
                <a:uLnTx/>
                <a:uFillTx/>
                <a:latin typeface="CordiaUPC" panose="020B0304020202020204" pitchFamily="34" charset="-34"/>
                <a:ea typeface="+mn-ea"/>
                <a:cs typeface="CordiaUPC" panose="020B0304020202020204" pitchFamily="34" charset="-34"/>
              </a:rPr>
              <a:t> </a:t>
            </a:r>
            <a:r>
              <a:rPr kumimoji="0" lang="en-US" sz="40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SCB(10%),</a:t>
            </a:r>
            <a:r>
              <a:rPr kumimoji="0" lang="th-TH" sz="40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  </a:t>
            </a:r>
            <a:r>
              <a:rPr kumimoji="0" lang="en-US" sz="40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BCH(10%), RBF(20%), </a:t>
            </a:r>
            <a:r>
              <a:rPr kumimoji="0" lang="en-US" sz="4000" b="1" i="0" u="none" strike="noStrike" kern="1200" cap="none" spc="0" normalizeH="0" baseline="0" noProof="0" dirty="0">
                <a:ln>
                  <a:noFill/>
                </a:ln>
                <a:solidFill>
                  <a:srgbClr val="0000CC"/>
                </a:solidFill>
                <a:effectLst/>
                <a:uLnTx/>
                <a:uFillTx/>
                <a:latin typeface="CordiaUPC" panose="020B0304020202020204" pitchFamily="34" charset="-34"/>
                <a:ea typeface="+mn-ea"/>
                <a:cs typeface="CordiaUPC" panose="020B0304020202020204" pitchFamily="34" charset="-34"/>
              </a:rPr>
              <a:t>WHA(20%), SAPPE(10%),  ITC(10%), CBG(10%)</a:t>
            </a:r>
            <a:r>
              <a:rPr kumimoji="0" lang="en-US" sz="40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  </a:t>
            </a:r>
            <a:r>
              <a:rPr kumimoji="0" lang="th-TH" sz="40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หุ้นแต่ละตัว</a:t>
            </a:r>
            <a:r>
              <a:rPr kumimoji="0" lang="th-TH"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ให้น้ำหนักตามตัวเลขที่ระบุไว้หลังชื่อหุ้น</a:t>
            </a:r>
            <a:endParaRPr kumimoji="0" lang="en-US" sz="40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3200" b="1" i="1" u="sng" strike="noStrike" kern="1200" cap="none" spc="0" normalizeH="0" baseline="0" noProof="0" dirty="0">
                <a:ln>
                  <a:solidFill>
                    <a:srgbClr val="FF0000"/>
                  </a:solidFill>
                </a:ln>
                <a:solidFill>
                  <a:srgbClr val="FF0000"/>
                </a:solidFill>
                <a:effectLst/>
                <a:uLnTx/>
                <a:uFillTx/>
                <a:latin typeface="CordiaUPC" panose="020B0304020202020204" pitchFamily="34" charset="-34"/>
                <a:ea typeface="+mn-ea"/>
                <a:cs typeface="CordiaUPC" panose="020B0304020202020204" pitchFamily="34" charset="-34"/>
              </a:rPr>
              <a:t>มีการปรับพอร์ตระหว่างสัปดาห์ ขาย </a:t>
            </a:r>
            <a:r>
              <a:rPr kumimoji="0" lang="en-US" sz="3200" b="1" i="1" u="sng" strike="noStrike" kern="1200" cap="none" spc="0" normalizeH="0" baseline="0" noProof="0" dirty="0">
                <a:ln>
                  <a:solidFill>
                    <a:srgbClr val="FF0000"/>
                  </a:solidFill>
                </a:ln>
                <a:solidFill>
                  <a:srgbClr val="FF0000"/>
                </a:solidFill>
                <a:effectLst/>
                <a:uLnTx/>
                <a:uFillTx/>
                <a:latin typeface="CordiaUPC" panose="020B0304020202020204" pitchFamily="34" charset="-34"/>
                <a:ea typeface="+mn-ea"/>
                <a:cs typeface="CordiaUPC" panose="020B0304020202020204" pitchFamily="34" charset="-34"/>
              </a:rPr>
              <a:t>BCH </a:t>
            </a:r>
            <a:r>
              <a:rPr kumimoji="0" lang="th-TH" sz="3200" b="1" i="1" u="sng" strike="noStrike" kern="1200" cap="none" spc="0" normalizeH="0" baseline="0" noProof="0" dirty="0">
                <a:ln>
                  <a:solidFill>
                    <a:srgbClr val="FF0000"/>
                  </a:solidFill>
                </a:ln>
                <a:solidFill>
                  <a:srgbClr val="FF0000"/>
                </a:solidFill>
                <a:effectLst/>
                <a:uLnTx/>
                <a:uFillTx/>
                <a:latin typeface="CordiaUPC" panose="020B0304020202020204" pitchFamily="34" charset="-34"/>
                <a:ea typeface="+mn-ea"/>
                <a:cs typeface="CordiaUPC" panose="020B0304020202020204" pitchFamily="34" charset="-34"/>
              </a:rPr>
              <a:t>และซื้อ </a:t>
            </a:r>
            <a:r>
              <a:rPr kumimoji="0" lang="en-US" sz="3200" b="1" i="1" u="sng" strike="noStrike" kern="1200" cap="none" spc="0" normalizeH="0" baseline="0" noProof="0" dirty="0">
                <a:ln>
                  <a:solidFill>
                    <a:srgbClr val="FF0000"/>
                  </a:solidFill>
                </a:ln>
                <a:solidFill>
                  <a:srgbClr val="FF0000"/>
                </a:solidFill>
                <a:effectLst/>
                <a:uLnTx/>
                <a:uFillTx/>
                <a:latin typeface="CordiaUPC" panose="020B0304020202020204" pitchFamily="34" charset="-34"/>
                <a:ea typeface="+mn-ea"/>
                <a:cs typeface="CordiaUPC" panose="020B0304020202020204" pitchFamily="34" charset="-34"/>
              </a:rPr>
              <a:t>CBG </a:t>
            </a:r>
            <a:r>
              <a:rPr kumimoji="0" lang="th-TH" sz="3200" b="1" i="1" u="sng" strike="noStrike" kern="1200" cap="none" spc="0" normalizeH="0" baseline="0" noProof="0" dirty="0">
                <a:ln>
                  <a:solidFill>
                    <a:srgbClr val="FF0000"/>
                  </a:solidFill>
                </a:ln>
                <a:solidFill>
                  <a:srgbClr val="FF0000"/>
                </a:solidFill>
                <a:effectLst/>
                <a:uLnTx/>
                <a:uFillTx/>
                <a:latin typeface="CordiaUPC" panose="020B0304020202020204" pitchFamily="34" charset="-34"/>
                <a:ea typeface="+mn-ea"/>
                <a:cs typeface="CordiaUPC" panose="020B0304020202020204" pitchFamily="34" charset="-34"/>
              </a:rPr>
              <a:t>ใช้ราคาเปิดเช้า 3 พ.ค.67</a:t>
            </a:r>
            <a:endParaRPr kumimoji="0" lang="th-TH" sz="4000" b="1" i="1" u="sng" strike="noStrike" kern="1200" cap="none" spc="0" normalizeH="0" baseline="0" noProof="0" dirty="0">
              <a:ln>
                <a:solidFill>
                  <a:srgbClr val="FF0000"/>
                </a:solidFill>
              </a:ln>
              <a:solidFill>
                <a:srgbClr val="FF0000"/>
              </a:solidFill>
              <a:effectLst/>
              <a:uLnTx/>
              <a:uFillTx/>
              <a:latin typeface="CordiaUPC" panose="020B0304020202020204" pitchFamily="34" charset="-34"/>
              <a:ea typeface="+mn-ea"/>
              <a:cs typeface="CordiaUPC" panose="020B0304020202020204" pitchFamily="34" charset="-34"/>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th-TH" sz="12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ผลตอบแทนของสัปดาห์ </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a:t>
            </a: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a:t>
            </a:r>
            <a:r>
              <a:rPr kumimoji="0" lang="en-US" sz="4000" b="1"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-1.</a:t>
            </a:r>
            <a:r>
              <a:rPr kumimoji="0" lang="th-TH" sz="4000" b="1"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45</a:t>
            </a:r>
            <a:r>
              <a:rPr kumimoji="0" lang="en-US" sz="4000" b="1" i="0"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  </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(SET100</a:t>
            </a: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Total Return :</a:t>
            </a:r>
            <a:r>
              <a:rPr kumimoji="0" lang="th-TH"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a:t>
            </a:r>
            <a:r>
              <a:rPr kumimoji="0" lang="th-TH" sz="4000" b="1" i="0" u="none" strike="noStrike" kern="1200" cap="none" spc="0" normalizeH="0" baseline="0" noProof="0" dirty="0">
                <a:ln>
                  <a:noFill/>
                </a:ln>
                <a:solidFill>
                  <a:srgbClr val="33CC33"/>
                </a:solidFill>
                <a:effectLst/>
                <a:uLnTx/>
                <a:uFillTx/>
                <a:latin typeface="CordiaUPC" panose="020B0304020202020204" pitchFamily="34" charset="-34"/>
                <a:ea typeface="+mn-ea"/>
                <a:cs typeface="CordiaUPC" panose="020B0304020202020204" pitchFamily="34" charset="-34"/>
              </a:rPr>
              <a:t>+</a:t>
            </a:r>
            <a:r>
              <a:rPr kumimoji="0" lang="en-US" sz="4000" b="1" i="0" u="none" strike="noStrike" kern="1200" cap="none" spc="0" normalizeH="0" baseline="0" noProof="0" dirty="0">
                <a:ln>
                  <a:noFill/>
                </a:ln>
                <a:solidFill>
                  <a:srgbClr val="33CC33"/>
                </a:solidFill>
                <a:effectLst/>
                <a:uLnTx/>
                <a:uFillTx/>
                <a:latin typeface="CordiaUPC" panose="020B0304020202020204" pitchFamily="34" charset="-34"/>
                <a:ea typeface="+mn-ea"/>
                <a:cs typeface="CordiaUPC" panose="020B0304020202020204" pitchFamily="34" charset="-34"/>
              </a:rPr>
              <a:t>0.</a:t>
            </a:r>
            <a:r>
              <a:rPr kumimoji="0" lang="th-TH" sz="4000" b="1" i="0" u="none" strike="noStrike" kern="1200" cap="none" spc="0" normalizeH="0" baseline="0" noProof="0" dirty="0">
                <a:ln>
                  <a:noFill/>
                </a:ln>
                <a:solidFill>
                  <a:srgbClr val="33CC33"/>
                </a:solidFill>
                <a:effectLst/>
                <a:uLnTx/>
                <a:uFillTx/>
                <a:latin typeface="CordiaUPC" panose="020B0304020202020204" pitchFamily="34" charset="-34"/>
                <a:ea typeface="+mn-ea"/>
                <a:cs typeface="CordiaUPC" panose="020B0304020202020204" pitchFamily="34" charset="-34"/>
              </a:rPr>
              <a:t>79</a:t>
            </a:r>
            <a:r>
              <a:rPr kumimoji="0" lang="en-US" sz="4000" b="1" i="0" u="none" strike="noStrike" kern="1200" cap="none" spc="0" normalizeH="0" baseline="0" noProof="0" dirty="0">
                <a:ln>
                  <a:noFill/>
                </a:ln>
                <a:solidFill>
                  <a:srgbClr val="33CC33"/>
                </a:solidFill>
                <a:effectLst/>
                <a:uLnTx/>
                <a:uFillTx/>
                <a:latin typeface="CordiaUPC" panose="020B0304020202020204" pitchFamily="34" charset="-34"/>
                <a:ea typeface="+mn-ea"/>
                <a:cs typeface="CordiaUPC" panose="020B0304020202020204" pitchFamily="34" charset="-34"/>
              </a:rPr>
              <a:t>%</a:t>
            </a:r>
            <a:r>
              <a:rPr kumimoji="0" lang="en-US" sz="40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a:t>
            </a:r>
            <a:r>
              <a:rPr kumimoji="0" lang="th-TH" sz="3200" b="0" i="1"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เปรียบเทียบโดยใช้ราคาปิดวันสุดท้ายของสัปดาห์ล่าสุด เทียบกับราคาปิดวันสุดท้ายของสัปดาห์ก่อน)</a:t>
            </a:r>
            <a:endParaRPr kumimoji="0" lang="en-US" sz="2000" b="0" i="1"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endParaRPr>
          </a:p>
        </p:txBody>
      </p:sp>
      <p:cxnSp>
        <p:nvCxnSpPr>
          <p:cNvPr id="2" name="Straight Arrow Connector 1">
            <a:extLst>
              <a:ext uri="{FF2B5EF4-FFF2-40B4-BE49-F238E27FC236}">
                <a16:creationId xmlns:a16="http://schemas.microsoft.com/office/drawing/2014/main" id="{2DEF358F-5DEF-5709-244D-674B18ABA88F}"/>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1473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0935DD-8067-4D81-8806-B19D766BECE2}"/>
              </a:ext>
            </a:extLst>
          </p:cNvPr>
          <p:cNvSpPr>
            <a:spLocks/>
          </p:cNvSpPr>
          <p:nvPr/>
        </p:nvSpPr>
        <p:spPr>
          <a:xfrm>
            <a:off x="262921" y="79308"/>
            <a:ext cx="8029507" cy="769441"/>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44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Port Performance</a:t>
            </a:r>
          </a:p>
        </p:txBody>
      </p:sp>
      <p:pic>
        <p:nvPicPr>
          <p:cNvPr id="2" name="Picture 1">
            <a:extLst>
              <a:ext uri="{FF2B5EF4-FFF2-40B4-BE49-F238E27FC236}">
                <a16:creationId xmlns:a16="http://schemas.microsoft.com/office/drawing/2014/main" id="{90221630-8A45-5FA7-0FE4-EF0DE205626A}"/>
              </a:ext>
            </a:extLst>
          </p:cNvPr>
          <p:cNvPicPr>
            <a:picLocks noChangeAspect="1"/>
          </p:cNvPicPr>
          <p:nvPr/>
        </p:nvPicPr>
        <p:blipFill>
          <a:blip r:embed="rId3"/>
          <a:stretch>
            <a:fillRect/>
          </a:stretch>
        </p:blipFill>
        <p:spPr>
          <a:xfrm>
            <a:off x="476250" y="895350"/>
            <a:ext cx="11239500" cy="5067300"/>
          </a:xfrm>
          <a:prstGeom prst="rect">
            <a:avLst/>
          </a:prstGeom>
        </p:spPr>
      </p:pic>
      <p:cxnSp>
        <p:nvCxnSpPr>
          <p:cNvPr id="3" name="Straight Arrow Connector 2">
            <a:extLst>
              <a:ext uri="{FF2B5EF4-FFF2-40B4-BE49-F238E27FC236}">
                <a16:creationId xmlns:a16="http://schemas.microsoft.com/office/drawing/2014/main" id="{BA251748-C86E-7607-2D63-94A5D05B87BA}"/>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2306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F1011-9A96-4148-9B4E-4A2402293BD3}" type="slidenum">
              <a:rPr kumimoji="0" lang="en-US" sz="1800" b="0" i="0" u="none" strike="noStrike" kern="1200" cap="none" spc="0" normalizeH="0" baseline="0" noProof="0" smtClean="0">
                <a:ln>
                  <a:noFill/>
                </a:ln>
                <a:solidFill>
                  <a:srgbClr val="FFFFFF"/>
                </a:solidFill>
                <a:effectLst/>
                <a:uLnTx/>
                <a:uFillTx/>
                <a:latin typeface="DB Heavent Light"/>
                <a:ea typeface="+mn-ea"/>
                <a:cs typeface="DB Heavent Light"/>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7" name="Rectangle 6">
            <a:extLst>
              <a:ext uri="{FF2B5EF4-FFF2-40B4-BE49-F238E27FC236}">
                <a16:creationId xmlns:a16="http://schemas.microsoft.com/office/drawing/2014/main" id="{F50935DD-8067-4D81-8806-B19D766BECE2}"/>
              </a:ext>
            </a:extLst>
          </p:cNvPr>
          <p:cNvSpPr>
            <a:spLocks/>
          </p:cNvSpPr>
          <p:nvPr/>
        </p:nvSpPr>
        <p:spPr>
          <a:xfrm>
            <a:off x="299211" y="-31845"/>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Port Performance</a:t>
            </a:r>
          </a:p>
        </p:txBody>
      </p:sp>
      <p:sp>
        <p:nvSpPr>
          <p:cNvPr id="2" name="TextBox 1"/>
          <p:cNvSpPr txBox="1"/>
          <p:nvPr/>
        </p:nvSpPr>
        <p:spPr>
          <a:xfrm>
            <a:off x="7742121" y="6170618"/>
            <a:ext cx="4357283" cy="3231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หมายเหตุ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a:t>
            </a: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Return </a:t>
            </a: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รายสัปดาห์คำนวณผลตอบแทนตามคำแนะนำ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Port Advisory</a:t>
            </a:r>
          </a:p>
        </p:txBody>
      </p:sp>
      <p:graphicFrame>
        <p:nvGraphicFramePr>
          <p:cNvPr id="3" name="Object 2">
            <a:extLst>
              <a:ext uri="{FF2B5EF4-FFF2-40B4-BE49-F238E27FC236}">
                <a16:creationId xmlns:a16="http://schemas.microsoft.com/office/drawing/2014/main" id="{62A47D9D-E4BB-4C43-0A5D-3AE0911786C9}"/>
              </a:ext>
            </a:extLst>
          </p:cNvPr>
          <p:cNvGraphicFramePr>
            <a:graphicFrameLocks noChangeAspect="1"/>
          </p:cNvGraphicFramePr>
          <p:nvPr/>
        </p:nvGraphicFramePr>
        <p:xfrm>
          <a:off x="2833688" y="1236663"/>
          <a:ext cx="6524625" cy="4381500"/>
        </p:xfrm>
        <a:graphic>
          <a:graphicData uri="http://schemas.openxmlformats.org/presentationml/2006/ole">
            <mc:AlternateContent xmlns:mc="http://schemas.openxmlformats.org/markup-compatibility/2006">
              <mc:Choice xmlns:v="urn:schemas-microsoft-com:vml" Requires="v">
                <p:oleObj name="Worksheet" r:id="rId2" imgW="6524513" imgH="4381571" progId="Excel.Sheet.12">
                  <p:link updateAutomatic="1"/>
                </p:oleObj>
              </mc:Choice>
              <mc:Fallback>
                <p:oleObj name="Worksheet" r:id="rId2" imgW="6524513" imgH="4381571" progId="Excel.Sheet.12">
                  <p:link updateAutomatic="1"/>
                  <p:pic>
                    <p:nvPicPr>
                      <p:cNvPr id="3" name="Object 2">
                        <a:extLst>
                          <a:ext uri="{FF2B5EF4-FFF2-40B4-BE49-F238E27FC236}">
                            <a16:creationId xmlns:a16="http://schemas.microsoft.com/office/drawing/2014/main" id="{62A47D9D-E4BB-4C43-0A5D-3AE0911786C9}"/>
                          </a:ext>
                        </a:extLst>
                      </p:cNvPr>
                      <p:cNvPicPr/>
                      <p:nvPr/>
                    </p:nvPicPr>
                    <p:blipFill>
                      <a:blip r:embed="rId3"/>
                      <a:stretch>
                        <a:fillRect/>
                      </a:stretch>
                    </p:blipFill>
                    <p:spPr>
                      <a:xfrm>
                        <a:off x="2833688" y="1236663"/>
                        <a:ext cx="6524625" cy="4381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5B0875F3-7016-8018-DFF1-1B55DDB83BA8}"/>
              </a:ext>
            </a:extLst>
          </p:cNvPr>
          <p:cNvSpPr txBox="1"/>
          <p:nvPr/>
        </p:nvSpPr>
        <p:spPr>
          <a:xfrm>
            <a:off x="10227196" y="742421"/>
            <a:ext cx="1872208" cy="461665"/>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As of</a:t>
            </a:r>
            <a:r>
              <a:rPr kumimoji="0" lang="th-TH"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 </a:t>
            </a:r>
            <a:r>
              <a:rPr kumimoji="0" lang="en-US"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3</a:t>
            </a:r>
            <a:r>
              <a:rPr kumimoji="0" lang="th-TH"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a:t>
            </a:r>
            <a:r>
              <a:rPr kumimoji="0" lang="en-US"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May-24</a:t>
            </a:r>
          </a:p>
        </p:txBody>
      </p:sp>
      <p:sp>
        <p:nvSpPr>
          <p:cNvPr id="8" name="TextBox 7">
            <a:extLst>
              <a:ext uri="{FF2B5EF4-FFF2-40B4-BE49-F238E27FC236}">
                <a16:creationId xmlns:a16="http://schemas.microsoft.com/office/drawing/2014/main" id="{198879A2-C26C-552B-F13E-228DB4B83117}"/>
              </a:ext>
            </a:extLst>
          </p:cNvPr>
          <p:cNvSpPr txBox="1"/>
          <p:nvPr/>
        </p:nvSpPr>
        <p:spPr>
          <a:xfrm>
            <a:off x="10950265" y="1160463"/>
            <a:ext cx="950901" cy="4616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16</a:t>
            </a:r>
            <a:r>
              <a:rPr kumimoji="0" lang="en-US" sz="24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:30 </a:t>
            </a:r>
            <a:r>
              <a:rPr kumimoji="0" lang="th-TH" sz="24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น.</a:t>
            </a:r>
          </a:p>
        </p:txBody>
      </p:sp>
      <p:cxnSp>
        <p:nvCxnSpPr>
          <p:cNvPr id="5" name="Straight Arrow Connector 4">
            <a:extLst>
              <a:ext uri="{FF2B5EF4-FFF2-40B4-BE49-F238E27FC236}">
                <a16:creationId xmlns:a16="http://schemas.microsoft.com/office/drawing/2014/main" id="{B80F9653-C9EE-7E62-842B-1401B3184F0B}"/>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05988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0935DD-8067-4D81-8806-B19D766BECE2}"/>
              </a:ext>
            </a:extLst>
          </p:cNvPr>
          <p:cNvSpPr>
            <a:spLocks/>
          </p:cNvSpPr>
          <p:nvPr/>
        </p:nvSpPr>
        <p:spPr>
          <a:xfrm>
            <a:off x="268941" y="12105"/>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en-US"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Port Performance</a:t>
            </a:r>
          </a:p>
        </p:txBody>
      </p:sp>
      <p:sp>
        <p:nvSpPr>
          <p:cNvPr id="11" name="TextBox 10"/>
          <p:cNvSpPr txBox="1"/>
          <p:nvPr/>
        </p:nvSpPr>
        <p:spPr>
          <a:xfrm>
            <a:off x="9095055" y="6209679"/>
            <a:ext cx="3004349" cy="3231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หมายเหตุ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a:t>
            </a: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Return </a:t>
            </a:r>
            <a:r>
              <a:rPr kumimoji="0" lang="th-TH"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สะสมตามคำแนะนำ </a:t>
            </a:r>
            <a:r>
              <a:rPr kumimoji="0" lang="en-US" sz="1500" b="0" i="1"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Port Advisory</a:t>
            </a:r>
          </a:p>
        </p:txBody>
      </p:sp>
      <p:sp>
        <p:nvSpPr>
          <p:cNvPr id="3" name="TextBox 2">
            <a:extLst>
              <a:ext uri="{FF2B5EF4-FFF2-40B4-BE49-F238E27FC236}">
                <a16:creationId xmlns:a16="http://schemas.microsoft.com/office/drawing/2014/main" id="{D854B32E-EFB5-4D40-10A8-B69A9D6030FF}"/>
              </a:ext>
            </a:extLst>
          </p:cNvPr>
          <p:cNvSpPr txBox="1"/>
          <p:nvPr/>
        </p:nvSpPr>
        <p:spPr>
          <a:xfrm>
            <a:off x="1680182" y="6164503"/>
            <a:ext cx="5614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FF0000"/>
                </a:solidFill>
                <a:effectLst/>
                <a:uLnTx/>
                <a:uFillTx/>
                <a:latin typeface="DB Heavent Light"/>
                <a:ea typeface="+mn-ea"/>
                <a:cs typeface="DB Heavent Light"/>
              </a:rPr>
              <a:t>หมายเหตุ</a:t>
            </a:r>
            <a:r>
              <a:rPr kumimoji="0" lang="en-US" sz="1800" b="0" i="0" u="none" strike="noStrike" kern="1200" cap="none" spc="0" normalizeH="0" baseline="0" noProof="0" dirty="0">
                <a:ln>
                  <a:noFill/>
                </a:ln>
                <a:solidFill>
                  <a:srgbClr val="FF0000"/>
                </a:solidFill>
                <a:effectLst/>
                <a:uLnTx/>
                <a:uFillTx/>
                <a:latin typeface="DB Heavent Light"/>
                <a:ea typeface="+mn-ea"/>
                <a:cs typeface="DB Heavent Light"/>
              </a:rPr>
              <a:t>:  </a:t>
            </a:r>
            <a:r>
              <a:rPr kumimoji="0" lang="th-TH" sz="1800" b="0" i="0" u="none" strike="noStrike" kern="1200" cap="none" spc="0" normalizeH="0" baseline="0" noProof="0" dirty="0">
                <a:ln>
                  <a:noFill/>
                </a:ln>
                <a:solidFill>
                  <a:srgbClr val="FF0000"/>
                </a:solidFill>
                <a:effectLst/>
                <a:uLnTx/>
                <a:uFillTx/>
                <a:latin typeface="DB Heavent Light"/>
                <a:ea typeface="+mn-ea"/>
                <a:cs typeface="DB Heavent Light"/>
              </a:rPr>
              <a:t>เส้นประสีแดงแนวตั้ง เป็น </a:t>
            </a:r>
            <a:r>
              <a:rPr kumimoji="0" lang="en-US" sz="1800" b="0" i="0" u="none" strike="noStrike" kern="1200" cap="none" spc="0" normalizeH="0" baseline="0" noProof="0" dirty="0">
                <a:ln>
                  <a:noFill/>
                </a:ln>
                <a:solidFill>
                  <a:srgbClr val="FF0000"/>
                </a:solidFill>
                <a:effectLst/>
                <a:uLnTx/>
                <a:uFillTx/>
                <a:latin typeface="DB Heavent Light"/>
                <a:ea typeface="+mn-ea"/>
                <a:cs typeface="DB Heavent Light"/>
              </a:rPr>
              <a:t>Return </a:t>
            </a:r>
            <a:r>
              <a:rPr kumimoji="0" lang="th-TH" sz="1800" b="0" i="0" u="none" strike="noStrike" kern="1200" cap="none" spc="0" normalizeH="0" baseline="0" noProof="0" dirty="0">
                <a:ln>
                  <a:noFill/>
                </a:ln>
                <a:solidFill>
                  <a:srgbClr val="FF0000"/>
                </a:solidFill>
                <a:effectLst/>
                <a:uLnTx/>
                <a:uFillTx/>
                <a:latin typeface="DB Heavent Light"/>
                <a:ea typeface="+mn-ea"/>
                <a:cs typeface="DB Heavent Light"/>
              </a:rPr>
              <a:t>สะสมของ </a:t>
            </a:r>
            <a:r>
              <a:rPr kumimoji="0" lang="en-US" sz="1800" b="0" i="0" u="none" strike="noStrike" kern="1200" cap="none" spc="0" normalizeH="0" baseline="0" noProof="0" dirty="0">
                <a:ln>
                  <a:noFill/>
                </a:ln>
                <a:solidFill>
                  <a:srgbClr val="FF0000"/>
                </a:solidFill>
                <a:effectLst/>
                <a:uLnTx/>
                <a:uFillTx/>
                <a:latin typeface="DB Heavent Light"/>
                <a:ea typeface="+mn-ea"/>
                <a:cs typeface="DB Heavent Light"/>
              </a:rPr>
              <a:t>Port </a:t>
            </a:r>
            <a:r>
              <a:rPr kumimoji="0" lang="th-TH" sz="1800" b="0" i="0" u="none" strike="noStrike" kern="1200" cap="none" spc="0" normalizeH="0" baseline="0" noProof="0" dirty="0">
                <a:ln>
                  <a:noFill/>
                </a:ln>
                <a:solidFill>
                  <a:srgbClr val="FF0000"/>
                </a:solidFill>
                <a:effectLst/>
                <a:uLnTx/>
                <a:uFillTx/>
                <a:latin typeface="DB Heavent Light"/>
                <a:ea typeface="+mn-ea"/>
                <a:cs typeface="DB Heavent Light"/>
              </a:rPr>
              <a:t>ณ วันสิ้นปี</a:t>
            </a:r>
            <a:endParaRPr kumimoji="0" lang="en-US" sz="1800" b="0" i="0" u="none" strike="noStrike" kern="1200" cap="none" spc="0" normalizeH="0" baseline="0" noProof="0" dirty="0">
              <a:ln>
                <a:noFill/>
              </a:ln>
              <a:solidFill>
                <a:srgbClr val="FF0000"/>
              </a:solidFill>
              <a:effectLst/>
              <a:uLnTx/>
              <a:uFillTx/>
              <a:latin typeface="DB Heavent Light"/>
              <a:ea typeface="+mn-ea"/>
              <a:cs typeface="DB Heavent Light"/>
            </a:endParaRPr>
          </a:p>
        </p:txBody>
      </p:sp>
      <p:sp>
        <p:nvSpPr>
          <p:cNvPr id="4" name="TextBox 3">
            <a:extLst>
              <a:ext uri="{FF2B5EF4-FFF2-40B4-BE49-F238E27FC236}">
                <a16:creationId xmlns:a16="http://schemas.microsoft.com/office/drawing/2014/main" id="{13F28763-AAEB-A3D1-BC5E-3F7839AF0AE3}"/>
              </a:ext>
            </a:extLst>
          </p:cNvPr>
          <p:cNvSpPr txBox="1"/>
          <p:nvPr/>
        </p:nvSpPr>
        <p:spPr>
          <a:xfrm>
            <a:off x="10227196" y="742421"/>
            <a:ext cx="1872208" cy="461665"/>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As of</a:t>
            </a:r>
            <a:r>
              <a:rPr kumimoji="0" lang="th-TH"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 </a:t>
            </a:r>
            <a:r>
              <a:rPr kumimoji="0" lang="en-US"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3</a:t>
            </a:r>
            <a:r>
              <a:rPr kumimoji="0" lang="th-TH"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a:t>
            </a:r>
            <a:r>
              <a:rPr kumimoji="0" lang="en-US" sz="2400" b="0" i="0" u="none" strike="noStrike" kern="1200" cap="none" spc="0" normalizeH="0" baseline="0" noProof="0" dirty="0">
                <a:ln>
                  <a:noFill/>
                </a:ln>
                <a:solidFill>
                  <a:srgbClr val="000000">
                    <a:lumMod val="65000"/>
                    <a:lumOff val="35000"/>
                  </a:srgbClr>
                </a:solidFill>
                <a:effectLst/>
                <a:uLnTx/>
                <a:uFillTx/>
                <a:latin typeface="DB Heavent" panose="02000506060000020004" pitchFamily="2" charset="-34"/>
                <a:ea typeface="+mn-ea"/>
                <a:cs typeface="DB Heavent" panose="02000506060000020004" pitchFamily="2" charset="-34"/>
              </a:rPr>
              <a:t>May-24</a:t>
            </a:r>
          </a:p>
        </p:txBody>
      </p:sp>
      <p:sp>
        <p:nvSpPr>
          <p:cNvPr id="5" name="TextBox 4">
            <a:extLst>
              <a:ext uri="{FF2B5EF4-FFF2-40B4-BE49-F238E27FC236}">
                <a16:creationId xmlns:a16="http://schemas.microsoft.com/office/drawing/2014/main" id="{2B7FDF8B-5D89-6693-ACED-7B88E3C1BDB7}"/>
              </a:ext>
            </a:extLst>
          </p:cNvPr>
          <p:cNvSpPr txBox="1"/>
          <p:nvPr/>
        </p:nvSpPr>
        <p:spPr>
          <a:xfrm>
            <a:off x="10950265" y="1160463"/>
            <a:ext cx="950901" cy="461665"/>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16</a:t>
            </a:r>
            <a:r>
              <a:rPr kumimoji="0" lang="en-US" sz="24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:30 </a:t>
            </a:r>
            <a:r>
              <a:rPr kumimoji="0" lang="th-TH" sz="24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น.</a:t>
            </a:r>
          </a:p>
        </p:txBody>
      </p:sp>
      <p:graphicFrame>
        <p:nvGraphicFramePr>
          <p:cNvPr id="6" name="Object 5">
            <a:extLst>
              <a:ext uri="{FF2B5EF4-FFF2-40B4-BE49-F238E27FC236}">
                <a16:creationId xmlns:a16="http://schemas.microsoft.com/office/drawing/2014/main" id="{D6685176-C05B-E111-FBD6-06C264220872}"/>
              </a:ext>
            </a:extLst>
          </p:cNvPr>
          <p:cNvGraphicFramePr>
            <a:graphicFrameLocks noChangeAspect="1"/>
          </p:cNvGraphicFramePr>
          <p:nvPr/>
        </p:nvGraphicFramePr>
        <p:xfrm>
          <a:off x="2030413" y="1255713"/>
          <a:ext cx="8131175" cy="4344987"/>
        </p:xfrm>
        <a:graphic>
          <a:graphicData uri="http://schemas.openxmlformats.org/presentationml/2006/ole">
            <mc:AlternateContent xmlns:mc="http://schemas.openxmlformats.org/markup-compatibility/2006">
              <mc:Choice xmlns:v="urn:schemas-microsoft-com:vml" Requires="v">
                <p:oleObj name="Worksheet" r:id="rId2" imgW="13687569" imgH="7315285" progId="Excel.Sheet.12">
                  <p:link updateAutomatic="1"/>
                </p:oleObj>
              </mc:Choice>
              <mc:Fallback>
                <p:oleObj name="Worksheet" r:id="rId2" imgW="13687569" imgH="7315285" progId="Excel.Sheet.12">
                  <p:link updateAutomatic="1"/>
                  <p:pic>
                    <p:nvPicPr>
                      <p:cNvPr id="6" name="Object 5">
                        <a:extLst>
                          <a:ext uri="{FF2B5EF4-FFF2-40B4-BE49-F238E27FC236}">
                            <a16:creationId xmlns:a16="http://schemas.microsoft.com/office/drawing/2014/main" id="{D6685176-C05B-E111-FBD6-06C264220872}"/>
                          </a:ext>
                        </a:extLst>
                      </p:cNvPr>
                      <p:cNvPicPr/>
                      <p:nvPr/>
                    </p:nvPicPr>
                    <p:blipFill>
                      <a:blip r:embed="rId3"/>
                      <a:stretch>
                        <a:fillRect/>
                      </a:stretch>
                    </p:blipFill>
                    <p:spPr>
                      <a:xfrm>
                        <a:off x="2030413" y="1255713"/>
                        <a:ext cx="8131175" cy="4344987"/>
                      </a:xfrm>
                      <a:prstGeom prst="rect">
                        <a:avLst/>
                      </a:prstGeom>
                    </p:spPr>
                  </p:pic>
                </p:oleObj>
              </mc:Fallback>
            </mc:AlternateContent>
          </a:graphicData>
        </a:graphic>
      </p:graphicFrame>
      <p:cxnSp>
        <p:nvCxnSpPr>
          <p:cNvPr id="2" name="Straight Arrow Connector 1">
            <a:extLst>
              <a:ext uri="{FF2B5EF4-FFF2-40B4-BE49-F238E27FC236}">
                <a16:creationId xmlns:a16="http://schemas.microsoft.com/office/drawing/2014/main" id="{3E2A122B-922B-8B49-B665-A3EA4AA04488}"/>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0135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098C18-20E7-43B3-AAFB-10FA793A90A4}"/>
              </a:ext>
            </a:extLst>
          </p:cNvPr>
          <p:cNvSpPr/>
          <p:nvPr/>
        </p:nvSpPr>
        <p:spPr>
          <a:xfrm>
            <a:off x="34544" y="1410111"/>
            <a:ext cx="12067809" cy="5432256"/>
          </a:xfrm>
          <a:prstGeom prst="rect">
            <a:avLst/>
          </a:prstGeom>
        </p:spPr>
        <p:txBody>
          <a:bodyPr wrap="square">
            <a:spAutoFit/>
          </a:bodyPr>
          <a:lstStyle/>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h-TH" sz="3200" b="1" i="0" u="sng"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เงินสดในมือ</a:t>
            </a:r>
            <a:r>
              <a:rPr kumimoji="0" lang="th-TH" sz="32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a:t>
            </a:r>
            <a:r>
              <a:rPr kumimoji="0" lang="en-US" sz="32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a:t>
            </a:r>
            <a:r>
              <a:rPr kumimoji="0" lang="th-TH" sz="3200" b="1" i="0" u="none" strike="noStrike" kern="1200" cap="none" spc="0" normalizeH="0" baseline="0" noProof="0" dirty="0">
                <a:ln>
                  <a:noFill/>
                </a:ln>
                <a:solidFill>
                  <a:srgbClr val="000000"/>
                </a:solidFill>
                <a:effectLst/>
                <a:uLnTx/>
                <a:uFillTx/>
                <a:latin typeface="CordiaUPC" panose="020B0304020202020204" pitchFamily="34" charset="-34"/>
                <a:ea typeface="+mn-ea"/>
                <a:cs typeface="CordiaUPC" panose="020B0304020202020204" pitchFamily="34" charset="-34"/>
              </a:rPr>
              <a:t> </a:t>
            </a:r>
            <a:r>
              <a:rPr kumimoji="0" lang="th-TH" sz="3200" b="1" i="0" u="none" strike="noStrike" kern="1200" cap="none" spc="0" normalizeH="0" baseline="0" noProof="0" dirty="0">
                <a:ln>
                  <a:noFill/>
                </a:ln>
                <a:solidFill>
                  <a:srgbClr val="0000CC"/>
                </a:solidFill>
                <a:effectLst/>
                <a:uLnTx/>
                <a:uFillTx/>
                <a:latin typeface="CordiaUPC" panose="020B0304020202020204" pitchFamily="34" charset="-34"/>
                <a:ea typeface="+mn-ea"/>
                <a:cs typeface="CordiaUPC" panose="020B0304020202020204" pitchFamily="34" charset="-34"/>
              </a:rPr>
              <a:t> 20</a:t>
            </a:r>
            <a:r>
              <a:rPr kumimoji="0" lang="en-US" sz="3200" b="1" i="0" u="none" strike="noStrike" kern="1200" cap="none" spc="0" normalizeH="0" baseline="0" noProof="0" dirty="0">
                <a:ln>
                  <a:noFill/>
                </a:ln>
                <a:solidFill>
                  <a:srgbClr val="0000CC"/>
                </a:solidFill>
                <a:effectLst/>
                <a:uLnTx/>
                <a:uFillTx/>
                <a:latin typeface="CordiaUPC" panose="020B0304020202020204" pitchFamily="34" charset="-34"/>
                <a:ea typeface="+mn-ea"/>
                <a:cs typeface="CordiaUPC" panose="020B0304020202020204" pitchFamily="34" charset="-34"/>
              </a:rPr>
              <a:t>%</a:t>
            </a:r>
            <a:r>
              <a:rPr kumimoji="0" lang="th-TH" sz="3200" b="1" i="0" u="none" strike="noStrike" kern="1200" cap="none" spc="0" normalizeH="0" baseline="0" noProof="0" dirty="0">
                <a:ln>
                  <a:noFill/>
                </a:ln>
                <a:solidFill>
                  <a:srgbClr val="0000CC"/>
                </a:solidFill>
                <a:effectLst/>
                <a:uLnTx/>
                <a:uFillTx/>
                <a:latin typeface="CordiaUPC" panose="020B0304020202020204" pitchFamily="34" charset="-34"/>
                <a:ea typeface="+mn-ea"/>
                <a:cs typeface="CordiaUPC" panose="020B0304020202020204" pitchFamily="34" charset="-34"/>
              </a:rPr>
              <a:t> ไม่เปลี่ยนแปลง </a:t>
            </a:r>
            <a:r>
              <a:rPr kumimoji="0" lang="en-US" sz="32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a:t>
            </a:r>
            <a:r>
              <a:rPr kumimoji="0" lang="th-TH" sz="32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คาดตลาดหุ้นมีแนวโน้มเป็นบวก จากการประชุม </a:t>
            </a:r>
            <a:r>
              <a:rPr kumimoji="0" lang="en-US" sz="32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FOMC </a:t>
            </a:r>
            <a:r>
              <a:rPr kumimoji="0" lang="th-TH" sz="32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ที่พอจะเห็นทิศทางของนโยบายการเงิน (ว่าอาจไปลดดอกเบี้ยปลายปี) และตลาดมองว่าสถานการณ์อิสราเอล-ฮามาสจะดีขึ้น ส่วนของไทย รอดูนโยบายของ รัฐมนตรีใหม่ (คลัง+ท่องเที่ยว) ขณะที่นักลงทุนเข้ามาเก็งกำไรเรื่องของผลประกอบการที่ใกล้จบ(15 พ.ค.) .... ประเมินกรอบดัชนีฯ สัปดาห์นี้ไว้ที่ 1360-1396 จุด</a:t>
            </a:r>
            <a:endParaRPr kumimoji="0" lang="th-TH" sz="3200" b="1" i="0" u="none" strike="noStrike" kern="1200" cap="none" spc="0" normalizeH="0" baseline="0" noProof="0" dirty="0">
              <a:ln>
                <a:noFill/>
              </a:ln>
              <a:solidFill>
                <a:srgbClr val="E7E6E6">
                  <a:lumMod val="10000"/>
                </a:srgbClr>
              </a:solidFill>
              <a:effectLst/>
              <a:uLnTx/>
              <a:uFillTx/>
              <a:latin typeface="CordiaUPC" panose="020B0304020202020204" pitchFamily="34" charset="-34"/>
              <a:ea typeface="+mn-ea"/>
              <a:cs typeface="CordiaUPC" panose="020B0304020202020204" pitchFamily="34" charset="-34"/>
            </a:endParaRP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h-TH"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เรานำ </a:t>
            </a:r>
            <a:r>
              <a:rPr kumimoji="0" lang="en-US"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SAPPE, ITC </a:t>
            </a:r>
            <a:r>
              <a:rPr kumimoji="0" lang="th-TH"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ออก และเข้าซื้อหุ้นเพิ่ม</a:t>
            </a:r>
            <a:r>
              <a:rPr kumimoji="0" lang="en-US"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 </a:t>
            </a:r>
            <a:r>
              <a:rPr kumimoji="0" lang="th-TH"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2</a:t>
            </a:r>
            <a:r>
              <a:rPr kumimoji="0" lang="en-US"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 </a:t>
            </a:r>
            <a:r>
              <a:rPr kumimoji="0" lang="th-TH"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ตัว</a:t>
            </a:r>
            <a:r>
              <a:rPr kumimoji="0" lang="en-US"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 </a:t>
            </a:r>
            <a:r>
              <a:rPr kumimoji="0" lang="th-TH"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คือ </a:t>
            </a:r>
            <a:r>
              <a:rPr kumimoji="0" lang="en-US"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AOT, BGRIM</a:t>
            </a:r>
            <a:r>
              <a:rPr kumimoji="0" lang="th-TH"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rPr>
              <a:t> ที่คาดงบจะออกมาดี</a:t>
            </a:r>
            <a:endParaRPr kumimoji="0" lang="en-US" sz="3200" b="1" i="0" u="none" strike="noStrike" kern="1200" cap="none" spc="0" normalizeH="0" baseline="0" noProof="0" dirty="0">
              <a:ln>
                <a:noFill/>
              </a:ln>
              <a:solidFill>
                <a:srgbClr val="7030A0"/>
              </a:solidFill>
              <a:effectLst/>
              <a:uLnTx/>
              <a:uFillTx/>
              <a:latin typeface="CordiaUPC" panose="020B0304020202020204" pitchFamily="34" charset="-34"/>
              <a:ea typeface="+mn-ea"/>
              <a:cs typeface="CordiaUPC" panose="020B0304020202020204" pitchFamily="34" charset="-34"/>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    </a:t>
            </a:r>
            <a:r>
              <a:rPr kumimoji="0" lang="th-TH" sz="2400" b="1" i="1"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   (สัปดาห์ที่ผ่านมา เราขาย </a:t>
            </a:r>
            <a:r>
              <a:rPr kumimoji="0" lang="en-US" sz="2400" b="1" i="1"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BCH </a:t>
            </a:r>
            <a:r>
              <a:rPr kumimoji="0" lang="th-TH" sz="2400" b="1" i="1"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และ ซื้อ </a:t>
            </a:r>
            <a:r>
              <a:rPr kumimoji="0" lang="en-US" sz="2400" b="1" i="1"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CBG </a:t>
            </a:r>
            <a:r>
              <a:rPr kumimoji="0" lang="th-TH" sz="2400" b="1" i="1" u="none" strike="noStrike" kern="1200" cap="none" spc="0" normalizeH="0" baseline="0" noProof="0" dirty="0">
                <a:ln>
                  <a:noFill/>
                </a:ln>
                <a:solidFill>
                  <a:srgbClr val="FF0000"/>
                </a:solidFill>
                <a:effectLst/>
                <a:uLnTx/>
                <a:uFillTx/>
                <a:latin typeface="CordiaUPC" panose="020B0304020202020204" pitchFamily="34" charset="-34"/>
                <a:ea typeface="+mn-ea"/>
                <a:cs typeface="CordiaUPC" panose="020B0304020202020204" pitchFamily="34" charset="-34"/>
              </a:rPr>
              <a:t>เข้ามาระหว่างสัปดาห์ (ใช้ราคาเปิดเช้า 3 พ.ค.)</a:t>
            </a:r>
          </a:p>
          <a:p>
            <a:pPr marL="233363" marR="0" lvl="0" indent="-23336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h-TH" sz="3600" b="1" i="0" u="sng"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หุ้นแนะนำของพอร์ตนี้ เริ่มคำแนะนำ 7 พ.ค.67</a:t>
            </a:r>
            <a:r>
              <a:rPr kumimoji="0" lang="th-TH" sz="36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a:t>
            </a:r>
            <a:r>
              <a:rPr kumimoji="0" lang="en-US" sz="36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a:t>
            </a:r>
            <a:r>
              <a:rPr kumimoji="0" lang="th-TH" sz="36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a:t>
            </a:r>
            <a:r>
              <a:rPr kumimoji="0" lang="en-US" sz="36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 </a:t>
            </a:r>
            <a:r>
              <a:rPr kumimoji="0" lang="th-TH" sz="3600" b="1" i="0" u="none" strike="noStrike" kern="1200" cap="none" spc="0" normalizeH="0" baseline="0" noProof="0" dirty="0">
                <a:ln>
                  <a:noFill/>
                </a:ln>
                <a:solidFill>
                  <a:srgbClr val="003B66"/>
                </a:solidFill>
                <a:effectLst/>
                <a:uLnTx/>
                <a:uFillTx/>
                <a:latin typeface="CordiaUPC" panose="020B0304020202020204" pitchFamily="34" charset="-34"/>
                <a:ea typeface="+mn-ea"/>
                <a:cs typeface="CordiaUPC" panose="020B0304020202020204" pitchFamily="34" charset="-34"/>
              </a:rPr>
              <a:t>หุ้นในพอร์ต</a:t>
            </a:r>
            <a:r>
              <a:rPr kumimoji="0" lang="en-US" sz="3600" b="1" i="0" u="none" strike="noStrike" kern="1200" cap="none" spc="0" normalizeH="0" baseline="0" noProof="0" dirty="0">
                <a:ln>
                  <a:noFill/>
                </a:ln>
                <a:solidFill>
                  <a:srgbClr val="003B66"/>
                </a:solidFill>
                <a:effectLst/>
                <a:uLnTx/>
                <a:uFillTx/>
                <a:latin typeface="CordiaUPC" panose="020B0304020202020204" pitchFamily="34" charset="-34"/>
                <a:ea typeface="+mn-ea"/>
                <a:cs typeface="CordiaUPC" panose="020B0304020202020204" pitchFamily="34" charset="-34"/>
              </a:rPr>
              <a:t> </a:t>
            </a:r>
            <a:r>
              <a:rPr kumimoji="0" lang="th-TH" sz="3600" b="1" i="0" u="none" strike="noStrike" kern="1200" cap="none" spc="0" normalizeH="0" baseline="0" noProof="0" dirty="0">
                <a:ln>
                  <a:noFill/>
                </a:ln>
                <a:solidFill>
                  <a:srgbClr val="003B66"/>
                </a:solidFill>
                <a:effectLst/>
                <a:uLnTx/>
                <a:uFillTx/>
                <a:latin typeface="CordiaUPC" panose="020B0304020202020204" pitchFamily="34" charset="-34"/>
                <a:ea typeface="+mn-ea"/>
                <a:cs typeface="CordiaUPC" panose="020B0304020202020204" pitchFamily="34" charset="-34"/>
              </a:rPr>
              <a:t>6</a:t>
            </a:r>
            <a:r>
              <a:rPr kumimoji="0" lang="en-US" sz="3600" b="1" i="0" u="none" strike="noStrike" kern="1200" cap="none" spc="0" normalizeH="0" baseline="0" noProof="0" dirty="0">
                <a:ln>
                  <a:noFill/>
                </a:ln>
                <a:solidFill>
                  <a:srgbClr val="003B66"/>
                </a:solidFill>
                <a:effectLst/>
                <a:uLnTx/>
                <a:uFillTx/>
                <a:latin typeface="CordiaUPC" panose="020B0304020202020204" pitchFamily="34" charset="-34"/>
                <a:ea typeface="+mn-ea"/>
                <a:cs typeface="CordiaUPC" panose="020B0304020202020204" pitchFamily="34" charset="-34"/>
              </a:rPr>
              <a:t> </a:t>
            </a:r>
            <a:r>
              <a:rPr kumimoji="0" lang="th-TH" sz="3600" b="1" i="0" u="none" strike="noStrike" kern="1200" cap="none" spc="0" normalizeH="0" baseline="0" noProof="0" dirty="0">
                <a:ln>
                  <a:noFill/>
                </a:ln>
                <a:solidFill>
                  <a:srgbClr val="003B66"/>
                </a:solidFill>
                <a:effectLst/>
                <a:uLnTx/>
                <a:uFillTx/>
                <a:latin typeface="CordiaUPC" panose="020B0304020202020204" pitchFamily="34" charset="-34"/>
                <a:ea typeface="+mn-ea"/>
                <a:cs typeface="CordiaUPC" panose="020B0304020202020204" pitchFamily="34" charset="-34"/>
              </a:rPr>
              <a:t>ตัว</a:t>
            </a:r>
            <a:r>
              <a:rPr kumimoji="0" lang="en-US" sz="3600" b="1" i="0" u="none" strike="noStrike" kern="1200" cap="none" spc="0" normalizeH="0" baseline="0" noProof="0" dirty="0">
                <a:ln>
                  <a:noFill/>
                </a:ln>
                <a:solidFill>
                  <a:srgbClr val="003B66"/>
                </a:solidFill>
                <a:effectLst/>
                <a:uLnTx/>
                <a:uFillTx/>
                <a:latin typeface="CordiaUPC" panose="020B0304020202020204" pitchFamily="34" charset="-34"/>
                <a:ea typeface="+mn-ea"/>
                <a:cs typeface="CordiaUPC" panose="020B0304020202020204" pitchFamily="34" charset="-34"/>
              </a:rPr>
              <a:t> </a:t>
            </a:r>
            <a:r>
              <a:rPr kumimoji="0" lang="en-US" sz="36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SCB(10%),</a:t>
            </a:r>
            <a:r>
              <a:rPr kumimoji="0" lang="th-TH" sz="36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 </a:t>
            </a:r>
            <a:r>
              <a:rPr kumimoji="0" lang="en-US" sz="36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RBF(20%), WHA(20%), </a:t>
            </a:r>
            <a:r>
              <a:rPr kumimoji="0" lang="en-US" sz="3600" b="1" i="0" u="none" strike="noStrike" kern="1200" cap="none" spc="0" normalizeH="0" baseline="0" noProof="0" dirty="0">
                <a:ln>
                  <a:noFill/>
                </a:ln>
                <a:solidFill>
                  <a:srgbClr val="0000CC"/>
                </a:solidFill>
                <a:effectLst/>
                <a:uLnTx/>
                <a:uFillTx/>
                <a:latin typeface="CordiaUPC" panose="020B0304020202020204" pitchFamily="34" charset="-34"/>
                <a:ea typeface="+mn-ea"/>
                <a:cs typeface="CordiaUPC" panose="020B0304020202020204" pitchFamily="34" charset="-34"/>
              </a:rPr>
              <a:t>AOT(10%) </a:t>
            </a:r>
            <a:r>
              <a:rPr kumimoji="0" lang="th-TH" sz="3600" b="1" i="0" u="none" strike="noStrike" kern="1200" cap="none" spc="0" normalizeH="0" baseline="0" noProof="0" dirty="0">
                <a:ln>
                  <a:noFill/>
                </a:ln>
                <a:solidFill>
                  <a:srgbClr val="0000CC"/>
                </a:solidFill>
                <a:effectLst/>
                <a:uLnTx/>
                <a:uFillTx/>
                <a:latin typeface="CordiaUPC" panose="020B0304020202020204" pitchFamily="34" charset="-34"/>
                <a:ea typeface="+mn-ea"/>
                <a:cs typeface="CordiaUPC" panose="020B0304020202020204" pitchFamily="34" charset="-34"/>
              </a:rPr>
              <a:t>และ </a:t>
            </a:r>
            <a:r>
              <a:rPr kumimoji="0" lang="en-US" sz="3600" b="1" i="0" u="none" strike="noStrike" kern="1200" cap="none" spc="0" normalizeH="0" baseline="0" noProof="0" dirty="0">
                <a:ln>
                  <a:noFill/>
                </a:ln>
                <a:solidFill>
                  <a:srgbClr val="0000CC"/>
                </a:solidFill>
                <a:effectLst/>
                <a:uLnTx/>
                <a:uFillTx/>
                <a:latin typeface="CordiaUPC" panose="020B0304020202020204" pitchFamily="34" charset="-34"/>
                <a:ea typeface="+mn-ea"/>
                <a:cs typeface="CordiaUPC" panose="020B0304020202020204" pitchFamily="34" charset="-34"/>
              </a:rPr>
              <a:t>BGRIM(10%)</a:t>
            </a:r>
            <a:r>
              <a:rPr kumimoji="0" lang="en-US" sz="36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  </a:t>
            </a:r>
            <a:r>
              <a:rPr kumimoji="0" lang="th-TH" sz="3600" b="1" i="0" u="none" strike="noStrike" kern="1200" cap="none" spc="0" normalizeH="0" baseline="0" noProof="0" dirty="0">
                <a:ln>
                  <a:noFill/>
                </a:ln>
                <a:solidFill>
                  <a:srgbClr val="003D66">
                    <a:lumMod val="75000"/>
                  </a:srgbClr>
                </a:solidFill>
                <a:effectLst/>
                <a:uLnTx/>
                <a:uFillTx/>
                <a:latin typeface="CordiaUPC" panose="020B0304020202020204" pitchFamily="34" charset="-34"/>
                <a:ea typeface="+mn-ea"/>
                <a:cs typeface="CordiaUPC" panose="020B0304020202020204" pitchFamily="34" charset="-34"/>
              </a:rPr>
              <a:t>หุ้นแต่ละตัว</a:t>
            </a:r>
            <a:r>
              <a:rPr kumimoji="0" lang="th-TH" sz="3600" b="1" i="0" u="none" strike="noStrike" kern="1200" cap="none" spc="0" normalizeH="0" baseline="0" noProof="0" dirty="0">
                <a:ln>
                  <a:noFill/>
                </a:ln>
                <a:solidFill>
                  <a:srgbClr val="003D66"/>
                </a:solidFill>
                <a:effectLst/>
                <a:uLnTx/>
                <a:uFillTx/>
                <a:latin typeface="CordiaUPC" panose="020B0304020202020204" pitchFamily="34" charset="-34"/>
                <a:ea typeface="+mn-ea"/>
                <a:cs typeface="CordiaUPC" panose="020B0304020202020204" pitchFamily="34" charset="-34"/>
              </a:rPr>
              <a:t>ให้น้ำหนักตามตัวเลขที่ระบุไว้หลังชื่อหุ้น</a:t>
            </a:r>
          </a:p>
        </p:txBody>
      </p:sp>
      <p:sp>
        <p:nvSpPr>
          <p:cNvPr id="4" name="TextBox 3">
            <a:extLst>
              <a:ext uri="{FF2B5EF4-FFF2-40B4-BE49-F238E27FC236}">
                <a16:creationId xmlns:a16="http://schemas.microsoft.com/office/drawing/2014/main" id="{ECD76DE9-64DE-4337-8502-7FB5E6DBB740}"/>
              </a:ext>
            </a:extLst>
          </p:cNvPr>
          <p:cNvSpPr txBox="1"/>
          <p:nvPr/>
        </p:nvSpPr>
        <p:spPr>
          <a:xfrm>
            <a:off x="156802" y="809802"/>
            <a:ext cx="5904656" cy="707886"/>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rPr>
              <a:t>ชื่อ</a:t>
            </a:r>
            <a:r>
              <a:rPr kumimoji="0" lang="en-US"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rPr>
              <a:t> :  PORT- SET100 &amp; SSET</a:t>
            </a:r>
            <a:endParaRPr kumimoji="0" lang="th-TH" sz="4000" b="1" i="0" u="none" strike="noStrike" kern="1200" cap="none" spc="0" normalizeH="0" baseline="0" noProof="0" dirty="0">
              <a:ln>
                <a:noFill/>
              </a:ln>
              <a:solidFill>
                <a:srgbClr val="5B9BD5">
                  <a:lumMod val="75000"/>
                </a:srgbClr>
              </a:solidFill>
              <a:effectLst/>
              <a:uLnTx/>
              <a:uFillTx/>
              <a:latin typeface="CordiaUPC" panose="020B0304020202020204" pitchFamily="34" charset="-34"/>
              <a:ea typeface="+mn-ea"/>
              <a:cs typeface="CordiaUPC" panose="020B0304020202020204" pitchFamily="34" charset="-34"/>
            </a:endParaRPr>
          </a:p>
        </p:txBody>
      </p:sp>
      <p:sp>
        <p:nvSpPr>
          <p:cNvPr id="6" name="Rectangle 5">
            <a:extLst>
              <a:ext uri="{FF2B5EF4-FFF2-40B4-BE49-F238E27FC236}">
                <a16:creationId xmlns:a16="http://schemas.microsoft.com/office/drawing/2014/main" id="{F50935DD-8067-4D81-8806-B19D766BECE2}"/>
              </a:ext>
            </a:extLst>
          </p:cNvPr>
          <p:cNvSpPr>
            <a:spLocks/>
          </p:cNvSpPr>
          <p:nvPr/>
        </p:nvSpPr>
        <p:spPr>
          <a:xfrm>
            <a:off x="227402" y="-21195"/>
            <a:ext cx="8029507" cy="830997"/>
          </a:xfrm>
          <a:prstGeom prst="rect">
            <a:avLst/>
          </a:prstGeom>
          <a:noFill/>
        </p:spPr>
        <p:txBody>
          <a:bodyPr wrap="square">
            <a:spAutoFit/>
          </a:bodyPr>
          <a:lstStyle/>
          <a:p>
            <a:pPr marL="1588" marR="0" lvl="1" indent="0" algn="l" defTabSz="895350" rtl="0" eaLnBrk="1" fontAlgn="auto" latinLnBrk="0" hangingPunct="1">
              <a:lnSpc>
                <a:spcPct val="100000"/>
              </a:lnSpc>
              <a:spcBef>
                <a:spcPts val="0"/>
              </a:spcBef>
              <a:spcAft>
                <a:spcPts val="0"/>
              </a:spcAft>
              <a:buClr>
                <a:srgbClr val="44546A"/>
              </a:buClr>
              <a:buSzPct val="100000"/>
              <a:buFontTx/>
              <a:buNone/>
              <a:tabLst/>
              <a:defRPr/>
            </a:pPr>
            <a:r>
              <a:rPr kumimoji="0" lang="th-TH" sz="4800" b="0" i="0" u="none" strike="noStrike" kern="0" cap="none" spc="0" normalizeH="0" baseline="0" noProof="0" dirty="0">
                <a:ln>
                  <a:noFill/>
                </a:ln>
                <a:solidFill>
                  <a:srgbClr val="003D66">
                    <a:lumMod val="75000"/>
                  </a:srgbClr>
                </a:solidFill>
                <a:effectLst/>
                <a:uLnTx/>
                <a:uFillTx/>
                <a:latin typeface="DB Heavent" panose="02000506060000020004" pitchFamily="50" charset="-34"/>
                <a:ea typeface="+mn-ea"/>
                <a:cs typeface="DB Heavent" panose="02000506060000020004" pitchFamily="50" charset="-34"/>
              </a:rPr>
              <a:t>การปรับพอร์ตหุ้นสัปดาห์นี้</a:t>
            </a:r>
          </a:p>
        </p:txBody>
      </p:sp>
      <p:cxnSp>
        <p:nvCxnSpPr>
          <p:cNvPr id="2" name="Straight Arrow Connector 1">
            <a:extLst>
              <a:ext uri="{FF2B5EF4-FFF2-40B4-BE49-F238E27FC236}">
                <a16:creationId xmlns:a16="http://schemas.microsoft.com/office/drawing/2014/main" id="{E191C9EF-1E0C-528F-D8B5-04AF94572BC2}"/>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6745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C25EE9-BEE7-BF69-DF0D-FD6C12DA3A1B}"/>
              </a:ext>
            </a:extLst>
          </p:cNvPr>
          <p:cNvPicPr>
            <a:picLocks noChangeAspect="1"/>
          </p:cNvPicPr>
          <p:nvPr/>
        </p:nvPicPr>
        <p:blipFill>
          <a:blip r:embed="rId2"/>
          <a:stretch>
            <a:fillRect/>
          </a:stretch>
        </p:blipFill>
        <p:spPr>
          <a:xfrm>
            <a:off x="135590" y="1258700"/>
            <a:ext cx="11969885" cy="3438806"/>
          </a:xfrm>
          <a:prstGeom prst="rect">
            <a:avLst/>
          </a:prstGeom>
        </p:spPr>
      </p:pic>
      <p:cxnSp>
        <p:nvCxnSpPr>
          <p:cNvPr id="3" name="Straight Arrow Connector 2">
            <a:extLst>
              <a:ext uri="{FF2B5EF4-FFF2-40B4-BE49-F238E27FC236}">
                <a16:creationId xmlns:a16="http://schemas.microsoft.com/office/drawing/2014/main" id="{DDBA73C7-D5F8-B442-971A-00731A41CE33}"/>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8143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5D06-1242-408B-875C-A06D82F7F0C4}"/>
              </a:ext>
            </a:extLst>
          </p:cNvPr>
          <p:cNvSpPr>
            <a:spLocks noGrp="1"/>
          </p:cNvSpPr>
          <p:nvPr>
            <p:ph type="title"/>
          </p:nvPr>
        </p:nvSpPr>
        <p:spPr/>
        <p:txBody>
          <a:bodyPr/>
          <a:lstStyle/>
          <a:p>
            <a:r>
              <a:rPr lang="th-TH" dirty="0"/>
              <a:t>ราคาหุ้น</a:t>
            </a:r>
            <a:endParaRPr lang="en-US" dirty="0"/>
          </a:p>
        </p:txBody>
      </p:sp>
      <p:pic>
        <p:nvPicPr>
          <p:cNvPr id="5" name="Picture 4">
            <a:extLst>
              <a:ext uri="{FF2B5EF4-FFF2-40B4-BE49-F238E27FC236}">
                <a16:creationId xmlns:a16="http://schemas.microsoft.com/office/drawing/2014/main" id="{B07A3211-0E14-73B8-F3AA-724B2D6FD83F}"/>
              </a:ext>
            </a:extLst>
          </p:cNvPr>
          <p:cNvPicPr>
            <a:picLocks noChangeAspect="1"/>
          </p:cNvPicPr>
          <p:nvPr/>
        </p:nvPicPr>
        <p:blipFill>
          <a:blip r:embed="rId2"/>
          <a:stretch>
            <a:fillRect/>
          </a:stretch>
        </p:blipFill>
        <p:spPr>
          <a:xfrm>
            <a:off x="928878" y="1075908"/>
            <a:ext cx="3019048" cy="2285714"/>
          </a:xfrm>
          <a:prstGeom prst="rect">
            <a:avLst/>
          </a:prstGeom>
        </p:spPr>
      </p:pic>
      <p:pic>
        <p:nvPicPr>
          <p:cNvPr id="8" name="Picture 7">
            <a:extLst>
              <a:ext uri="{FF2B5EF4-FFF2-40B4-BE49-F238E27FC236}">
                <a16:creationId xmlns:a16="http://schemas.microsoft.com/office/drawing/2014/main" id="{D3D3E148-BF22-5E82-2B60-B7AD41D32FC0}"/>
              </a:ext>
            </a:extLst>
          </p:cNvPr>
          <p:cNvPicPr>
            <a:picLocks noChangeAspect="1"/>
          </p:cNvPicPr>
          <p:nvPr/>
        </p:nvPicPr>
        <p:blipFill>
          <a:blip r:embed="rId3"/>
          <a:stretch>
            <a:fillRect/>
          </a:stretch>
        </p:blipFill>
        <p:spPr>
          <a:xfrm>
            <a:off x="4577323" y="1075908"/>
            <a:ext cx="3019425" cy="2286000"/>
          </a:xfrm>
          <a:prstGeom prst="rect">
            <a:avLst/>
          </a:prstGeom>
        </p:spPr>
      </p:pic>
      <p:pic>
        <p:nvPicPr>
          <p:cNvPr id="11" name="Picture 10">
            <a:extLst>
              <a:ext uri="{FF2B5EF4-FFF2-40B4-BE49-F238E27FC236}">
                <a16:creationId xmlns:a16="http://schemas.microsoft.com/office/drawing/2014/main" id="{974745DC-B879-8392-CFEE-44C2400344DD}"/>
              </a:ext>
            </a:extLst>
          </p:cNvPr>
          <p:cNvPicPr>
            <a:picLocks noChangeAspect="1"/>
          </p:cNvPicPr>
          <p:nvPr/>
        </p:nvPicPr>
        <p:blipFill>
          <a:blip r:embed="rId4"/>
          <a:stretch>
            <a:fillRect/>
          </a:stretch>
        </p:blipFill>
        <p:spPr>
          <a:xfrm>
            <a:off x="8154241" y="1075908"/>
            <a:ext cx="3019425" cy="2286000"/>
          </a:xfrm>
          <a:prstGeom prst="rect">
            <a:avLst/>
          </a:prstGeom>
        </p:spPr>
      </p:pic>
      <p:pic>
        <p:nvPicPr>
          <p:cNvPr id="14" name="Picture 13">
            <a:extLst>
              <a:ext uri="{FF2B5EF4-FFF2-40B4-BE49-F238E27FC236}">
                <a16:creationId xmlns:a16="http://schemas.microsoft.com/office/drawing/2014/main" id="{A6CEF13D-664A-B113-EFD7-3D889AE53F6D}"/>
              </a:ext>
            </a:extLst>
          </p:cNvPr>
          <p:cNvPicPr>
            <a:picLocks noChangeAspect="1"/>
          </p:cNvPicPr>
          <p:nvPr/>
        </p:nvPicPr>
        <p:blipFill>
          <a:blip r:embed="rId5"/>
          <a:stretch>
            <a:fillRect/>
          </a:stretch>
        </p:blipFill>
        <p:spPr>
          <a:xfrm>
            <a:off x="928878" y="3863788"/>
            <a:ext cx="3019425" cy="2286000"/>
          </a:xfrm>
          <a:prstGeom prst="rect">
            <a:avLst/>
          </a:prstGeom>
        </p:spPr>
      </p:pic>
      <p:pic>
        <p:nvPicPr>
          <p:cNvPr id="18" name="Picture 17">
            <a:extLst>
              <a:ext uri="{FF2B5EF4-FFF2-40B4-BE49-F238E27FC236}">
                <a16:creationId xmlns:a16="http://schemas.microsoft.com/office/drawing/2014/main" id="{04B9870E-3FEF-7AAE-A190-AEE3D821C12C}"/>
              </a:ext>
            </a:extLst>
          </p:cNvPr>
          <p:cNvPicPr>
            <a:picLocks noChangeAspect="1"/>
          </p:cNvPicPr>
          <p:nvPr/>
        </p:nvPicPr>
        <p:blipFill>
          <a:blip r:embed="rId6"/>
          <a:stretch>
            <a:fillRect/>
          </a:stretch>
        </p:blipFill>
        <p:spPr>
          <a:xfrm>
            <a:off x="4577322" y="3863788"/>
            <a:ext cx="3019425" cy="2286000"/>
          </a:xfrm>
          <a:prstGeom prst="rect">
            <a:avLst/>
          </a:prstGeom>
        </p:spPr>
      </p:pic>
      <p:pic>
        <p:nvPicPr>
          <p:cNvPr id="20" name="Picture 19">
            <a:extLst>
              <a:ext uri="{FF2B5EF4-FFF2-40B4-BE49-F238E27FC236}">
                <a16:creationId xmlns:a16="http://schemas.microsoft.com/office/drawing/2014/main" id="{CBEBBF30-2133-C1CE-BFC0-F76DE5A0926B}"/>
              </a:ext>
            </a:extLst>
          </p:cNvPr>
          <p:cNvPicPr>
            <a:picLocks noChangeAspect="1"/>
          </p:cNvPicPr>
          <p:nvPr/>
        </p:nvPicPr>
        <p:blipFill>
          <a:blip r:embed="rId7"/>
          <a:stretch>
            <a:fillRect/>
          </a:stretch>
        </p:blipFill>
        <p:spPr>
          <a:xfrm>
            <a:off x="8154241" y="3831746"/>
            <a:ext cx="3019425" cy="2286000"/>
          </a:xfrm>
          <a:prstGeom prst="rect">
            <a:avLst/>
          </a:prstGeom>
        </p:spPr>
      </p:pic>
      <p:cxnSp>
        <p:nvCxnSpPr>
          <p:cNvPr id="3" name="Straight Arrow Connector 2">
            <a:extLst>
              <a:ext uri="{FF2B5EF4-FFF2-40B4-BE49-F238E27FC236}">
                <a16:creationId xmlns:a16="http://schemas.microsoft.com/office/drawing/2014/main" id="{1800A92B-3C83-C39D-1F4B-E69ED992B62A}"/>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8979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57B383-9D5E-427D-A8F9-A145AB14E129}"/>
              </a:ext>
            </a:extLst>
          </p:cNvPr>
          <p:cNvSpPr/>
          <p:nvPr/>
        </p:nvSpPr>
        <p:spPr>
          <a:xfrm>
            <a:off x="157654" y="964400"/>
            <a:ext cx="11704316" cy="1600438"/>
          </a:xfrm>
          <a:prstGeom prst="rect">
            <a:avLst/>
          </a:prstGeom>
          <a:solidFill>
            <a:schemeClr val="accent2">
              <a:lumMod val="20000"/>
              <a:lumOff val="8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70C"/>
                </a:solidFill>
                <a:effectLst/>
                <a:uLnTx/>
                <a:uFillTx/>
                <a:latin typeface="DB Heavent Light" panose="02000506060000020004" pitchFamily="2" charset="-34"/>
                <a:ea typeface="+mn-ea"/>
                <a:cs typeface="DB Heavent Light" panose="02000506060000020004" pitchFamily="2" charset="-34"/>
              </a:rPr>
              <a:t>Disclaimer:</a:t>
            </a:r>
            <a:r>
              <a:rPr kumimoji="0" lang="en-US" sz="1800" b="0" i="0" u="none" strike="noStrike" kern="1200" cap="none" spc="0" normalizeH="0" baseline="0" noProof="0" dirty="0">
                <a:ln>
                  <a:noFill/>
                </a:ln>
                <a:solidFill>
                  <a:srgbClr val="00070C"/>
                </a:solidFill>
                <a:effectLst/>
                <a:uLnTx/>
                <a:uFillTx/>
                <a:latin typeface="DB Heavent Light" panose="02000506060000020004" pitchFamily="2" charset="-34"/>
                <a:ea typeface="+mn-ea"/>
                <a:cs typeface="DB Heavent Light" panose="02000506060000020004" pitchFamily="2" charset="-34"/>
              </a:rPr>
              <a:t> </a:t>
            </a:r>
            <a:r>
              <a:rPr kumimoji="0" lang="en-US" sz="1600" b="0" i="0" u="none" strike="noStrike" kern="1200" cap="none" spc="0" normalizeH="0" baseline="0" noProof="0" dirty="0">
                <a:ln>
                  <a:noFill/>
                </a:ln>
                <a:solidFill>
                  <a:srgbClr val="00070C"/>
                </a:solidFill>
                <a:effectLst/>
                <a:uLnTx/>
                <a:uFillTx/>
                <a:latin typeface="DB Heavent Light" panose="02000506060000020004" pitchFamily="2" charset="-34"/>
                <a:ea typeface="+mn-ea"/>
                <a:cs typeface="DB Heavent Light" panose="02000506060000020004" pitchFamily="2" charset="-34"/>
              </a:rPr>
              <a:t>This report has been prepared by DAOL SECURITIES (THAILAND). The information herein has been obtained from sources believed to be reliable and accurate; however, DAOL SEC makes no representation as to the accuracy and completeness of such information. Information and opinions expressed herein are subject to change without notice. DAOL SEC has no intention to solicit investors to buy or sell any securities in this report. In addition, DAOL SEC does not guarantee returns nor price of the securities described in the report nor accept any liability for any loss or damage of any kind arising out of the use of such information or opinions in this report. Investors should study this report carefully in making decisions. All rights are reserved.  This report may not be reproduced, distributed or published by any person in any manner for any purpose without the permission of DAOL SEC Investment in securities has risks. Investors are advised to consider carefully before making decisions</a:t>
            </a:r>
            <a:r>
              <a:rPr kumimoji="0" lang="en-US" sz="1600" b="0" i="0" u="none" strike="noStrike" kern="1200" cap="none" spc="0" normalizeH="0" baseline="0" noProof="0" dirty="0">
                <a:ln>
                  <a:noFill/>
                </a:ln>
                <a:solidFill>
                  <a:srgbClr val="003D66"/>
                </a:solidFill>
                <a:effectLst/>
                <a:uLnTx/>
                <a:uFillTx/>
                <a:latin typeface="DB Heavent Light" panose="02000506060000020004" pitchFamily="2" charset="-34"/>
                <a:ea typeface="+mn-ea"/>
                <a:cs typeface="DB Heavent Light" panose="02000506060000020004" pitchFamily="2" charset="-34"/>
              </a:rPr>
              <a:t>.</a:t>
            </a:r>
          </a:p>
        </p:txBody>
      </p:sp>
    </p:spTree>
    <p:extLst>
      <p:ext uri="{BB962C8B-B14F-4D97-AF65-F5344CB8AC3E}">
        <p14:creationId xmlns:p14="http://schemas.microsoft.com/office/powerpoint/2010/main" val="24501342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598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48FF07-9674-128A-0B6F-858C13DC914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3CB30C-02F5-4478-8C0E-7AE05C328AB5}" type="slidenum">
              <a:rPr kumimoji="0" lang="en-US" sz="1200" b="0" i="0" u="none" strike="noStrike" kern="1200" cap="none" spc="0" normalizeH="0" baseline="0" noProof="0" smtClean="0">
                <a:ln>
                  <a:noFill/>
                </a:ln>
                <a:solidFill>
                  <a:srgbClr val="003D66">
                    <a:tint val="75000"/>
                  </a:srgbClr>
                </a:solidFill>
                <a:effectLst/>
                <a:uLnTx/>
                <a:uFillTx/>
                <a:latin typeface="DB Heavent Light" panose="02000506060000020004" pitchFamily="2" charset="-34"/>
                <a:ea typeface="+mn-ea"/>
                <a:cs typeface="DB Heavent Light" panose="02000506060000020004" pitchFamily="2" charset="-34"/>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3D66">
                  <a:tint val="75000"/>
                </a:srgbClr>
              </a:solidFill>
              <a:effectLst/>
              <a:uLnTx/>
              <a:uFillTx/>
              <a:latin typeface="DB Heavent Light" panose="02000506060000020004" pitchFamily="2" charset="-34"/>
              <a:ea typeface="+mn-ea"/>
              <a:cs typeface="DB Heavent Light" panose="02000506060000020004" pitchFamily="2" charset="-34"/>
            </a:endParaRPr>
          </a:p>
        </p:txBody>
      </p:sp>
      <p:sp>
        <p:nvSpPr>
          <p:cNvPr id="6" name="TextBox 5">
            <a:extLst>
              <a:ext uri="{FF2B5EF4-FFF2-40B4-BE49-F238E27FC236}">
                <a16:creationId xmlns:a16="http://schemas.microsoft.com/office/drawing/2014/main" id="{05318C9F-B3D8-D072-DE54-44AB7713793D}"/>
              </a:ext>
            </a:extLst>
          </p:cNvPr>
          <p:cNvSpPr txBox="1"/>
          <p:nvPr/>
        </p:nvSpPr>
        <p:spPr>
          <a:xfrm>
            <a:off x="0" y="0"/>
            <a:ext cx="9677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4400" b="1" i="0" u="none" strike="noStrike" kern="1200" cap="none" spc="0" normalizeH="0" baseline="0" noProof="0" dirty="0">
                <a:ln>
                  <a:noFill/>
                </a:ln>
                <a:solidFill>
                  <a:srgbClr val="003D66">
                    <a:lumMod val="75000"/>
                  </a:srgbClr>
                </a:solidFill>
                <a:effectLst/>
                <a:uLnTx/>
                <a:uFillTx/>
                <a:latin typeface="DB Heavent Light"/>
                <a:ea typeface="+mn-ea"/>
                <a:cs typeface="DB Heavent Light"/>
              </a:rPr>
              <a:t>คาดการณ์หุ้นเข้า/ออก </a:t>
            </a:r>
            <a:r>
              <a:rPr kumimoji="0" lang="en-US" sz="4400" b="1" i="0" u="none" strike="noStrike" kern="1200" cap="none" spc="0" normalizeH="0" baseline="0" noProof="0" dirty="0">
                <a:ln>
                  <a:noFill/>
                </a:ln>
                <a:solidFill>
                  <a:srgbClr val="003D66">
                    <a:lumMod val="75000"/>
                  </a:srgbClr>
                </a:solidFill>
                <a:effectLst/>
                <a:uLnTx/>
                <a:uFillTx/>
                <a:latin typeface="DB Heavent Light"/>
                <a:ea typeface="+mn-ea"/>
                <a:cs typeface="DB Heavent Light"/>
              </a:rPr>
              <a:t>SET50/SET100  </a:t>
            </a:r>
            <a:r>
              <a:rPr kumimoji="0" lang="th-TH" sz="4400" b="1" i="0" u="none" strike="noStrike" kern="1200" cap="none" spc="0" normalizeH="0" baseline="0" noProof="0" dirty="0">
                <a:ln>
                  <a:noFill/>
                </a:ln>
                <a:solidFill>
                  <a:srgbClr val="003D66">
                    <a:lumMod val="75000"/>
                  </a:srgbClr>
                </a:solidFill>
                <a:effectLst/>
                <a:uLnTx/>
                <a:uFillTx/>
                <a:latin typeface="DB Heavent Light"/>
                <a:ea typeface="+mn-ea"/>
                <a:cs typeface="DB Heavent Light"/>
              </a:rPr>
              <a:t>งวด 1 ก.ค.24</a:t>
            </a:r>
            <a:endParaRPr kumimoji="0" lang="en-US" sz="4400" b="1" i="0" u="none" strike="noStrike" kern="1200" cap="none" spc="0" normalizeH="0" baseline="0" noProof="0" dirty="0">
              <a:ln>
                <a:noFill/>
              </a:ln>
              <a:solidFill>
                <a:srgbClr val="003D66">
                  <a:lumMod val="75000"/>
                </a:srgbClr>
              </a:solidFill>
              <a:effectLst/>
              <a:uLnTx/>
              <a:uFillTx/>
              <a:latin typeface="DB Heavent Light"/>
              <a:ea typeface="+mn-ea"/>
              <a:cs typeface="DB Heavent Light"/>
            </a:endParaRPr>
          </a:p>
        </p:txBody>
      </p:sp>
      <p:pic>
        <p:nvPicPr>
          <p:cNvPr id="2" name="Picture 1">
            <a:extLst>
              <a:ext uri="{FF2B5EF4-FFF2-40B4-BE49-F238E27FC236}">
                <a16:creationId xmlns:a16="http://schemas.microsoft.com/office/drawing/2014/main" id="{D036B269-47AF-3D89-20F6-396A921E6F3A}"/>
              </a:ext>
            </a:extLst>
          </p:cNvPr>
          <p:cNvPicPr>
            <a:picLocks noChangeAspect="1"/>
          </p:cNvPicPr>
          <p:nvPr/>
        </p:nvPicPr>
        <p:blipFill>
          <a:blip r:embed="rId2"/>
          <a:stretch>
            <a:fillRect/>
          </a:stretch>
        </p:blipFill>
        <p:spPr>
          <a:xfrm>
            <a:off x="2102984" y="981075"/>
            <a:ext cx="8201110" cy="5169354"/>
          </a:xfrm>
          <a:prstGeom prst="rect">
            <a:avLst/>
          </a:prstGeom>
        </p:spPr>
      </p:pic>
      <p:sp>
        <p:nvSpPr>
          <p:cNvPr id="3" name="TextBox 2">
            <a:extLst>
              <a:ext uri="{FF2B5EF4-FFF2-40B4-BE49-F238E27FC236}">
                <a16:creationId xmlns:a16="http://schemas.microsoft.com/office/drawing/2014/main" id="{836DE24E-5023-892D-F8C4-31B9DDEC3740}"/>
              </a:ext>
            </a:extLst>
          </p:cNvPr>
          <p:cNvSpPr txBox="1"/>
          <p:nvPr/>
        </p:nvSpPr>
        <p:spPr>
          <a:xfrm>
            <a:off x="10918370" y="796409"/>
            <a:ext cx="10450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03-May-24</a:t>
            </a:r>
          </a:p>
        </p:txBody>
      </p:sp>
      <p:pic>
        <p:nvPicPr>
          <p:cNvPr id="9" name="Picture 8">
            <a:extLst>
              <a:ext uri="{FF2B5EF4-FFF2-40B4-BE49-F238E27FC236}">
                <a16:creationId xmlns:a16="http://schemas.microsoft.com/office/drawing/2014/main" id="{6C189698-447D-7529-FACD-5F6EADC6FBED}"/>
              </a:ext>
            </a:extLst>
          </p:cNvPr>
          <p:cNvPicPr>
            <a:picLocks noChangeAspect="1"/>
          </p:cNvPicPr>
          <p:nvPr/>
        </p:nvPicPr>
        <p:blipFill>
          <a:blip r:embed="rId3"/>
          <a:stretch>
            <a:fillRect/>
          </a:stretch>
        </p:blipFill>
        <p:spPr>
          <a:xfrm>
            <a:off x="395341" y="3724502"/>
            <a:ext cx="1866900" cy="1685925"/>
          </a:xfrm>
          <a:prstGeom prst="rect">
            <a:avLst/>
          </a:prstGeom>
        </p:spPr>
      </p:pic>
    </p:spTree>
    <p:extLst>
      <p:ext uri="{BB962C8B-B14F-4D97-AF65-F5344CB8AC3E}">
        <p14:creationId xmlns:p14="http://schemas.microsoft.com/office/powerpoint/2010/main" val="4242923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D93076-070F-BBF8-CE9F-10F11919A28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31097" y="2275174"/>
            <a:ext cx="5669724" cy="3779816"/>
          </a:xfrm>
          <a:prstGeom prst="rect">
            <a:avLst/>
          </a:prstGeom>
        </p:spPr>
      </p:pic>
      <p:sp>
        <p:nvSpPr>
          <p:cNvPr id="2" name="TextBox 1">
            <a:extLst>
              <a:ext uri="{FF2B5EF4-FFF2-40B4-BE49-F238E27FC236}">
                <a16:creationId xmlns:a16="http://schemas.microsoft.com/office/drawing/2014/main" id="{0D73E4D2-D818-C6C1-EF81-EBE5E7E70EA9}"/>
              </a:ext>
            </a:extLst>
          </p:cNvPr>
          <p:cNvSpPr txBox="1"/>
          <p:nvPr/>
        </p:nvSpPr>
        <p:spPr>
          <a:xfrm>
            <a:off x="106063" y="987576"/>
            <a:ext cx="8882743" cy="1323439"/>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th-TH" sz="8000" b="0" i="0" u="none" strike="noStrike" kern="1200" cap="none" spc="0" normalizeH="0" baseline="0" noProof="0" dirty="0">
                <a:ln>
                  <a:noFill/>
                </a:ln>
                <a:solidFill>
                  <a:srgbClr val="133E68"/>
                </a:solidFill>
                <a:effectLst>
                  <a:outerShdw blurRad="38100" dist="38100" dir="2700000" algn="tl">
                    <a:srgbClr val="000000">
                      <a:alpha val="43137"/>
                    </a:srgbClr>
                  </a:outerShdw>
                </a:effectLst>
                <a:uLnTx/>
                <a:uFillTx/>
                <a:latin typeface="DB Heavent Med" panose="02000606060000090000" pitchFamily="2" charset="-34"/>
                <a:ea typeface="+mn-ea"/>
                <a:cs typeface="DB Heavent Med" panose="02000606060000090000" pitchFamily="2" charset="-34"/>
              </a:rPr>
              <a:t>กลยุทธ์ลงทุนโดย </a:t>
            </a:r>
            <a:r>
              <a:rPr kumimoji="0" lang="en-US" sz="8000" b="0" i="0" u="none" strike="noStrike" kern="1200" cap="none" spc="0" normalizeH="0" baseline="0" noProof="0" dirty="0">
                <a:ln>
                  <a:noFill/>
                </a:ln>
                <a:solidFill>
                  <a:srgbClr val="133E68"/>
                </a:solidFill>
                <a:effectLst>
                  <a:outerShdw blurRad="38100" dist="38100" dir="2700000" algn="tl">
                    <a:srgbClr val="000000">
                      <a:alpha val="43137"/>
                    </a:srgbClr>
                  </a:outerShdw>
                </a:effectLst>
                <a:uLnTx/>
                <a:uFillTx/>
                <a:latin typeface="DB Heavent Med" panose="02000606060000090000" pitchFamily="2" charset="-34"/>
                <a:ea typeface="+mn-ea"/>
                <a:cs typeface="DB Heavent Med" panose="02000606060000090000" pitchFamily="2" charset="-34"/>
              </a:rPr>
              <a:t>DAOL</a:t>
            </a:r>
          </a:p>
        </p:txBody>
      </p:sp>
      <p:cxnSp>
        <p:nvCxnSpPr>
          <p:cNvPr id="4" name="Straight Connector 3">
            <a:extLst>
              <a:ext uri="{FF2B5EF4-FFF2-40B4-BE49-F238E27FC236}">
                <a16:creationId xmlns:a16="http://schemas.microsoft.com/office/drawing/2014/main" id="{EC6D823C-82E8-4227-AEA2-A595DF926D31}"/>
              </a:ext>
            </a:extLst>
          </p:cNvPr>
          <p:cNvCxnSpPr>
            <a:cxnSpLocks/>
          </p:cNvCxnSpPr>
          <p:nvPr/>
        </p:nvCxnSpPr>
        <p:spPr>
          <a:xfrm>
            <a:off x="865270" y="2313356"/>
            <a:ext cx="7364330" cy="0"/>
          </a:xfrm>
          <a:prstGeom prst="line">
            <a:avLst/>
          </a:prstGeom>
          <a:ln w="19050">
            <a:solidFill>
              <a:srgbClr val="133E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809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0">
            <a:extLst>
              <a:ext uri="{FF2B5EF4-FFF2-40B4-BE49-F238E27FC236}">
                <a16:creationId xmlns:a16="http://schemas.microsoft.com/office/drawing/2014/main" id="{6E2EC4A0-8998-4D3D-B3EE-9AFD64BF527B}"/>
              </a:ext>
            </a:extLst>
          </p:cNvPr>
          <p:cNvSpPr txBox="1"/>
          <p:nvPr/>
        </p:nvSpPr>
        <p:spPr>
          <a:xfrm>
            <a:off x="8157522" y="-1000372"/>
            <a:ext cx="3762101" cy="830997"/>
          </a:xfrm>
          <a:prstGeom prst="rect">
            <a:avLst/>
          </a:prstGeom>
          <a:noFill/>
        </p:spPr>
        <p:txBody>
          <a:bodyPr wrap="square">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39CD8">
                    <a:lumMod val="50000"/>
                  </a:srgbClr>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a:t>
            </a:r>
            <a:r>
              <a:rPr kumimoji="0" lang="en-US" sz="1600" b="0" i="0" u="none" strike="noStrike" kern="1200" cap="none" spc="0" normalizeH="0" baseline="0" noProof="0" dirty="0" err="1">
                <a:ln>
                  <a:noFill/>
                </a:ln>
                <a:solidFill>
                  <a:srgbClr val="739CD8">
                    <a:lumMod val="50000"/>
                  </a:srgbClr>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หมายเหตุ</a:t>
            </a:r>
            <a:r>
              <a:rPr kumimoji="0" lang="en-US" sz="1600" b="0" i="0" u="none" strike="noStrike" kern="1200" cap="none" spc="0" normalizeH="0" baseline="0" noProof="0" dirty="0">
                <a:ln>
                  <a:noFill/>
                </a:ln>
                <a:solidFill>
                  <a:srgbClr val="739CD8">
                    <a:lumMod val="50000"/>
                  </a:srgbClr>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ปรับต้นทุนของ</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ITEL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ตามการขึ้นเครื่องหมาย</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XW </a:t>
            </a:r>
          </a:p>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ในวันที่</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22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ก.ย</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21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ที่อัตรา</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4:1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โดยมี</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ITEL-W3 </a:t>
            </a:r>
          </a:p>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อัตราใช้สิทธิ</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1:1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ที่ราคาใช้สิทธิ</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3.30 </a:t>
            </a:r>
            <a:r>
              <a:rPr kumimoji="0" lang="en-US" sz="1600" b="0" i="0" u="none" strike="noStrike" kern="1200" cap="none" spc="0" normalizeH="0" baseline="0" noProof="0" dirty="0" err="1">
                <a:ln>
                  <a:noFill/>
                </a:ln>
                <a:solidFill>
                  <a:srgbClr val="003D66"/>
                </a:solidFill>
                <a:effectLst/>
                <a:uLnTx/>
                <a:uFillTx/>
                <a:latin typeface="DB Heavent" panose="02000506060000020004" pitchFamily="2" charset="-34"/>
                <a:ea typeface="+mn-ea"/>
                <a:cs typeface="DB Heavent" panose="02000506060000020004" pitchFamily="2" charset="-34"/>
              </a:rPr>
              <a:t>บาทต่อหุ้น</a:t>
            </a:r>
            <a:r>
              <a:rPr kumimoji="0" lang="en-US"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 </a:t>
            </a:r>
            <a:endParaRPr kumimoji="0" lang="th-TH" sz="16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endParaRPr>
          </a:p>
        </p:txBody>
      </p:sp>
      <p:sp>
        <p:nvSpPr>
          <p:cNvPr id="7" name="Rectangle 6"/>
          <p:cNvSpPr/>
          <p:nvPr/>
        </p:nvSpPr>
        <p:spPr>
          <a:xfrm>
            <a:off x="294811" y="5720033"/>
            <a:ext cx="1178727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หมายเหตุ</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มูลค่าเริ่มต้นของพอร์ต</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ณ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วันที่</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30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ก.ค</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64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อิงจากมูลค่าพอร์ต</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Skynet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จากนั้นปรับวิธีการซื้อขายโดยใฃ้ราคาเปิด</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(ATO)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ของทั้งการซื้อและขายเพื่อให้การ</a:t>
            </a:r>
            <a:r>
              <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 Action </a:t>
            </a:r>
            <a:r>
              <a:rPr kumimoji="0" lang="en-US" sz="1600" b="0" i="0" u="none" strike="noStrike" kern="1200" cap="none" spc="0" normalizeH="0" baseline="0" noProof="0" dirty="0" err="1">
                <a:ln>
                  <a:noFill/>
                </a:ln>
                <a:solidFill>
                  <a:srgbClr val="FF0000"/>
                </a:solidFill>
                <a:effectLst/>
                <a:uLnTx/>
                <a:uFillTx/>
                <a:latin typeface="DB Heavent" panose="02000506060000020004" pitchFamily="2" charset="-34"/>
                <a:ea typeface="+mn-ea"/>
                <a:cs typeface="DB Heavent" panose="02000506060000020004" pitchFamily="2" charset="-34"/>
              </a:rPr>
              <a:t>เป็นไปตามกลยุทธ์ที่วางไว้มากที่สุด</a:t>
            </a:r>
            <a:endParaRPr kumimoji="0" lang="en-US" sz="16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endParaRPr>
          </a:p>
        </p:txBody>
      </p:sp>
      <p:sp>
        <p:nvSpPr>
          <p:cNvPr id="6" name="Multiplication Sign 5">
            <a:extLst>
              <a:ext uri="{FF2B5EF4-FFF2-40B4-BE49-F238E27FC236}">
                <a16:creationId xmlns:a16="http://schemas.microsoft.com/office/drawing/2014/main" id="{4C2F3301-D4ED-E02E-9BF4-8AD90DB6034E}"/>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11" name="Title 1">
            <a:extLst>
              <a:ext uri="{FF2B5EF4-FFF2-40B4-BE49-F238E27FC236}">
                <a16:creationId xmlns:a16="http://schemas.microsoft.com/office/drawing/2014/main" id="{587D203A-B4C1-64F2-E24C-F774FF1E5404}"/>
              </a:ext>
            </a:extLst>
          </p:cNvPr>
          <p:cNvSpPr>
            <a:spLocks noGrp="1"/>
          </p:cNvSpPr>
          <p:nvPr>
            <p:ph type="title"/>
          </p:nvPr>
        </p:nvSpPr>
        <p:spPr>
          <a:xfrm>
            <a:off x="113211" y="69806"/>
            <a:ext cx="9487989" cy="771181"/>
          </a:xfrm>
        </p:spPr>
        <p:txBody>
          <a:bodyPr/>
          <a:lstStyle/>
          <a:p>
            <a:r>
              <a:rPr lang="en-US" dirty="0"/>
              <a:t>Portfolio Performance</a:t>
            </a:r>
          </a:p>
        </p:txBody>
      </p:sp>
      <p:graphicFrame>
        <p:nvGraphicFramePr>
          <p:cNvPr id="4" name="Object 3">
            <a:extLst>
              <a:ext uri="{FF2B5EF4-FFF2-40B4-BE49-F238E27FC236}">
                <a16:creationId xmlns:a16="http://schemas.microsoft.com/office/drawing/2014/main" id="{8F9F4E37-7958-930D-05B4-926F60032F19}"/>
              </a:ext>
            </a:extLst>
          </p:cNvPr>
          <p:cNvGraphicFramePr>
            <a:graphicFrameLocks noChangeAspect="1"/>
          </p:cNvGraphicFramePr>
          <p:nvPr>
            <p:extLst>
              <p:ext uri="{D42A27DB-BD31-4B8C-83A1-F6EECF244321}">
                <p14:modId xmlns:p14="http://schemas.microsoft.com/office/powerpoint/2010/main" val="455177737"/>
              </p:ext>
            </p:extLst>
          </p:nvPr>
        </p:nvGraphicFramePr>
        <p:xfrm>
          <a:off x="13968" y="981075"/>
          <a:ext cx="12162421" cy="4693854"/>
        </p:xfrm>
        <a:graphic>
          <a:graphicData uri="http://schemas.openxmlformats.org/presentationml/2006/ole">
            <mc:AlternateContent xmlns:mc="http://schemas.openxmlformats.org/markup-compatibility/2006">
              <mc:Choice xmlns:v="urn:schemas-microsoft-com:vml" Requires="v">
                <p:oleObj name="Worksheet" r:id="rId3" imgW="16602123" imgH="6410183" progId="Excel.Sheet.12">
                  <p:link updateAutomatic="1"/>
                </p:oleObj>
              </mc:Choice>
              <mc:Fallback>
                <p:oleObj name="Worksheet" r:id="rId3" imgW="16602123" imgH="6410183" progId="Excel.Sheet.12">
                  <p:link updateAutomatic="1"/>
                  <p:pic>
                    <p:nvPicPr>
                      <p:cNvPr id="0" name=""/>
                      <p:cNvPicPr/>
                      <p:nvPr/>
                    </p:nvPicPr>
                    <p:blipFill>
                      <a:blip r:embed="rId4"/>
                      <a:stretch>
                        <a:fillRect/>
                      </a:stretch>
                    </p:blipFill>
                    <p:spPr>
                      <a:xfrm>
                        <a:off x="13968" y="981075"/>
                        <a:ext cx="12162421" cy="4693854"/>
                      </a:xfrm>
                      <a:prstGeom prst="rect">
                        <a:avLst/>
                      </a:prstGeom>
                    </p:spPr>
                  </p:pic>
                </p:oleObj>
              </mc:Fallback>
            </mc:AlternateContent>
          </a:graphicData>
        </a:graphic>
      </p:graphicFrame>
    </p:spTree>
    <p:extLst>
      <p:ext uri="{BB962C8B-B14F-4D97-AF65-F5344CB8AC3E}">
        <p14:creationId xmlns:p14="http://schemas.microsoft.com/office/powerpoint/2010/main" val="838484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3666E-B24A-6D55-0AF9-CC102B0163AC}"/>
              </a:ext>
            </a:extLst>
          </p:cNvPr>
          <p:cNvSpPr>
            <a:spLocks noGrp="1"/>
          </p:cNvSpPr>
          <p:nvPr>
            <p:ph type="title"/>
          </p:nvPr>
        </p:nvSpPr>
        <p:spPr>
          <a:xfrm>
            <a:off x="113211" y="69806"/>
            <a:ext cx="9487989" cy="771181"/>
          </a:xfrm>
        </p:spPr>
        <p:txBody>
          <a:bodyPr/>
          <a:lstStyle/>
          <a:p>
            <a:r>
              <a:rPr lang="en-US" dirty="0"/>
              <a:t>Portfolio Performance</a:t>
            </a:r>
          </a:p>
        </p:txBody>
      </p:sp>
      <p:sp>
        <p:nvSpPr>
          <p:cNvPr id="4" name="Multiplication Sign 3">
            <a:extLst>
              <a:ext uri="{FF2B5EF4-FFF2-40B4-BE49-F238E27FC236}">
                <a16:creationId xmlns:a16="http://schemas.microsoft.com/office/drawing/2014/main" id="{527FD5AB-BDB5-7A33-4E34-2F5984224B37}"/>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graphicFrame>
        <p:nvGraphicFramePr>
          <p:cNvPr id="6" name="Object 5">
            <a:extLst>
              <a:ext uri="{FF2B5EF4-FFF2-40B4-BE49-F238E27FC236}">
                <a16:creationId xmlns:a16="http://schemas.microsoft.com/office/drawing/2014/main" id="{014F71B4-D037-C27E-A81B-075BBD009834}"/>
              </a:ext>
            </a:extLst>
          </p:cNvPr>
          <p:cNvGraphicFramePr>
            <a:graphicFrameLocks noChangeAspect="1"/>
          </p:cNvGraphicFramePr>
          <p:nvPr>
            <p:extLst>
              <p:ext uri="{D42A27DB-BD31-4B8C-83A1-F6EECF244321}">
                <p14:modId xmlns:p14="http://schemas.microsoft.com/office/powerpoint/2010/main" val="2197045967"/>
              </p:ext>
            </p:extLst>
          </p:nvPr>
        </p:nvGraphicFramePr>
        <p:xfrm>
          <a:off x="37905" y="1314450"/>
          <a:ext cx="12097985" cy="4219575"/>
        </p:xfrm>
        <a:graphic>
          <a:graphicData uri="http://schemas.openxmlformats.org/presentationml/2006/ole">
            <mc:AlternateContent xmlns:mc="http://schemas.openxmlformats.org/markup-compatibility/2006">
              <mc:Choice xmlns:v="urn:schemas-microsoft-com:vml" Requires="v">
                <p:oleObj name="Worksheet" r:id="rId2" imgW="8219995" imgH="2866925" progId="Excel.Sheet.12">
                  <p:link updateAutomatic="1"/>
                </p:oleObj>
              </mc:Choice>
              <mc:Fallback>
                <p:oleObj name="Worksheet" r:id="rId2" imgW="8219995" imgH="2866925" progId="Excel.Sheet.12">
                  <p:link updateAutomatic="1"/>
                  <p:pic>
                    <p:nvPicPr>
                      <p:cNvPr id="0" name=""/>
                      <p:cNvPicPr/>
                      <p:nvPr/>
                    </p:nvPicPr>
                    <p:blipFill>
                      <a:blip r:embed="rId3"/>
                      <a:stretch>
                        <a:fillRect/>
                      </a:stretch>
                    </p:blipFill>
                    <p:spPr>
                      <a:xfrm>
                        <a:off x="37905" y="1314450"/>
                        <a:ext cx="12097985" cy="4219575"/>
                      </a:xfrm>
                      <a:prstGeom prst="rect">
                        <a:avLst/>
                      </a:prstGeom>
                    </p:spPr>
                  </p:pic>
                </p:oleObj>
              </mc:Fallback>
            </mc:AlternateContent>
          </a:graphicData>
        </a:graphic>
      </p:graphicFrame>
    </p:spTree>
    <p:extLst>
      <p:ext uri="{BB962C8B-B14F-4D97-AF65-F5344CB8AC3E}">
        <p14:creationId xmlns:p14="http://schemas.microsoft.com/office/powerpoint/2010/main" val="201843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B7130-DA9C-21CD-1536-8AB73F6ED5ED}"/>
            </a:ext>
          </a:extLst>
        </p:cNvPr>
        <p:cNvGrpSpPr/>
        <p:nvPr/>
      </p:nvGrpSpPr>
      <p:grpSpPr>
        <a:xfrm>
          <a:off x="0" y="0"/>
          <a:ext cx="0" cy="0"/>
          <a:chOff x="0" y="0"/>
          <a:chExt cx="0" cy="0"/>
        </a:xfrm>
      </p:grpSpPr>
      <p:grpSp>
        <p:nvGrpSpPr>
          <p:cNvPr id="30" name="Group 29">
            <a:extLst>
              <a:ext uri="{FF2B5EF4-FFF2-40B4-BE49-F238E27FC236}">
                <a16:creationId xmlns:a16="http://schemas.microsoft.com/office/drawing/2014/main" id="{3FD0ACED-ED00-EC82-E4DE-B3826A3F2381}"/>
              </a:ext>
            </a:extLst>
          </p:cNvPr>
          <p:cNvGrpSpPr/>
          <p:nvPr/>
        </p:nvGrpSpPr>
        <p:grpSpPr>
          <a:xfrm>
            <a:off x="236443" y="850715"/>
            <a:ext cx="3925393" cy="3762446"/>
            <a:chOff x="299199" y="833707"/>
            <a:chExt cx="3925393" cy="4302367"/>
          </a:xfrm>
        </p:grpSpPr>
        <p:sp>
          <p:nvSpPr>
            <p:cNvPr id="7" name="Round Diagonal Corner Rectangle 26">
              <a:extLst>
                <a:ext uri="{FF2B5EF4-FFF2-40B4-BE49-F238E27FC236}">
                  <a16:creationId xmlns:a16="http://schemas.microsoft.com/office/drawing/2014/main" id="{D28A0791-AC03-8F31-1E48-C9B2235BDEC5}"/>
                </a:ext>
              </a:extLst>
            </p:cNvPr>
            <p:cNvSpPr/>
            <p:nvPr/>
          </p:nvSpPr>
          <p:spPr>
            <a:xfrm flipH="1">
              <a:off x="299199" y="1145529"/>
              <a:ext cx="3925393" cy="3990545"/>
            </a:xfrm>
            <a:prstGeom prst="round2DiagRect">
              <a:avLst/>
            </a:prstGeom>
            <a:solidFill>
              <a:srgbClr val="F2F2F2"/>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23" name="Rounded Rectangle 20">
              <a:extLst>
                <a:ext uri="{FF2B5EF4-FFF2-40B4-BE49-F238E27FC236}">
                  <a16:creationId xmlns:a16="http://schemas.microsoft.com/office/drawing/2014/main" id="{3C609B76-93DB-DBCA-41F8-DB2AA6B8E6C8}"/>
                </a:ext>
              </a:extLst>
            </p:cNvPr>
            <p:cNvSpPr/>
            <p:nvPr/>
          </p:nvSpPr>
          <p:spPr>
            <a:xfrm>
              <a:off x="709735" y="852431"/>
              <a:ext cx="2938994" cy="618363"/>
            </a:xfrm>
            <a:prstGeom prst="roundRect">
              <a:avLst>
                <a:gd name="adj" fmla="val 50000"/>
              </a:avLst>
            </a:prstGeom>
            <a:gradFill>
              <a:gsLst>
                <a:gs pos="0">
                  <a:srgbClr val="5A87A3"/>
                </a:gs>
                <a:gs pos="100000">
                  <a:srgbClr val="3A6D8F"/>
                </a:gs>
              </a:gsLst>
              <a:lin ang="5400000" scaled="1"/>
            </a:gradFill>
            <a:ln w="38100">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th-TH" sz="32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rPr>
                <a:t>กลยุทธ์</a:t>
              </a:r>
              <a:endParaRPr kumimoji="0" lang="en-US" sz="32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endParaRPr>
            </a:p>
          </p:txBody>
        </p:sp>
        <p:sp>
          <p:nvSpPr>
            <p:cNvPr id="13" name="Oval 12">
              <a:extLst>
                <a:ext uri="{FF2B5EF4-FFF2-40B4-BE49-F238E27FC236}">
                  <a16:creationId xmlns:a16="http://schemas.microsoft.com/office/drawing/2014/main" id="{380E54B0-56BE-95A2-505B-2861FA085568}"/>
                </a:ext>
              </a:extLst>
            </p:cNvPr>
            <p:cNvSpPr/>
            <p:nvPr/>
          </p:nvSpPr>
          <p:spPr>
            <a:xfrm>
              <a:off x="399795" y="833707"/>
              <a:ext cx="600670" cy="620088"/>
            </a:xfrm>
            <a:prstGeom prst="ellipse">
              <a:avLst/>
            </a:prstGeom>
            <a:solidFill>
              <a:schemeClr val="bg1"/>
            </a:solidFill>
            <a:ln w="38100">
              <a:solidFill>
                <a:srgbClr val="3A6D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a:ea typeface="+mn-ea"/>
                <a:cs typeface="DB Heavent Light"/>
              </a:endParaRPr>
            </a:p>
          </p:txBody>
        </p:sp>
      </p:grpSp>
      <p:sp>
        <p:nvSpPr>
          <p:cNvPr id="26" name="Round Diagonal Corner Rectangle 25">
            <a:extLst>
              <a:ext uri="{FF2B5EF4-FFF2-40B4-BE49-F238E27FC236}">
                <a16:creationId xmlns:a16="http://schemas.microsoft.com/office/drawing/2014/main" id="{AAC73790-C831-FD93-E2F9-F11213359D10}"/>
              </a:ext>
            </a:extLst>
          </p:cNvPr>
          <p:cNvSpPr/>
          <p:nvPr/>
        </p:nvSpPr>
        <p:spPr>
          <a:xfrm>
            <a:off x="4345087" y="1134851"/>
            <a:ext cx="7734433" cy="4011308"/>
          </a:xfrm>
          <a:prstGeom prst="round2DiagRect">
            <a:avLst/>
          </a:prstGeom>
          <a:solidFill>
            <a:schemeClr val="bg1">
              <a:lumMod val="95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27" name="Round Diagonal Corner Rectangle 26">
            <a:extLst>
              <a:ext uri="{FF2B5EF4-FFF2-40B4-BE49-F238E27FC236}">
                <a16:creationId xmlns:a16="http://schemas.microsoft.com/office/drawing/2014/main" id="{4E6F289F-6E48-25CB-F33C-AAFFA9E34690}"/>
              </a:ext>
            </a:extLst>
          </p:cNvPr>
          <p:cNvSpPr/>
          <p:nvPr/>
        </p:nvSpPr>
        <p:spPr>
          <a:xfrm flipH="1">
            <a:off x="236441" y="5217938"/>
            <a:ext cx="7293383" cy="1051083"/>
          </a:xfrm>
          <a:prstGeom prst="round2DiagRect">
            <a:avLst/>
          </a:prstGeom>
          <a:solidFill>
            <a:schemeClr val="accent4">
              <a:lumMod val="40000"/>
              <a:lumOff val="60000"/>
            </a:schemeClr>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Calibri"/>
              <a:ea typeface="+mn-ea"/>
              <a:cs typeface="DB Heavent Light"/>
            </a:endParaRPr>
          </a:p>
        </p:txBody>
      </p:sp>
      <p:grpSp>
        <p:nvGrpSpPr>
          <p:cNvPr id="25" name="Group 24">
            <a:extLst>
              <a:ext uri="{FF2B5EF4-FFF2-40B4-BE49-F238E27FC236}">
                <a16:creationId xmlns:a16="http://schemas.microsoft.com/office/drawing/2014/main" id="{0FFF59DE-60DB-EA29-2D94-66C36973D8FA}"/>
              </a:ext>
            </a:extLst>
          </p:cNvPr>
          <p:cNvGrpSpPr/>
          <p:nvPr/>
        </p:nvGrpSpPr>
        <p:grpSpPr>
          <a:xfrm>
            <a:off x="7459799" y="5485121"/>
            <a:ext cx="3445469" cy="627460"/>
            <a:chOff x="3475894" y="8369064"/>
            <a:chExt cx="3200501" cy="586959"/>
          </a:xfrm>
        </p:grpSpPr>
        <p:grpSp>
          <p:nvGrpSpPr>
            <p:cNvPr id="20" name="Group 19">
              <a:extLst>
                <a:ext uri="{FF2B5EF4-FFF2-40B4-BE49-F238E27FC236}">
                  <a16:creationId xmlns:a16="http://schemas.microsoft.com/office/drawing/2014/main" id="{91A4BD4E-79CD-3FBF-F028-E7F3BCCE46C4}"/>
                </a:ext>
              </a:extLst>
            </p:cNvPr>
            <p:cNvGrpSpPr/>
            <p:nvPr/>
          </p:nvGrpSpPr>
          <p:grpSpPr>
            <a:xfrm>
              <a:off x="3475894" y="8369064"/>
              <a:ext cx="3200501" cy="586959"/>
              <a:chOff x="4065245" y="5295272"/>
              <a:chExt cx="3200501" cy="586959"/>
            </a:xfrm>
          </p:grpSpPr>
          <p:sp>
            <p:nvSpPr>
              <p:cNvPr id="21" name="Rounded Rectangle 20">
                <a:extLst>
                  <a:ext uri="{FF2B5EF4-FFF2-40B4-BE49-F238E27FC236}">
                    <a16:creationId xmlns:a16="http://schemas.microsoft.com/office/drawing/2014/main" id="{767C58F2-2341-2F08-297E-98AADCA8D197}"/>
                  </a:ext>
                </a:extLst>
              </p:cNvPr>
              <p:cNvSpPr/>
              <p:nvPr/>
            </p:nvSpPr>
            <p:spPr>
              <a:xfrm>
                <a:off x="4065245" y="5340445"/>
                <a:ext cx="3200501" cy="496613"/>
              </a:xfrm>
              <a:prstGeom prst="roundRect">
                <a:avLst>
                  <a:gd name="adj" fmla="val 50000"/>
                </a:avLst>
              </a:prstGeom>
              <a:gradFill>
                <a:gsLst>
                  <a:gs pos="0">
                    <a:srgbClr val="5A87A3"/>
                  </a:gs>
                  <a:gs pos="100000">
                    <a:srgbClr val="3A6D8F"/>
                  </a:gs>
                </a:gsLst>
                <a:lin ang="5400000" scaled="1"/>
              </a:gradFill>
              <a:ln w="38100">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rPr>
                  <a:t>พอร์ตหุ้น </a:t>
                </a:r>
                <a:r>
                  <a:rPr kumimoji="0" lang="en-US" sz="28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rPr>
                  <a:t>DAOL</a:t>
                </a:r>
              </a:p>
            </p:txBody>
          </p:sp>
          <p:sp>
            <p:nvSpPr>
              <p:cNvPr id="22" name="Oval 21">
                <a:extLst>
                  <a:ext uri="{FF2B5EF4-FFF2-40B4-BE49-F238E27FC236}">
                    <a16:creationId xmlns:a16="http://schemas.microsoft.com/office/drawing/2014/main" id="{760FA341-618E-BEF3-2DC6-35D5FE770E2F}"/>
                  </a:ext>
                </a:extLst>
              </p:cNvPr>
              <p:cNvSpPr/>
              <p:nvPr/>
            </p:nvSpPr>
            <p:spPr>
              <a:xfrm>
                <a:off x="4065245" y="5295272"/>
                <a:ext cx="586791" cy="586959"/>
              </a:xfrm>
              <a:prstGeom prst="ellipse">
                <a:avLst/>
              </a:prstGeom>
              <a:solidFill>
                <a:schemeClr val="bg1"/>
              </a:solidFill>
              <a:ln w="38100">
                <a:solidFill>
                  <a:srgbClr val="3A6D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Calibri"/>
                  <a:ea typeface="+mn-ea"/>
                  <a:cs typeface="DB Heavent Light"/>
                </a:endParaRPr>
              </a:p>
            </p:txBody>
          </p:sp>
        </p:grpSp>
        <p:pic>
          <p:nvPicPr>
            <p:cNvPr id="24" name="Picture 23">
              <a:extLst>
                <a:ext uri="{FF2B5EF4-FFF2-40B4-BE49-F238E27FC236}">
                  <a16:creationId xmlns:a16="http://schemas.microsoft.com/office/drawing/2014/main" id="{4A27ADB6-5020-7363-5EF3-7D0DC470F9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07183" y="8502675"/>
              <a:ext cx="305091" cy="295798"/>
            </a:xfrm>
            <a:prstGeom prst="rect">
              <a:avLst/>
            </a:prstGeom>
          </p:spPr>
        </p:pic>
      </p:grpSp>
      <p:grpSp>
        <p:nvGrpSpPr>
          <p:cNvPr id="19" name="Group 18">
            <a:extLst>
              <a:ext uri="{FF2B5EF4-FFF2-40B4-BE49-F238E27FC236}">
                <a16:creationId xmlns:a16="http://schemas.microsoft.com/office/drawing/2014/main" id="{BD6B490F-80D2-A924-63BF-D025FAF8BFCF}"/>
              </a:ext>
            </a:extLst>
          </p:cNvPr>
          <p:cNvGrpSpPr/>
          <p:nvPr/>
        </p:nvGrpSpPr>
        <p:grpSpPr>
          <a:xfrm>
            <a:off x="6528932" y="818898"/>
            <a:ext cx="3417882" cy="542272"/>
            <a:chOff x="1732763" y="754971"/>
            <a:chExt cx="3023696" cy="586959"/>
          </a:xfrm>
        </p:grpSpPr>
        <p:sp>
          <p:nvSpPr>
            <p:cNvPr id="16" name="Rounded Rectangle 15">
              <a:extLst>
                <a:ext uri="{FF2B5EF4-FFF2-40B4-BE49-F238E27FC236}">
                  <a16:creationId xmlns:a16="http://schemas.microsoft.com/office/drawing/2014/main" id="{4BE9FC3A-50D5-F4A3-9471-F152DFE0B00E}"/>
                </a:ext>
              </a:extLst>
            </p:cNvPr>
            <p:cNvSpPr/>
            <p:nvPr/>
          </p:nvSpPr>
          <p:spPr>
            <a:xfrm>
              <a:off x="1832258" y="768586"/>
              <a:ext cx="2924201" cy="563786"/>
            </a:xfrm>
            <a:prstGeom prst="roundRect">
              <a:avLst>
                <a:gd name="adj" fmla="val 50000"/>
              </a:avLst>
            </a:prstGeom>
            <a:gradFill>
              <a:gsLst>
                <a:gs pos="0">
                  <a:srgbClr val="5A87A3"/>
                </a:gs>
                <a:gs pos="100000">
                  <a:srgbClr val="3A6D8F"/>
                </a:gs>
              </a:gsLst>
              <a:lin ang="5400000" scaled="1"/>
            </a:gradFill>
            <a:ln w="38100">
              <a:no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rPr>
                <a:t>Theme </a:t>
              </a:r>
              <a:r>
                <a:rPr kumimoji="0" lang="th-TH" sz="32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rPr>
                <a:t>ลงทุน</a:t>
              </a:r>
              <a:endParaRPr kumimoji="0" lang="en-US" sz="3200" b="0" i="0" u="none" strike="noStrike" kern="1200" cap="none" spc="0" normalizeH="0" baseline="0" noProof="0" dirty="0">
                <a:ln>
                  <a:noFill/>
                </a:ln>
                <a:solidFill>
                  <a:srgbClr val="FFFFFF"/>
                </a:solidFill>
                <a:effectLst/>
                <a:uLnTx/>
                <a:uFillTx/>
                <a:latin typeface="DB Heavent" panose="02000506060000020004" pitchFamily="2" charset="-34"/>
                <a:ea typeface="+mn-ea"/>
                <a:cs typeface="DB Heavent" panose="02000506060000020004" pitchFamily="2" charset="-34"/>
              </a:endParaRPr>
            </a:p>
          </p:txBody>
        </p:sp>
        <p:sp>
          <p:nvSpPr>
            <p:cNvPr id="17" name="Oval 16">
              <a:extLst>
                <a:ext uri="{FF2B5EF4-FFF2-40B4-BE49-F238E27FC236}">
                  <a16:creationId xmlns:a16="http://schemas.microsoft.com/office/drawing/2014/main" id="{0770915F-FD93-4DC0-7382-5CBCB23FA7FE}"/>
                </a:ext>
              </a:extLst>
            </p:cNvPr>
            <p:cNvSpPr/>
            <p:nvPr/>
          </p:nvSpPr>
          <p:spPr>
            <a:xfrm>
              <a:off x="1732763" y="754971"/>
              <a:ext cx="512642" cy="586959"/>
            </a:xfrm>
            <a:prstGeom prst="ellipse">
              <a:avLst/>
            </a:prstGeom>
            <a:solidFill>
              <a:schemeClr val="bg1"/>
            </a:solidFill>
            <a:ln w="38100">
              <a:solidFill>
                <a:srgbClr val="3A6D8E"/>
              </a:solidFill>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alibri"/>
                <a:ea typeface="+mn-ea"/>
                <a:cs typeface="DB Heavent Light"/>
              </a:endParaRPr>
            </a:p>
          </p:txBody>
        </p:sp>
        <p:pic>
          <p:nvPicPr>
            <p:cNvPr id="18" name="Picture 17">
              <a:extLst>
                <a:ext uri="{FF2B5EF4-FFF2-40B4-BE49-F238E27FC236}">
                  <a16:creationId xmlns:a16="http://schemas.microsoft.com/office/drawing/2014/main" id="{9882D1CC-2373-58D4-2D45-253BDB3DDB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32258" y="863114"/>
              <a:ext cx="292833" cy="324978"/>
            </a:xfrm>
            <a:prstGeom prst="rect">
              <a:avLst/>
            </a:prstGeom>
          </p:spPr>
        </p:pic>
      </p:grpSp>
      <p:sp>
        <p:nvSpPr>
          <p:cNvPr id="9" name="Rectangle 8">
            <a:extLst>
              <a:ext uri="{FF2B5EF4-FFF2-40B4-BE49-F238E27FC236}">
                <a16:creationId xmlns:a16="http://schemas.microsoft.com/office/drawing/2014/main" id="{30D7AEDA-96D9-956B-E225-C9A821AB67C1}"/>
              </a:ext>
            </a:extLst>
          </p:cNvPr>
          <p:cNvSpPr/>
          <p:nvPr/>
        </p:nvSpPr>
        <p:spPr>
          <a:xfrm>
            <a:off x="386248" y="5229384"/>
            <a:ext cx="7401387" cy="1354217"/>
          </a:xfrm>
          <a:prstGeom prst="rect">
            <a:avLst/>
          </a:prstGeom>
        </p:spPr>
        <p:txBody>
          <a:bodyPr wrap="square">
            <a:spAutoFit/>
          </a:bodyPr>
          <a:lstStyle/>
          <a:p>
            <a:pPr marL="293703" marR="0" lvl="0" indent="-29370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h-TH" sz="2400" b="0" i="0" u="none" strike="noStrike" kern="1200" cap="none" spc="0" normalizeH="0" baseline="0" noProof="0" dirty="0">
                <a:ln>
                  <a:noFill/>
                </a:ln>
                <a:solidFill>
                  <a:srgbClr val="003D66">
                    <a:lumMod val="75000"/>
                  </a:srgbClr>
                </a:solidFill>
                <a:effectLst/>
                <a:uLnTx/>
                <a:uFillTx/>
                <a:latin typeface="DB Heavent" panose="02000506060000020004" pitchFamily="2" charset="-34"/>
                <a:ea typeface="Tahoma" panose="020B0604030504040204" pitchFamily="34" charset="0"/>
                <a:cs typeface="DB Heavent" panose="02000506060000020004" pitchFamily="2" charset="-34"/>
              </a:rPr>
              <a:t>หุ้นในพอร์ตวันนี้</a:t>
            </a:r>
            <a:r>
              <a:rPr kumimoji="0" lang="en-US" sz="2400" b="0" i="0" u="none" strike="noStrike" kern="1200" cap="none" spc="0" normalizeH="0" baseline="0" noProof="0" dirty="0">
                <a:ln>
                  <a:noFill/>
                </a:ln>
                <a:solidFill>
                  <a:srgbClr val="003D66">
                    <a:lumMod val="75000"/>
                  </a:srgbClr>
                </a:solidFill>
                <a:effectLst/>
                <a:uLnTx/>
                <a:uFillTx/>
                <a:latin typeface="DB Heavent" panose="02000506060000020004" pitchFamily="2" charset="-34"/>
                <a:ea typeface="Tahoma" panose="020B0604030504040204" pitchFamily="34" charset="0"/>
                <a:cs typeface="DB Heavent" panose="02000506060000020004" pitchFamily="2" charset="-34"/>
              </a:rPr>
              <a:t> </a:t>
            </a:r>
            <a:r>
              <a:rPr kumimoji="0" lang="th-TH" sz="2400" b="0" i="0" u="none" strike="noStrike" kern="1200" cap="none" spc="0" normalizeH="0" baseline="0" noProof="0" dirty="0">
                <a:ln>
                  <a:noFill/>
                </a:ln>
                <a:solidFill>
                  <a:srgbClr val="003D66">
                    <a:lumMod val="75000"/>
                  </a:srgbClr>
                </a:solidFill>
                <a:effectLst/>
                <a:uLnTx/>
                <a:uFillTx/>
                <a:latin typeface="DB Heavent" panose="02000506060000020004" pitchFamily="2" charset="-34"/>
                <a:ea typeface="Tahoma" panose="020B0604030504040204" pitchFamily="34" charset="0"/>
                <a:cs typeface="DB Heavent" panose="02000506060000020004" pitchFamily="2" charset="-34"/>
              </a:rPr>
              <a:t>เรานำ </a:t>
            </a:r>
            <a:r>
              <a:rPr kumimoji="0" lang="en-US" sz="24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LH*  </a:t>
            </a:r>
            <a:r>
              <a:rPr kumimoji="0" lang="th-TH" sz="2400" b="0" i="0" u="none" strike="noStrike" kern="1200" cap="none" spc="0" normalizeH="0" baseline="0" noProof="0" dirty="0">
                <a:ln>
                  <a:noFill/>
                </a:ln>
                <a:solidFill>
                  <a:srgbClr val="003D66">
                    <a:lumMod val="75000"/>
                  </a:srgbClr>
                </a:solidFill>
                <a:effectLst/>
                <a:uLnTx/>
                <a:uFillTx/>
                <a:latin typeface="DB Heavent" panose="02000506060000020004" pitchFamily="2" charset="-34"/>
                <a:ea typeface="Tahoma" panose="020B0604030504040204" pitchFamily="34" charset="0"/>
                <a:cs typeface="DB Heavent" panose="02000506060000020004" pitchFamily="2" charset="-34"/>
              </a:rPr>
              <a:t>ออก แล้วคงหุ้นที่เหลือไว้ทั้งหมด</a:t>
            </a:r>
            <a:endParaRPr kumimoji="0" lang="en-US" sz="2400" b="0" i="0" u="none" strike="noStrike" kern="1200" cap="none" spc="0" normalizeH="0" baseline="0" noProof="0" dirty="0">
              <a:ln>
                <a:noFill/>
              </a:ln>
              <a:solidFill>
                <a:srgbClr val="003D66">
                  <a:lumMod val="75000"/>
                </a:srgbClr>
              </a:solidFill>
              <a:effectLst/>
              <a:uLnTx/>
              <a:uFillTx/>
              <a:latin typeface="DB Heavent" panose="02000506060000020004" pitchFamily="2" charset="-34"/>
              <a:ea typeface="Tahoma" panose="020B0604030504040204" pitchFamily="34" charset="0"/>
              <a:cs typeface="DB Heavent" panose="02000506060000020004" pitchFamily="2" charset="-34"/>
            </a:endParaRPr>
          </a:p>
          <a:p>
            <a:pPr marL="293703" marR="0" lvl="0" indent="-293703"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th-TH" sz="2400" b="0" i="0" u="none" strike="noStrike" kern="1200" cap="none" spc="0" normalizeH="0" baseline="0" noProof="0" dirty="0">
                <a:ln>
                  <a:noFill/>
                </a:ln>
                <a:solidFill>
                  <a:srgbClr val="003D66">
                    <a:lumMod val="75000"/>
                  </a:srgbClr>
                </a:solidFill>
                <a:effectLst/>
                <a:uLnTx/>
                <a:uFillTx/>
                <a:latin typeface="DB Heavent" panose="02000506060000020004" pitchFamily="2" charset="-34"/>
                <a:ea typeface="Tahoma" panose="020B0604030504040204" pitchFamily="34" charset="0"/>
                <a:cs typeface="DB Heavent" panose="02000506060000020004" pitchFamily="2" charset="-34"/>
              </a:rPr>
              <a:t>หุ้นในพอร์ต ประกอบด้วย</a:t>
            </a:r>
            <a:r>
              <a:rPr kumimoji="0" lang="en-US" sz="2400" b="0" i="0" u="none" strike="noStrike" kern="1200" cap="none" spc="0" normalizeH="0" baseline="0" noProof="0" dirty="0">
                <a:ln>
                  <a:noFill/>
                </a:ln>
                <a:solidFill>
                  <a:srgbClr val="003D66">
                    <a:lumMod val="75000"/>
                  </a:srgbClr>
                </a:solidFill>
                <a:effectLst/>
                <a:uLnTx/>
                <a:uFillTx/>
                <a:latin typeface="DB Heavent" panose="02000506060000020004" pitchFamily="2" charset="-34"/>
                <a:ea typeface="Tahoma" panose="020B0604030504040204" pitchFamily="34" charset="0"/>
                <a:cs typeface="DB Heavent" panose="02000506060000020004" pitchFamily="2" charset="-34"/>
              </a:rPr>
              <a:t> BDMS(10%), AAV(10%) </a:t>
            </a:r>
            <a:r>
              <a:rPr kumimoji="0" lang="th-TH" sz="2400" b="0" i="0" u="none" strike="noStrike" kern="1200" cap="none" spc="0" normalizeH="0" baseline="0" noProof="0" dirty="0">
                <a:ln>
                  <a:noFill/>
                </a:ln>
                <a:solidFill>
                  <a:srgbClr val="003D66">
                    <a:lumMod val="75000"/>
                  </a:srgbClr>
                </a:solidFill>
                <a:effectLst/>
                <a:uLnTx/>
                <a:uFillTx/>
                <a:latin typeface="DB Heavent" panose="02000506060000020004" pitchFamily="2" charset="-34"/>
                <a:ea typeface="Tahoma" panose="020B0604030504040204" pitchFamily="34" charset="0"/>
                <a:cs typeface="DB Heavent" panose="02000506060000020004" pitchFamily="2" charset="-34"/>
              </a:rPr>
              <a:t>และ </a:t>
            </a:r>
            <a:r>
              <a:rPr kumimoji="0" lang="en-US" sz="2400" b="0" i="0" u="none" strike="noStrike" kern="1200" cap="none" spc="0" normalizeH="0" baseline="0" noProof="0" dirty="0">
                <a:ln>
                  <a:noFill/>
                </a:ln>
                <a:solidFill>
                  <a:srgbClr val="003D66">
                    <a:lumMod val="75000"/>
                  </a:srgbClr>
                </a:solidFill>
                <a:effectLst/>
                <a:uLnTx/>
                <a:uFillTx/>
                <a:latin typeface="DB Heavent" panose="02000506060000020004" pitchFamily="2" charset="-34"/>
                <a:ea typeface="Tahoma" panose="020B0604030504040204" pitchFamily="34" charset="0"/>
                <a:cs typeface="DB Heavent" panose="02000506060000020004" pitchFamily="2" charset="-34"/>
              </a:rPr>
              <a:t>KTB(10%)</a:t>
            </a:r>
          </a:p>
          <a:p>
            <a:pPr marR="0" lvl="0" algn="l" defTabSz="914400" rtl="0" eaLnBrk="1" fontAlgn="auto" latinLnBrk="0" hangingPunct="1">
              <a:lnSpc>
                <a:spcPct val="100000"/>
              </a:lnSpc>
              <a:spcBef>
                <a:spcPts val="0"/>
              </a:spcBef>
              <a:spcAft>
                <a:spcPts val="600"/>
              </a:spcAft>
              <a:buClrTx/>
              <a:buSzTx/>
              <a:tabLst/>
              <a:defRPr/>
            </a:pPr>
            <a:endParaRPr kumimoji="0" lang="en-US" sz="2400" b="0" i="0" u="none" strike="noStrike" kern="1200" cap="none" spc="0" normalizeH="0" baseline="0" noProof="0" dirty="0">
              <a:ln>
                <a:noFill/>
              </a:ln>
              <a:solidFill>
                <a:srgbClr val="003D66">
                  <a:lumMod val="75000"/>
                </a:srgbClr>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
        <p:nvSpPr>
          <p:cNvPr id="31" name="TextBox 30">
            <a:extLst>
              <a:ext uri="{FF2B5EF4-FFF2-40B4-BE49-F238E27FC236}">
                <a16:creationId xmlns:a16="http://schemas.microsoft.com/office/drawing/2014/main" id="{FC4CD01E-94AA-771B-6A8E-3C4E0F24BBFF}"/>
              </a:ext>
            </a:extLst>
          </p:cNvPr>
          <p:cNvSpPr txBox="1"/>
          <p:nvPr/>
        </p:nvSpPr>
        <p:spPr>
          <a:xfrm>
            <a:off x="270241" y="6415704"/>
            <a:ext cx="3359773" cy="307777"/>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E7E6E6">
                    <a:lumMod val="75000"/>
                  </a:srgbClr>
                </a:solidFill>
                <a:effectLst/>
                <a:uLnTx/>
                <a:uFillTx/>
                <a:latin typeface="DB Heavent" panose="02000506060000020004" pitchFamily="2" charset="-34"/>
                <a:ea typeface="+mn-ea"/>
                <a:cs typeface="DB Heavent" panose="02000506060000020004" pitchFamily="2" charset="-34"/>
              </a:rPr>
              <a:t>* </a:t>
            </a:r>
            <a:r>
              <a:rPr kumimoji="0" lang="th-TH" sz="1400" b="0" i="1" u="none" strike="noStrike" kern="1200" cap="none" spc="0" normalizeH="0" baseline="0" noProof="0" dirty="0">
                <a:ln>
                  <a:noFill/>
                </a:ln>
                <a:solidFill>
                  <a:srgbClr val="E7E6E6">
                    <a:lumMod val="75000"/>
                  </a:srgbClr>
                </a:solidFill>
                <a:effectLst/>
                <a:uLnTx/>
                <a:uFillTx/>
                <a:latin typeface="DB Heavent" panose="02000506060000020004" pitchFamily="2" charset="-34"/>
                <a:ea typeface="+mn-ea"/>
                <a:cs typeface="DB Heavent" panose="02000506060000020004" pitchFamily="2" charset="-34"/>
              </a:rPr>
              <a:t>หุ้นที่ </a:t>
            </a:r>
            <a:r>
              <a:rPr kumimoji="0" lang="en-US" sz="1400" b="0" i="1" u="none" strike="noStrike" kern="1200" cap="none" spc="0" normalizeH="0" baseline="0" noProof="0" dirty="0">
                <a:ln>
                  <a:noFill/>
                </a:ln>
                <a:solidFill>
                  <a:srgbClr val="E7E6E6">
                    <a:lumMod val="75000"/>
                  </a:srgbClr>
                </a:solidFill>
                <a:effectLst/>
                <a:uLnTx/>
                <a:uFillTx/>
                <a:latin typeface="DB Heavent" panose="02000506060000020004" pitchFamily="2" charset="-34"/>
                <a:ea typeface="+mn-ea"/>
                <a:cs typeface="DB Heavent" panose="02000506060000020004" pitchFamily="2" charset="-34"/>
              </a:rPr>
              <a:t>DAOL </a:t>
            </a:r>
            <a:r>
              <a:rPr kumimoji="0" lang="th-TH" sz="1400" b="0" i="1" u="none" strike="noStrike" kern="1200" cap="none" spc="0" normalizeH="0" baseline="0" noProof="0" dirty="0">
                <a:ln>
                  <a:noFill/>
                </a:ln>
                <a:solidFill>
                  <a:srgbClr val="E7E6E6">
                    <a:lumMod val="75000"/>
                  </a:srgbClr>
                </a:solidFill>
                <a:effectLst/>
                <a:uLnTx/>
                <a:uFillTx/>
                <a:latin typeface="DB Heavent" panose="02000506060000020004" pitchFamily="2" charset="-34"/>
                <a:ea typeface="+mn-ea"/>
                <a:cs typeface="DB Heavent" panose="02000506060000020004" pitchFamily="2" charset="-34"/>
              </a:rPr>
              <a:t>ไม่ได้จัดทำบทวิเคราะห์ในเชิงพื้นฐาน</a:t>
            </a:r>
            <a:endParaRPr kumimoji="0" lang="en-US" sz="1400" b="0" i="1" u="none" strike="noStrike" kern="1200" cap="none" spc="0" normalizeH="0" baseline="0" noProof="0" dirty="0">
              <a:ln>
                <a:noFill/>
              </a:ln>
              <a:solidFill>
                <a:srgbClr val="E7E6E6">
                  <a:lumMod val="75000"/>
                </a:srgbClr>
              </a:solidFill>
              <a:effectLst/>
              <a:uLnTx/>
              <a:uFillTx/>
              <a:latin typeface="Calibri"/>
              <a:ea typeface="+mn-ea"/>
              <a:cs typeface="DB Heavent Light"/>
            </a:endParaRPr>
          </a:p>
        </p:txBody>
      </p:sp>
      <p:sp>
        <p:nvSpPr>
          <p:cNvPr id="2" name="Title 1">
            <a:extLst>
              <a:ext uri="{FF2B5EF4-FFF2-40B4-BE49-F238E27FC236}">
                <a16:creationId xmlns:a16="http://schemas.microsoft.com/office/drawing/2014/main" id="{E6CB798C-4208-4B6F-D88F-48EDFD63D69B}"/>
              </a:ext>
            </a:extLst>
          </p:cNvPr>
          <p:cNvSpPr>
            <a:spLocks noGrp="1"/>
          </p:cNvSpPr>
          <p:nvPr>
            <p:ph type="title"/>
          </p:nvPr>
        </p:nvSpPr>
        <p:spPr/>
        <p:txBody>
          <a:bodyPr>
            <a:normAutofit/>
          </a:bodyPr>
          <a:lstStyle/>
          <a:p>
            <a:r>
              <a:rPr lang="th-TH" sz="4000" dirty="0"/>
              <a:t>กลยุทธ์ลงทุนโดย</a:t>
            </a:r>
            <a:r>
              <a:rPr lang="en-US" sz="4000" dirty="0"/>
              <a:t> DAOL</a:t>
            </a:r>
          </a:p>
        </p:txBody>
      </p:sp>
      <p:sp>
        <p:nvSpPr>
          <p:cNvPr id="14" name="Rectangle 13">
            <a:extLst>
              <a:ext uri="{FF2B5EF4-FFF2-40B4-BE49-F238E27FC236}">
                <a16:creationId xmlns:a16="http://schemas.microsoft.com/office/drawing/2014/main" id="{ED4BEE23-CA92-1406-D9B2-6354444F5359}"/>
              </a:ext>
            </a:extLst>
          </p:cNvPr>
          <p:cNvSpPr/>
          <p:nvPr/>
        </p:nvSpPr>
        <p:spPr>
          <a:xfrm>
            <a:off x="192399" y="1387848"/>
            <a:ext cx="4007556" cy="3108543"/>
          </a:xfrm>
          <a:prstGeom prst="rect">
            <a:avLst/>
          </a:prstGeom>
        </p:spPr>
        <p:txBody>
          <a:bodyPr wrap="square">
            <a:spAutoFit/>
          </a:bodyPr>
          <a:lstStyle/>
          <a:p>
            <a:pPr marL="266713" marR="0" lvl="0" indent="-2667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800" b="0" i="0" u="none" strike="noStrike" kern="1200" cap="none" spc="0" normalizeH="0" baseline="0" noProof="0" dirty="0">
                <a:ln>
                  <a:noFill/>
                </a:ln>
                <a:solidFill>
                  <a:srgbClr val="7030A0"/>
                </a:solidFill>
                <a:effectLst/>
                <a:uLnTx/>
                <a:uFillTx/>
                <a:latin typeface="DB Heavent" panose="02000506060000020004" pitchFamily="2" charset="-34"/>
                <a:ea typeface="Tahoma" panose="020B0604030504040204" pitchFamily="34" charset="0"/>
                <a:cs typeface="DB Heavent" panose="02000506060000020004" pitchFamily="2" charset="-34"/>
              </a:rPr>
              <a:t>ดัชนีฯ น่าจะขึ้นมาอยู่ในโซนเป้าหมาย(สัปดาห์) ของเรา คือ 1380-96 จุด </a:t>
            </a:r>
            <a:r>
              <a:rPr kumimoji="0" lang="th-TH" sz="28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กลยุทธ์ยังเหมือนวันก่อนคือ </a:t>
            </a:r>
            <a:r>
              <a:rPr kumimoji="0" lang="th-TH" sz="2800" b="0" i="0" u="none" strike="noStrike" kern="1200" cap="none" spc="0" normalizeH="0" baseline="0" noProof="0" dirty="0">
                <a:ln>
                  <a:noFill/>
                </a:ln>
                <a:solidFill>
                  <a:srgbClr val="0000FF"/>
                </a:solidFill>
                <a:effectLst/>
                <a:uLnTx/>
                <a:uFillTx/>
                <a:latin typeface="DB Heavent" panose="02000506060000020004" pitchFamily="2" charset="-34"/>
                <a:ea typeface="Tahoma" panose="020B0604030504040204" pitchFamily="34" charset="0"/>
                <a:cs typeface="DB Heavent" panose="02000506060000020004" pitchFamily="2" charset="-34"/>
              </a:rPr>
              <a:t>สลับหุ้นให้ตรง </a:t>
            </a:r>
            <a:r>
              <a:rPr kumimoji="0" lang="en-US" sz="2800" b="0" i="0" u="none" strike="noStrike" kern="1200" cap="none" spc="0" normalizeH="0" baseline="0" noProof="0" dirty="0">
                <a:ln>
                  <a:noFill/>
                </a:ln>
                <a:solidFill>
                  <a:srgbClr val="0000FF"/>
                </a:solidFill>
                <a:effectLst/>
                <a:uLnTx/>
                <a:uFillTx/>
                <a:latin typeface="DB Heavent" panose="02000506060000020004" pitchFamily="2" charset="-34"/>
                <a:ea typeface="Tahoma" panose="020B0604030504040204" pitchFamily="34" charset="0"/>
                <a:cs typeface="DB Heavent" panose="02000506060000020004" pitchFamily="2" charset="-34"/>
              </a:rPr>
              <a:t>theme (</a:t>
            </a:r>
            <a:r>
              <a:rPr kumimoji="0" lang="th-TH" sz="2800" b="0" i="0" u="none" strike="noStrike" kern="1200" cap="none" spc="0" normalizeH="0" baseline="0" noProof="0" dirty="0">
                <a:ln>
                  <a:noFill/>
                </a:ln>
                <a:solidFill>
                  <a:srgbClr val="0000FF"/>
                </a:solidFill>
                <a:effectLst/>
                <a:uLnTx/>
                <a:uFillTx/>
                <a:latin typeface="DB Heavent" panose="02000506060000020004" pitchFamily="2" charset="-34"/>
                <a:ea typeface="Tahoma" panose="020B0604030504040204" pitchFamily="34" charset="0"/>
                <a:cs typeface="DB Heavent" panose="02000506060000020004" pitchFamily="2" charset="-34"/>
              </a:rPr>
              <a:t>รายวัน) เน้นหุ้นขนาดใหญ่ หรือสภาพคล่องสูงไว้ก่อน </a:t>
            </a:r>
            <a:r>
              <a:rPr kumimoji="0" lang="th-TH" sz="28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หรือ</a:t>
            </a:r>
            <a:r>
              <a:rPr kumimoji="0" lang="th-TH" sz="2800" b="0" i="0" u="none" strike="noStrike" kern="1200" cap="none" spc="0" normalizeH="0" baseline="0" noProof="0" dirty="0">
                <a:ln>
                  <a:noFill/>
                </a:ln>
                <a:solidFill>
                  <a:srgbClr val="5886A2"/>
                </a:solidFill>
                <a:effectLst/>
                <a:uLnTx/>
                <a:uFillTx/>
                <a:latin typeface="DB Heavent" panose="02000506060000020004" pitchFamily="2" charset="-34"/>
                <a:ea typeface="Tahoma" panose="020B0604030504040204" pitchFamily="34" charset="0"/>
                <a:cs typeface="DB Heavent" panose="02000506060000020004" pitchFamily="2" charset="-34"/>
              </a:rPr>
              <a:t>เลือกจากหุ้นที่นักลงทุน มีการ </a:t>
            </a:r>
            <a:r>
              <a:rPr kumimoji="0" lang="en-US" sz="2800" b="0" i="0" u="none" strike="noStrike" kern="1200" cap="none" spc="0" normalizeH="0" baseline="0" noProof="0" dirty="0">
                <a:ln>
                  <a:noFill/>
                </a:ln>
                <a:solidFill>
                  <a:srgbClr val="5886A2"/>
                </a:solidFill>
                <a:effectLst/>
                <a:uLnTx/>
                <a:uFillTx/>
                <a:latin typeface="DB Heavent" panose="02000506060000020004" pitchFamily="2" charset="-34"/>
                <a:ea typeface="Tahoma" panose="020B0604030504040204" pitchFamily="34" charset="0"/>
                <a:cs typeface="DB Heavent" panose="02000506060000020004" pitchFamily="2" charset="-34"/>
              </a:rPr>
              <a:t>cover short</a:t>
            </a:r>
            <a:endParaRPr kumimoji="0" lang="th-TH" sz="2800" b="0" i="0" u="none" strike="noStrike" kern="1200" cap="none" spc="0" normalizeH="0" baseline="0" noProof="0" dirty="0">
              <a:ln>
                <a:noFill/>
              </a:ln>
              <a:solidFill>
                <a:srgbClr val="5886A2"/>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pic>
        <p:nvPicPr>
          <p:cNvPr id="33" name="Picture 32">
            <a:extLst>
              <a:ext uri="{FF2B5EF4-FFF2-40B4-BE49-F238E27FC236}">
                <a16:creationId xmlns:a16="http://schemas.microsoft.com/office/drawing/2014/main" id="{A66689C2-84A0-462C-14FC-ED6D8A577A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669" b="98444" l="6690" r="95775">
                        <a14:foregroundMark x1="38732" y1="36576" x2="38732" y2="36576"/>
                        <a14:foregroundMark x1="63028" y1="37743" x2="63028" y2="37743"/>
                      </a14:backgroundRemoval>
                    </a14:imgEffect>
                  </a14:imgLayer>
                </a14:imgProps>
              </a:ext>
            </a:extLst>
          </a:blip>
          <a:stretch>
            <a:fillRect/>
          </a:stretch>
        </p:blipFill>
        <p:spPr>
          <a:xfrm>
            <a:off x="386248" y="885244"/>
            <a:ext cx="487233" cy="440911"/>
          </a:xfrm>
          <a:prstGeom prst="rect">
            <a:avLst/>
          </a:prstGeom>
        </p:spPr>
      </p:pic>
      <p:sp>
        <p:nvSpPr>
          <p:cNvPr id="5" name="Rectangle 4">
            <a:extLst>
              <a:ext uri="{FF2B5EF4-FFF2-40B4-BE49-F238E27FC236}">
                <a16:creationId xmlns:a16="http://schemas.microsoft.com/office/drawing/2014/main" id="{5C3C1E82-54E4-6A7E-EA45-6231F440E34C}"/>
              </a:ext>
            </a:extLst>
          </p:cNvPr>
          <p:cNvSpPr/>
          <p:nvPr/>
        </p:nvSpPr>
        <p:spPr>
          <a:xfrm>
            <a:off x="4440356" y="1379157"/>
            <a:ext cx="7545580" cy="3816429"/>
          </a:xfrm>
          <a:prstGeom prst="rect">
            <a:avLst/>
          </a:prstGeom>
        </p:spPr>
        <p:txBody>
          <a:bodyPr wrap="square">
            <a:spAutoFit/>
          </a:bodyPr>
          <a:lstStyle/>
          <a:p>
            <a:pPr marL="266713" marR="0" lvl="0" indent="-2667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200" b="0" i="0" u="none" strike="noStrike" kern="1200" cap="none" spc="0" normalizeH="0" baseline="0" noProof="0" dirty="0">
                <a:ln>
                  <a:noFill/>
                </a:ln>
                <a:solidFill>
                  <a:srgbClr val="0000FF"/>
                </a:solidFill>
                <a:effectLst/>
                <a:uLnTx/>
                <a:uFillTx/>
                <a:latin typeface="DB Heavent" panose="02000506060000020004" pitchFamily="2" charset="-34"/>
                <a:ea typeface="Tahoma" panose="020B0604030504040204" pitchFamily="34" charset="0"/>
                <a:cs typeface="DB Heavent" panose="02000506060000020004" pitchFamily="2" charset="-34"/>
              </a:rPr>
              <a:t>วันนี้ ตลาดน่าจะมีการเก็งข่าวเรื่องตั้งกองทุน </a:t>
            </a:r>
            <a:r>
              <a:rPr kumimoji="0" lang="en-US" sz="2200" b="0" i="0" u="none" strike="noStrike" kern="1200" cap="none" spc="0" normalizeH="0" baseline="0" noProof="0" dirty="0">
                <a:ln>
                  <a:noFill/>
                </a:ln>
                <a:solidFill>
                  <a:srgbClr val="0000FF"/>
                </a:solidFill>
                <a:effectLst/>
                <a:uLnTx/>
                <a:uFillTx/>
                <a:latin typeface="DB Heavent" panose="02000506060000020004" pitchFamily="2" charset="-34"/>
                <a:ea typeface="Tahoma" panose="020B0604030504040204" pitchFamily="34" charset="0"/>
                <a:cs typeface="DB Heavent" panose="02000506060000020004" pitchFamily="2" charset="-34"/>
              </a:rPr>
              <a:t>LTF </a:t>
            </a:r>
            <a:r>
              <a:rPr kumimoji="0" lang="th-TH" sz="2200" b="0" i="0" u="none" strike="noStrike" kern="1200" cap="none" spc="0" normalizeH="0" baseline="0" noProof="0" dirty="0">
                <a:ln>
                  <a:noFill/>
                </a:ln>
                <a:solidFill>
                  <a:srgbClr val="0000FF"/>
                </a:solidFill>
                <a:effectLst/>
                <a:uLnTx/>
                <a:uFillTx/>
                <a:latin typeface="DB Heavent" panose="02000506060000020004" pitchFamily="2" charset="-34"/>
                <a:ea typeface="Tahoma" panose="020B0604030504040204" pitchFamily="34" charset="0"/>
                <a:cs typeface="DB Heavent" panose="02000506060000020004" pitchFamily="2" charset="-34"/>
              </a:rPr>
              <a:t>เรารวมหุ้นที่กองทุน </a:t>
            </a:r>
            <a:r>
              <a:rPr kumimoji="0" lang="en-US" sz="2200" b="0" i="0" u="none" strike="noStrike" kern="1200" cap="none" spc="0" normalizeH="0" baseline="0" noProof="0" dirty="0">
                <a:ln>
                  <a:noFill/>
                </a:ln>
                <a:solidFill>
                  <a:srgbClr val="0000FF"/>
                </a:solidFill>
                <a:effectLst/>
                <a:uLnTx/>
                <a:uFillTx/>
                <a:latin typeface="DB Heavent" panose="02000506060000020004" pitchFamily="2" charset="-34"/>
                <a:ea typeface="Tahoma" panose="020B0604030504040204" pitchFamily="34" charset="0"/>
                <a:cs typeface="DB Heavent" panose="02000506060000020004" pitchFamily="2" charset="-34"/>
              </a:rPr>
              <a:t>LTF (</a:t>
            </a:r>
            <a:r>
              <a:rPr kumimoji="0" lang="th-TH" sz="2200" b="0" i="0" u="none" strike="noStrike" kern="1200" cap="none" spc="0" normalizeH="0" baseline="0" noProof="0" dirty="0">
                <a:ln>
                  <a:noFill/>
                </a:ln>
                <a:solidFill>
                  <a:srgbClr val="0000FF"/>
                </a:solidFill>
                <a:effectLst/>
                <a:uLnTx/>
                <a:uFillTx/>
                <a:latin typeface="DB Heavent" panose="02000506060000020004" pitchFamily="2" charset="-34"/>
                <a:ea typeface="Tahoma" panose="020B0604030504040204" pitchFamily="34" charset="0"/>
                <a:cs typeface="DB Heavent" panose="02000506060000020004" pitchFamily="2" charset="-34"/>
              </a:rPr>
              <a:t>ที่มีอยู่แล้วในปัจจุบัน) ถือไว้มากที่สุด 5 ตัว ที่น่าเก็งกำไรจากข่าวนี้ </a:t>
            </a:r>
            <a:r>
              <a:rPr kumimoji="0" lang="th-TH"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คือ  </a:t>
            </a:r>
            <a:r>
              <a:rPr kumimoji="0" lang="en-US"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CPALL, AOT, GULF, SCB , PTT</a:t>
            </a:r>
          </a:p>
          <a:p>
            <a:pPr marL="266713" marR="0" lvl="0" indent="-2667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200" b="0" i="0" u="none" strike="noStrike" kern="1200" cap="none" spc="0" normalizeH="0" baseline="0" noProof="0" dirty="0">
                <a:ln>
                  <a:noFill/>
                </a:ln>
                <a:solidFill>
                  <a:srgbClr val="7030A0"/>
                </a:solidFill>
                <a:effectLst/>
                <a:uLnTx/>
                <a:uFillTx/>
                <a:latin typeface="DB Heavent" panose="02000506060000020004" pitchFamily="2" charset="-34"/>
                <a:ea typeface="Tahoma" panose="020B0604030504040204" pitchFamily="34" charset="0"/>
                <a:cs typeface="DB Heavent" panose="02000506060000020004" pitchFamily="2" charset="-34"/>
              </a:rPr>
              <a:t>หุ้นที่เล็งว่า จะมาพร้อมดัชนีฯ (1380-1396 จุด) วันนี้ </a:t>
            </a:r>
            <a:r>
              <a:rPr kumimoji="0" lang="th-TH" sz="22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เราตัด </a:t>
            </a:r>
            <a:r>
              <a:rPr kumimoji="0" lang="en-US" sz="22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WHA </a:t>
            </a:r>
            <a:r>
              <a:rPr kumimoji="0" lang="th-TH" sz="2200" b="0" i="0" u="none" strike="noStrike" kern="1200" cap="none" spc="0" normalizeH="0" baseline="0" noProof="0" dirty="0">
                <a:ln>
                  <a:noFill/>
                </a:ln>
                <a:solidFill>
                  <a:srgbClr val="C00000"/>
                </a:solidFill>
                <a:effectLst/>
                <a:uLnTx/>
                <a:uFillTx/>
                <a:latin typeface="DB Heavent" panose="02000506060000020004" pitchFamily="2" charset="-34"/>
                <a:ea typeface="Tahoma" panose="020B0604030504040204" pitchFamily="34" charset="0"/>
                <a:cs typeface="DB Heavent" panose="02000506060000020004" pitchFamily="2" charset="-34"/>
              </a:rPr>
              <a:t>ออก </a:t>
            </a:r>
            <a:r>
              <a:rPr kumimoji="0" lang="th-TH"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เหลือ </a:t>
            </a:r>
            <a:r>
              <a:rPr kumimoji="0" lang="en-US"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AOT </a:t>
            </a:r>
            <a:r>
              <a:rPr kumimoji="0" lang="th-TH"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และ </a:t>
            </a:r>
            <a:r>
              <a:rPr kumimoji="0" lang="en-US"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FORTH* </a:t>
            </a:r>
            <a:r>
              <a:rPr kumimoji="0" lang="th-TH"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และนำ </a:t>
            </a:r>
            <a:r>
              <a:rPr kumimoji="0" lang="en-US"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BGRIM </a:t>
            </a:r>
            <a:r>
              <a:rPr kumimoji="0" lang="th-TH"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เข้ามาเสริมทัพอีกหนึ่งตัว</a:t>
            </a:r>
            <a:endParaRPr kumimoji="0" lang="en-US"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endParaRPr>
          </a:p>
          <a:p>
            <a:pPr marL="266713" marR="0" lvl="0" indent="-2667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200" b="0" i="0" u="none" strike="noStrike" kern="1200" cap="none" spc="0" normalizeH="0" baseline="0" noProof="0" dirty="0">
                <a:ln>
                  <a:noFill/>
                </a:ln>
                <a:solidFill>
                  <a:srgbClr val="EF5BB3"/>
                </a:solidFill>
                <a:effectLst/>
                <a:uLnTx/>
                <a:uFillTx/>
                <a:latin typeface="DB Heavent" panose="02000506060000020004" pitchFamily="2" charset="-34"/>
                <a:ea typeface="Tahoma" panose="020B0604030504040204" pitchFamily="34" charset="0"/>
                <a:cs typeface="DB Heavent" panose="02000506060000020004" pitchFamily="2" charset="-34"/>
              </a:rPr>
              <a:t>เรายังให้เก็บหุ้น 4 ตัว ที่ได้ประโยชน์จาก จีนฟื้น และกลุ่มโรงพยาบาล ที่ได้อานิสงค์จากคนไข้จากตะวันออกกลาง ไว้ทั้ง 4 ตัว </a:t>
            </a:r>
            <a:r>
              <a:rPr kumimoji="0" lang="th-TH"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คือ </a:t>
            </a:r>
            <a:r>
              <a:rPr kumimoji="0" lang="en-US"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WICE, HANA, BDMS </a:t>
            </a:r>
            <a:r>
              <a:rPr kumimoji="0" lang="th-TH"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และ </a:t>
            </a:r>
            <a:r>
              <a:rPr kumimoji="0" lang="en-US"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BH</a:t>
            </a:r>
            <a:endParaRPr lang="en-US" sz="2200" dirty="0">
              <a:solidFill>
                <a:srgbClr val="00B050"/>
              </a:solidFill>
              <a:latin typeface="DB Heavent" panose="02000506060000020004" pitchFamily="2" charset="-34"/>
              <a:ea typeface="Tahoma" panose="020B0604030504040204" pitchFamily="34" charset="0"/>
              <a:cs typeface="DB Heavent" panose="02000506060000020004" pitchFamily="2" charset="-34"/>
            </a:endParaRPr>
          </a:p>
          <a:p>
            <a:pPr marL="266713" marR="0" lvl="0" indent="-2667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200" b="0" i="0" u="none" strike="noStrike" kern="1200" cap="none" spc="0" normalizeH="0" baseline="0" noProof="0" dirty="0">
                <a:ln>
                  <a:noFill/>
                </a:ln>
                <a:solidFill>
                  <a:srgbClr val="0070C0"/>
                </a:solidFill>
                <a:effectLst/>
                <a:uLnTx/>
                <a:uFillTx/>
                <a:latin typeface="DB Heavent" panose="02000506060000020004" pitchFamily="2" charset="-34"/>
                <a:ea typeface="Tahoma" panose="020B0604030504040204" pitchFamily="34" charset="0"/>
                <a:cs typeface="DB Heavent" panose="02000506060000020004" pitchFamily="2" charset="-34"/>
              </a:rPr>
              <a:t>หุ้นที่คาดจะมีการทำ </a:t>
            </a:r>
            <a:r>
              <a:rPr kumimoji="0" lang="en-US" sz="2200" b="0" i="0" u="none" strike="noStrike" kern="1200" cap="none" spc="0" normalizeH="0" baseline="0" noProof="0" dirty="0">
                <a:ln>
                  <a:noFill/>
                </a:ln>
                <a:solidFill>
                  <a:srgbClr val="0070C0"/>
                </a:solidFill>
                <a:effectLst/>
                <a:uLnTx/>
                <a:uFillTx/>
                <a:latin typeface="DB Heavent" panose="02000506060000020004" pitchFamily="2" charset="-34"/>
                <a:ea typeface="Tahoma" panose="020B0604030504040204" pitchFamily="34" charset="0"/>
                <a:cs typeface="DB Heavent" panose="02000506060000020004" pitchFamily="2" charset="-34"/>
              </a:rPr>
              <a:t>cover short  </a:t>
            </a:r>
            <a:r>
              <a:rPr kumimoji="0" lang="th-TH"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ยังเป็น </a:t>
            </a:r>
            <a:r>
              <a:rPr kumimoji="0" lang="en-US"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AOT, KBANK, ADVANC </a:t>
            </a:r>
            <a:r>
              <a:rPr kumimoji="0" lang="th-TH"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คือ ยิ่งขึ้น ยิ่งต้องปิด </a:t>
            </a:r>
            <a:r>
              <a:rPr kumimoji="0" lang="en-US"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short (</a:t>
            </a:r>
            <a:r>
              <a:rPr kumimoji="0" lang="th-TH"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ซื้อกลับ)</a:t>
            </a:r>
            <a:endParaRPr kumimoji="0" lang="en-US"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endParaRPr>
          </a:p>
          <a:p>
            <a:pPr marL="266713" marR="0" lvl="0" indent="-266713"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th-TH"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สัปดาห์หน้า จะมีการประกาศหุ้นเข้า-ออก ดัชนี </a:t>
            </a:r>
            <a:r>
              <a:rPr kumimoji="0" lang="en-US"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MSCI </a:t>
            </a:r>
            <a:r>
              <a:rPr kumimoji="0" lang="th-TH"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โดยเราคาดว่า </a:t>
            </a:r>
            <a:r>
              <a:rPr kumimoji="0" lang="en-US"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COCOCO, KAMART, MOSHI </a:t>
            </a:r>
            <a:r>
              <a:rPr kumimoji="0" lang="th-TH" sz="2200" b="0" i="0" u="none" strike="noStrike" kern="1200" cap="none" spc="0" normalizeH="0" baseline="0" noProof="0" dirty="0">
                <a:ln>
                  <a:noFill/>
                </a:ln>
                <a:solidFill>
                  <a:srgbClr val="00B050"/>
                </a:solidFill>
                <a:effectLst/>
                <a:uLnTx/>
                <a:uFillTx/>
                <a:latin typeface="DB Heavent" panose="02000506060000020004" pitchFamily="2" charset="-34"/>
                <a:ea typeface="Tahoma" panose="020B0604030504040204" pitchFamily="34" charset="0"/>
                <a:cs typeface="DB Heavent" panose="02000506060000020004" pitchFamily="2" charset="-34"/>
              </a:rPr>
              <a:t>มีโอกาสเข้าคำนวณดัชนีฯ </a:t>
            </a:r>
            <a:r>
              <a:rPr kumimoji="0" lang="th-TH"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แต่ราคาหุ้น 2 ตัวแรก ขึ้นมาค่อนข้างมาก ยกเว้น </a:t>
            </a:r>
            <a:r>
              <a:rPr kumimoji="0" lang="en-US"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MOSHI </a:t>
            </a:r>
            <a:br>
              <a:rPr kumimoji="0" lang="en-US"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br>
            <a:r>
              <a:rPr kumimoji="0" lang="th-TH"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rPr>
              <a:t>ที่ราคายังไม่แรง</a:t>
            </a:r>
            <a:endParaRPr kumimoji="0" lang="en-US" sz="22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Tahoma" panose="020B0604030504040204" pitchFamily="34" charset="0"/>
              <a:cs typeface="DB Heavent" panose="02000506060000020004" pitchFamily="2" charset="-34"/>
            </a:endParaRPr>
          </a:p>
        </p:txBody>
      </p:sp>
    </p:spTree>
    <p:extLst>
      <p:ext uri="{BB962C8B-B14F-4D97-AF65-F5344CB8AC3E}">
        <p14:creationId xmlns:p14="http://schemas.microsoft.com/office/powerpoint/2010/main" val="403557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BE39-74E0-0BC4-2D8E-1D3E8808CC72}"/>
              </a:ext>
            </a:extLst>
          </p:cNvPr>
          <p:cNvSpPr>
            <a:spLocks noGrp="1"/>
          </p:cNvSpPr>
          <p:nvPr>
            <p:ph type="title"/>
          </p:nvPr>
        </p:nvSpPr>
        <p:spPr/>
        <p:txBody>
          <a:bodyPr/>
          <a:lstStyle/>
          <a:p>
            <a:r>
              <a:rPr lang="th-TH" dirty="0"/>
              <a:t>นโยบายรมว. ป้ายแดง 2 ท่าน โดยเฉพาะ </a:t>
            </a:r>
            <a:r>
              <a:rPr lang="en-US" dirty="0"/>
              <a:t>LTF</a:t>
            </a:r>
          </a:p>
        </p:txBody>
      </p:sp>
      <p:grpSp>
        <p:nvGrpSpPr>
          <p:cNvPr id="13" name="Group 12">
            <a:extLst>
              <a:ext uri="{FF2B5EF4-FFF2-40B4-BE49-F238E27FC236}">
                <a16:creationId xmlns:a16="http://schemas.microsoft.com/office/drawing/2014/main" id="{4EB36AC6-4BC5-CD16-4A05-5E988D817211}"/>
              </a:ext>
            </a:extLst>
          </p:cNvPr>
          <p:cNvGrpSpPr/>
          <p:nvPr/>
        </p:nvGrpSpPr>
        <p:grpSpPr>
          <a:xfrm>
            <a:off x="-96987" y="2122819"/>
            <a:ext cx="1953755" cy="1670563"/>
            <a:chOff x="965802" y="3956634"/>
            <a:chExt cx="2260730" cy="1933043"/>
          </a:xfrm>
        </p:grpSpPr>
        <p:sp>
          <p:nvSpPr>
            <p:cNvPr id="6" name="TextBox 5">
              <a:extLst>
                <a:ext uri="{FF2B5EF4-FFF2-40B4-BE49-F238E27FC236}">
                  <a16:creationId xmlns:a16="http://schemas.microsoft.com/office/drawing/2014/main" id="{E8722190-B403-10B4-1CFC-0DE3AFC1F38C}"/>
                </a:ext>
              </a:extLst>
            </p:cNvPr>
            <p:cNvSpPr txBox="1"/>
            <p:nvPr/>
          </p:nvSpPr>
          <p:spPr>
            <a:xfrm>
              <a:off x="1289297" y="5462315"/>
              <a:ext cx="1613741" cy="4273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1" i="0" u="none" strike="noStrike" kern="1200" cap="none" spc="0" normalizeH="0" baseline="0" noProof="0" dirty="0">
                  <a:ln>
                    <a:noFill/>
                  </a:ln>
                  <a:solidFill>
                    <a:srgbClr val="003D66"/>
                  </a:solidFill>
                  <a:effectLst/>
                  <a:uLnTx/>
                  <a:uFillTx/>
                  <a:latin typeface="DB Heavent Light"/>
                  <a:ea typeface="+mn-ea"/>
                  <a:cs typeface="DB Heavent Light"/>
                </a:rPr>
                <a:t>เผ่าภูมิ โรจนสกุล</a:t>
              </a:r>
              <a:endParaRPr kumimoji="0" lang="en-US" sz="1800" b="1" i="0" u="none" strike="noStrike" kern="1200" cap="none" spc="0" normalizeH="0" baseline="0" noProof="0" dirty="0">
                <a:ln>
                  <a:noFill/>
                </a:ln>
                <a:solidFill>
                  <a:srgbClr val="003D66"/>
                </a:solidFill>
                <a:effectLst/>
                <a:uLnTx/>
                <a:uFillTx/>
                <a:latin typeface="DB Heavent Light"/>
                <a:ea typeface="+mn-ea"/>
                <a:cs typeface="DB Heavent Light"/>
              </a:endParaRPr>
            </a:p>
          </p:txBody>
        </p:sp>
        <p:pic>
          <p:nvPicPr>
            <p:cNvPr id="1026" name="Picture 2" descr="ดร.เผ่าภูมิ โรจนสกุล Archives - Page 3 of 6 - พรรคเพื่อไทย">
              <a:extLst>
                <a:ext uri="{FF2B5EF4-FFF2-40B4-BE49-F238E27FC236}">
                  <a16:creationId xmlns:a16="http://schemas.microsoft.com/office/drawing/2014/main" id="{DDDD85C8-22A1-AAC5-0979-934D57F64F8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545" b="100000" l="9961" r="89844"/>
                      </a14:imgEffect>
                    </a14:imgLayer>
                  </a14:imgProps>
                </a:ext>
                <a:ext uri="{28A0092B-C50C-407E-A947-70E740481C1C}">
                  <a14:useLocalDpi xmlns:a14="http://schemas.microsoft.com/office/drawing/2010/main" val="0"/>
                </a:ext>
              </a:extLst>
            </a:blip>
            <a:srcRect/>
            <a:stretch>
              <a:fillRect/>
            </a:stretch>
          </p:blipFill>
          <p:spPr bwMode="auto">
            <a:xfrm>
              <a:off x="965802" y="3956634"/>
              <a:ext cx="2260730" cy="1505681"/>
            </a:xfrm>
            <a:prstGeom prst="roundRect">
              <a:avLst>
                <a:gd name="adj" fmla="val 9462"/>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3BAC299-B89C-BE4F-984A-087760499ED0}"/>
              </a:ext>
            </a:extLst>
          </p:cNvPr>
          <p:cNvGrpSpPr/>
          <p:nvPr/>
        </p:nvGrpSpPr>
        <p:grpSpPr>
          <a:xfrm>
            <a:off x="-178873" y="644203"/>
            <a:ext cx="1985603" cy="1692659"/>
            <a:chOff x="855189" y="1704584"/>
            <a:chExt cx="2259217" cy="1925906"/>
          </a:xfrm>
        </p:grpSpPr>
        <p:sp>
          <p:nvSpPr>
            <p:cNvPr id="5" name="TextBox 4">
              <a:extLst>
                <a:ext uri="{FF2B5EF4-FFF2-40B4-BE49-F238E27FC236}">
                  <a16:creationId xmlns:a16="http://schemas.microsoft.com/office/drawing/2014/main" id="{8957F768-1904-B324-5F1D-08AC2ADB8282}"/>
                </a:ext>
              </a:extLst>
            </p:cNvPr>
            <p:cNvSpPr txBox="1"/>
            <p:nvPr/>
          </p:nvSpPr>
          <p:spPr>
            <a:xfrm>
              <a:off x="1414386" y="3210264"/>
              <a:ext cx="1317390" cy="4202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1" i="0" u="none" strike="noStrike" kern="1200" cap="none" spc="0" normalizeH="0" baseline="0" noProof="0" dirty="0">
                  <a:ln>
                    <a:noFill/>
                  </a:ln>
                  <a:solidFill>
                    <a:srgbClr val="003D66">
                      <a:lumMod val="75000"/>
                    </a:srgbClr>
                  </a:solidFill>
                  <a:effectLst/>
                  <a:uLnTx/>
                  <a:uFillTx/>
                  <a:latin typeface="DB Heavent Light"/>
                  <a:ea typeface="+mn-ea"/>
                  <a:cs typeface="DB Heavent Light"/>
                </a:rPr>
                <a:t>พิชัย ชุณหวชิร</a:t>
              </a:r>
              <a:endParaRPr kumimoji="0" lang="en-US" sz="1800" b="1" i="0" u="none" strike="noStrike" kern="1200" cap="none" spc="0" normalizeH="0" baseline="0" noProof="0" dirty="0">
                <a:ln>
                  <a:noFill/>
                </a:ln>
                <a:solidFill>
                  <a:srgbClr val="003D66">
                    <a:lumMod val="75000"/>
                  </a:srgbClr>
                </a:solidFill>
                <a:effectLst/>
                <a:uLnTx/>
                <a:uFillTx/>
                <a:latin typeface="DB Heavent Light"/>
                <a:ea typeface="+mn-ea"/>
                <a:cs typeface="DB Heavent Light"/>
              </a:endParaRPr>
            </a:p>
          </p:txBody>
        </p:sp>
        <p:pic>
          <p:nvPicPr>
            <p:cNvPr id="1032" name="Picture 8" descr="ประวัติ พิชัย ชุณหวชิร ประธานกรรมการ บางจาก">
              <a:extLst>
                <a:ext uri="{FF2B5EF4-FFF2-40B4-BE49-F238E27FC236}">
                  <a16:creationId xmlns:a16="http://schemas.microsoft.com/office/drawing/2014/main" id="{EF42FB64-0E21-8348-A758-72753603EC5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40" b="99797" l="9946" r="89919"/>
                      </a14:imgEffect>
                    </a14:imgLayer>
                  </a14:imgProps>
                </a:ext>
                <a:ext uri="{28A0092B-C50C-407E-A947-70E740481C1C}">
                  <a14:useLocalDpi xmlns:a14="http://schemas.microsoft.com/office/drawing/2010/main" val="0"/>
                </a:ext>
              </a:extLst>
            </a:blip>
            <a:srcRect/>
            <a:stretch>
              <a:fillRect/>
            </a:stretch>
          </p:blipFill>
          <p:spPr bwMode="auto">
            <a:xfrm>
              <a:off x="855189" y="1704584"/>
              <a:ext cx="2259217" cy="1505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76EC21E-51C9-EAE8-FF8D-6ABB05BD5D4B}"/>
              </a:ext>
            </a:extLst>
          </p:cNvPr>
          <p:cNvGrpSpPr/>
          <p:nvPr/>
        </p:nvGrpSpPr>
        <p:grpSpPr>
          <a:xfrm>
            <a:off x="1678251" y="930692"/>
            <a:ext cx="4059943" cy="1238194"/>
            <a:chOff x="2097017" y="1546604"/>
            <a:chExt cx="4059943" cy="1238194"/>
          </a:xfrm>
        </p:grpSpPr>
        <p:sp>
          <p:nvSpPr>
            <p:cNvPr id="11" name="Rectangle: Rounded Corners 10">
              <a:extLst>
                <a:ext uri="{FF2B5EF4-FFF2-40B4-BE49-F238E27FC236}">
                  <a16:creationId xmlns:a16="http://schemas.microsoft.com/office/drawing/2014/main" id="{83CE2769-FB30-9AF0-AB6A-C44E73F6F967}"/>
                </a:ext>
              </a:extLst>
            </p:cNvPr>
            <p:cNvSpPr/>
            <p:nvPr/>
          </p:nvSpPr>
          <p:spPr>
            <a:xfrm>
              <a:off x="2097017" y="1546604"/>
              <a:ext cx="4059943" cy="1238194"/>
            </a:xfrm>
            <a:prstGeom prst="roundRect">
              <a:avLst>
                <a:gd name="adj" fmla="val 8820"/>
              </a:avLst>
            </a:prstGeom>
            <a:solidFill>
              <a:schemeClr val="accent1">
                <a:lumMod val="40000"/>
                <a:lumOff val="6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9" name="TextBox 8">
              <a:extLst>
                <a:ext uri="{FF2B5EF4-FFF2-40B4-BE49-F238E27FC236}">
                  <a16:creationId xmlns:a16="http://schemas.microsoft.com/office/drawing/2014/main" id="{6C5D7260-C161-EA63-3441-DC5510B07B0C}"/>
                </a:ext>
              </a:extLst>
            </p:cNvPr>
            <p:cNvSpPr txBox="1"/>
            <p:nvPr/>
          </p:nvSpPr>
          <p:spPr>
            <a:xfrm>
              <a:off x="2136437" y="1670866"/>
              <a:ext cx="3951087" cy="923330"/>
            </a:xfrm>
            <a:prstGeom prst="rect">
              <a:avLst/>
            </a:prstGeom>
            <a:noFill/>
          </p:spPr>
          <p:txBody>
            <a:bodyPr wrap="square" rtlCol="0">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th-TH" sz="1800" b="1" i="0" u="none" strike="noStrike" kern="1200" cap="none" spc="0" normalizeH="0" baseline="0" noProof="0" dirty="0">
                  <a:ln>
                    <a:noFill/>
                  </a:ln>
                  <a:solidFill>
                    <a:srgbClr val="003D66"/>
                  </a:solidFill>
                  <a:effectLst/>
                  <a:uLnTx/>
                  <a:uFillTx/>
                  <a:latin typeface="DB Heavent Light" panose="02000506060000020004" pitchFamily="2" charset="-34"/>
                  <a:ea typeface="+mn-ea"/>
                  <a:cs typeface="DB Heavent Light" panose="02000506060000020004" pitchFamily="2" charset="-34"/>
                </a:rPr>
                <a:t>การนำกองทุนรวมหุ้นระยะยาว (</a:t>
              </a:r>
              <a:r>
                <a:rPr kumimoji="0" lang="en-US" sz="1800" b="1" i="0" u="none" strike="noStrike" kern="1200" cap="none" spc="0" normalizeH="0" baseline="0" noProof="0" dirty="0">
                  <a:ln>
                    <a:noFill/>
                  </a:ln>
                  <a:solidFill>
                    <a:srgbClr val="003D66"/>
                  </a:solidFill>
                  <a:effectLst/>
                  <a:uLnTx/>
                  <a:uFillTx/>
                  <a:latin typeface="DB Heavent Light" panose="02000506060000020004" pitchFamily="2" charset="-34"/>
                  <a:ea typeface="+mn-ea"/>
                  <a:cs typeface="DB Heavent Light" panose="02000506060000020004" pitchFamily="2" charset="-34"/>
                </a:rPr>
                <a:t>LTF) </a:t>
              </a:r>
              <a:r>
                <a:rPr kumimoji="0" lang="th-TH" sz="1800" b="1" i="0" u="none" strike="noStrike" kern="1200" cap="none" spc="0" normalizeH="0" baseline="0" noProof="0" dirty="0">
                  <a:ln>
                    <a:noFill/>
                  </a:ln>
                  <a:solidFill>
                    <a:srgbClr val="003D66"/>
                  </a:solidFill>
                  <a:effectLst/>
                  <a:uLnTx/>
                  <a:uFillTx/>
                  <a:latin typeface="DB Heavent Light" panose="02000506060000020004" pitchFamily="2" charset="-34"/>
                  <a:ea typeface="+mn-ea"/>
                  <a:cs typeface="DB Heavent Light" panose="02000506060000020004" pitchFamily="2" charset="-34"/>
                </a:rPr>
                <a:t>กลับมา</a:t>
              </a:r>
              <a:r>
                <a:rPr kumimoji="0" lang="th-TH" sz="1800" b="0" i="0" u="none" strike="noStrike" kern="1200" cap="none" spc="0" normalizeH="0" baseline="0" noProof="0" dirty="0">
                  <a:ln>
                    <a:noFill/>
                  </a:ln>
                  <a:solidFill>
                    <a:srgbClr val="003D66"/>
                  </a:solidFill>
                  <a:effectLst/>
                  <a:uLnTx/>
                  <a:uFillTx/>
                  <a:latin typeface="DB Heavent Light" panose="02000506060000020004" pitchFamily="2" charset="-34"/>
                  <a:ea typeface="+mn-ea"/>
                  <a:cs typeface="DB Heavent Light" panose="02000506060000020004" pitchFamily="2" charset="-34"/>
                </a:rPr>
                <a:t>นั้น ก็ยอมรับว่าอยากทำ เป็นหนึ่งแผนที่ต้องการทำเพื่อกระตุ้นตลาดหุ้นให้กลับมาคึกคัก  แต่ก็ต้องดูตามความเหมาะสมอีกที</a:t>
              </a:r>
              <a:endParaRPr kumimoji="0" lang="en-US" sz="1800" b="0" i="0" u="none" strike="noStrike" kern="1200" cap="none" spc="0" normalizeH="0" baseline="0" noProof="0" dirty="0">
                <a:ln>
                  <a:noFill/>
                </a:ln>
                <a:solidFill>
                  <a:srgbClr val="003D66"/>
                </a:solidFill>
                <a:effectLst/>
                <a:uLnTx/>
                <a:uFillTx/>
                <a:latin typeface="DB Heavent Light" panose="02000506060000020004" pitchFamily="2" charset="-34"/>
                <a:ea typeface="+mn-ea"/>
                <a:cs typeface="DB Heavent Light" panose="02000506060000020004" pitchFamily="2" charset="-34"/>
              </a:endParaRPr>
            </a:p>
          </p:txBody>
        </p:sp>
      </p:grpSp>
      <p:grpSp>
        <p:nvGrpSpPr>
          <p:cNvPr id="18" name="Group 17">
            <a:extLst>
              <a:ext uri="{FF2B5EF4-FFF2-40B4-BE49-F238E27FC236}">
                <a16:creationId xmlns:a16="http://schemas.microsoft.com/office/drawing/2014/main" id="{603B6284-E946-3387-4E96-1DAAFEB2A24B}"/>
              </a:ext>
            </a:extLst>
          </p:cNvPr>
          <p:cNvGrpSpPr/>
          <p:nvPr/>
        </p:nvGrpSpPr>
        <p:grpSpPr>
          <a:xfrm>
            <a:off x="1650220" y="2458437"/>
            <a:ext cx="4059943" cy="940671"/>
            <a:chOff x="2097017" y="4350282"/>
            <a:chExt cx="4059943" cy="940671"/>
          </a:xfrm>
        </p:grpSpPr>
        <p:sp>
          <p:nvSpPr>
            <p:cNvPr id="12" name="Rectangle: Rounded Corners 11">
              <a:extLst>
                <a:ext uri="{FF2B5EF4-FFF2-40B4-BE49-F238E27FC236}">
                  <a16:creationId xmlns:a16="http://schemas.microsoft.com/office/drawing/2014/main" id="{C41E4991-17F7-7762-C045-35F2E2CC4E4D}"/>
                </a:ext>
              </a:extLst>
            </p:cNvPr>
            <p:cNvSpPr/>
            <p:nvPr/>
          </p:nvSpPr>
          <p:spPr>
            <a:xfrm>
              <a:off x="2097017" y="4350282"/>
              <a:ext cx="4059943" cy="940671"/>
            </a:xfrm>
            <a:prstGeom prst="roundRect">
              <a:avLst>
                <a:gd name="adj" fmla="val 9046"/>
              </a:avLst>
            </a:prstGeom>
            <a:solidFill>
              <a:schemeClr val="accent1">
                <a:lumMod val="40000"/>
                <a:lumOff val="6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10" name="TextBox 9">
              <a:extLst>
                <a:ext uri="{FF2B5EF4-FFF2-40B4-BE49-F238E27FC236}">
                  <a16:creationId xmlns:a16="http://schemas.microsoft.com/office/drawing/2014/main" id="{FEABF878-6374-D3D8-624C-3A71FE6FA658}"/>
                </a:ext>
              </a:extLst>
            </p:cNvPr>
            <p:cNvSpPr txBox="1"/>
            <p:nvPr/>
          </p:nvSpPr>
          <p:spPr>
            <a:xfrm>
              <a:off x="2125206" y="4509714"/>
              <a:ext cx="3998983" cy="646331"/>
            </a:xfrm>
            <a:prstGeom prst="rect">
              <a:avLst/>
            </a:prstGeom>
            <a:noFill/>
          </p:spPr>
          <p:txBody>
            <a:bodyPr wrap="square" rtlCol="0">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3D66"/>
                  </a:solidFill>
                  <a:effectLst/>
                  <a:uLnTx/>
                  <a:uFillTx/>
                  <a:latin typeface="DB Heavent Light" panose="02000506060000020004" pitchFamily="2" charset="-34"/>
                  <a:ea typeface="+mn-ea"/>
                  <a:cs typeface="DB Heavent Light" panose="02000506060000020004" pitchFamily="2" charset="-34"/>
                </a:rPr>
                <a:t>นโยบายดิจิทัลวอลเล็ต คือ 1 นโยบายที่สร้างพายุหมุน 4 ลูกทางเศรษฐกิจของประเทศไทย</a:t>
              </a:r>
              <a:endParaRPr kumimoji="0" lang="en-US" sz="1800" b="0" i="0" u="none" strike="noStrike" kern="1200" cap="none" spc="0" normalizeH="0" baseline="0" noProof="0" dirty="0">
                <a:ln>
                  <a:noFill/>
                </a:ln>
                <a:solidFill>
                  <a:srgbClr val="003D66"/>
                </a:solidFill>
                <a:effectLst/>
                <a:uLnTx/>
                <a:uFillTx/>
                <a:latin typeface="DB Heavent Light" panose="02000506060000020004" pitchFamily="2" charset="-34"/>
                <a:ea typeface="+mn-ea"/>
                <a:cs typeface="DB Heavent Light" panose="02000506060000020004" pitchFamily="2" charset="-34"/>
              </a:endParaRPr>
            </a:p>
          </p:txBody>
        </p:sp>
      </p:grpSp>
      <p:sp>
        <p:nvSpPr>
          <p:cNvPr id="17" name="TextBox 16">
            <a:extLst>
              <a:ext uri="{FF2B5EF4-FFF2-40B4-BE49-F238E27FC236}">
                <a16:creationId xmlns:a16="http://schemas.microsoft.com/office/drawing/2014/main" id="{2C10067B-FA64-F53F-5FA4-432056B02C03}"/>
              </a:ext>
            </a:extLst>
          </p:cNvPr>
          <p:cNvSpPr txBox="1"/>
          <p:nvPr/>
        </p:nvSpPr>
        <p:spPr>
          <a:xfrm flipH="1">
            <a:off x="389665" y="6413151"/>
            <a:ext cx="9211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FFFFFF">
                    <a:lumMod val="50000"/>
                  </a:srgbClr>
                </a:solidFill>
                <a:effectLst/>
                <a:uLnTx/>
                <a:uFillTx/>
                <a:latin typeface="DB Heavent Light"/>
                <a:ea typeface="+mn-ea"/>
                <a:cs typeface="DB Heavent Light"/>
              </a:rPr>
              <a:t>ที่มา: ฐานเศรษฐกิจ</a:t>
            </a:r>
            <a:r>
              <a:rPr kumimoji="0" lang="en-US" sz="1800" b="0" i="0" u="none" strike="noStrike" kern="1200" cap="none" spc="0" normalizeH="0" baseline="0" noProof="0" dirty="0">
                <a:ln>
                  <a:noFill/>
                </a:ln>
                <a:solidFill>
                  <a:srgbClr val="FFFFFF">
                    <a:lumMod val="50000"/>
                  </a:srgbClr>
                </a:solidFill>
                <a:effectLst/>
                <a:uLnTx/>
                <a:uFillTx/>
                <a:latin typeface="DB Heavent Light"/>
                <a:ea typeface="+mn-ea"/>
                <a:cs typeface="DB Heavent Light"/>
              </a:rPr>
              <a:t>, </a:t>
            </a:r>
            <a:r>
              <a:rPr kumimoji="0" lang="th-TH" sz="1800" b="0" i="0" u="none" strike="noStrike" kern="1200" cap="none" spc="0" normalizeH="0" baseline="0" noProof="0" dirty="0">
                <a:ln>
                  <a:noFill/>
                </a:ln>
                <a:solidFill>
                  <a:srgbClr val="FFFFFF">
                    <a:lumMod val="50000"/>
                  </a:srgbClr>
                </a:solidFill>
                <a:effectLst/>
                <a:uLnTx/>
                <a:uFillTx/>
                <a:latin typeface="DB Heavent Light"/>
                <a:ea typeface="+mn-ea"/>
                <a:cs typeface="DB Heavent Light"/>
              </a:rPr>
              <a:t>สำนักข่าวอินโฟเควสท์</a:t>
            </a:r>
            <a:r>
              <a:rPr kumimoji="0" lang="en-US" sz="1800" b="0" i="0" u="none" strike="noStrike" kern="1200" cap="none" spc="0" normalizeH="0" baseline="0" noProof="0" dirty="0">
                <a:ln>
                  <a:noFill/>
                </a:ln>
                <a:solidFill>
                  <a:srgbClr val="FFFFFF">
                    <a:lumMod val="50000"/>
                  </a:srgbClr>
                </a:solidFill>
                <a:effectLst/>
                <a:uLnTx/>
                <a:uFillTx/>
                <a:latin typeface="DB Heavent Light"/>
                <a:ea typeface="+mn-ea"/>
                <a:cs typeface="DB Heavent Light"/>
              </a:rPr>
              <a:t>, Wealth </a:t>
            </a:r>
            <a:r>
              <a:rPr kumimoji="0" lang="en-US" sz="1800" b="0" i="0" u="none" strike="noStrike" kern="1200" cap="none" spc="0" normalizeH="0" baseline="0" noProof="0" dirty="0" err="1">
                <a:ln>
                  <a:noFill/>
                </a:ln>
                <a:solidFill>
                  <a:srgbClr val="FFFFFF">
                    <a:lumMod val="50000"/>
                  </a:srgbClr>
                </a:solidFill>
                <a:effectLst/>
                <a:uLnTx/>
                <a:uFillTx/>
                <a:latin typeface="DB Heavent Light"/>
                <a:ea typeface="+mn-ea"/>
                <a:cs typeface="DB Heavent Light"/>
              </a:rPr>
              <a:t>Magik</a:t>
            </a:r>
            <a:endParaRPr kumimoji="0" lang="th-TH" sz="1800" b="0" i="0" u="none" strike="noStrike" kern="1200" cap="none" spc="0" normalizeH="0" baseline="0" noProof="0" dirty="0">
              <a:ln>
                <a:noFill/>
              </a:ln>
              <a:solidFill>
                <a:srgbClr val="FFFFFF">
                  <a:lumMod val="50000"/>
                </a:srgbClr>
              </a:solidFill>
              <a:effectLst/>
              <a:uLnTx/>
              <a:uFillTx/>
              <a:latin typeface="DB Heavent Light"/>
              <a:ea typeface="+mn-ea"/>
              <a:cs typeface="DB Heavent Light"/>
            </a:endParaRPr>
          </a:p>
        </p:txBody>
      </p:sp>
      <p:grpSp>
        <p:nvGrpSpPr>
          <p:cNvPr id="34" name="Group 33">
            <a:extLst>
              <a:ext uri="{FF2B5EF4-FFF2-40B4-BE49-F238E27FC236}">
                <a16:creationId xmlns:a16="http://schemas.microsoft.com/office/drawing/2014/main" id="{35564326-5466-6214-C38A-A316F398A76E}"/>
              </a:ext>
            </a:extLst>
          </p:cNvPr>
          <p:cNvGrpSpPr/>
          <p:nvPr/>
        </p:nvGrpSpPr>
        <p:grpSpPr>
          <a:xfrm>
            <a:off x="5918382" y="818606"/>
            <a:ext cx="2787170" cy="3011876"/>
            <a:chOff x="6327534" y="1003211"/>
            <a:chExt cx="2787170" cy="3011876"/>
          </a:xfrm>
        </p:grpSpPr>
        <p:pic>
          <p:nvPicPr>
            <p:cNvPr id="23" name="Picture 22">
              <a:hlinkClick r:id="rId6"/>
              <a:extLst>
                <a:ext uri="{FF2B5EF4-FFF2-40B4-BE49-F238E27FC236}">
                  <a16:creationId xmlns:a16="http://schemas.microsoft.com/office/drawing/2014/main" id="{6525B08F-0EAD-C365-231E-1AFE510699AC}"/>
                </a:ext>
              </a:extLst>
            </p:cNvPr>
            <p:cNvPicPr>
              <a:picLocks noChangeAspect="1"/>
            </p:cNvPicPr>
            <p:nvPr/>
          </p:nvPicPr>
          <p:blipFill>
            <a:blip r:embed="rId7"/>
            <a:stretch>
              <a:fillRect/>
            </a:stretch>
          </p:blipFill>
          <p:spPr>
            <a:xfrm>
              <a:off x="6327534" y="1959415"/>
              <a:ext cx="2787170" cy="2055672"/>
            </a:xfrm>
            <a:prstGeom prst="rect">
              <a:avLst/>
            </a:prstGeom>
          </p:spPr>
        </p:pic>
        <p:pic>
          <p:nvPicPr>
            <p:cNvPr id="25" name="Picture 24">
              <a:extLst>
                <a:ext uri="{FF2B5EF4-FFF2-40B4-BE49-F238E27FC236}">
                  <a16:creationId xmlns:a16="http://schemas.microsoft.com/office/drawing/2014/main" id="{AA103677-A594-0A4E-97B5-C908892FF86C}"/>
                </a:ext>
              </a:extLst>
            </p:cNvPr>
            <p:cNvPicPr>
              <a:picLocks noChangeAspect="1"/>
            </p:cNvPicPr>
            <p:nvPr/>
          </p:nvPicPr>
          <p:blipFill>
            <a:blip r:embed="rId8"/>
            <a:stretch>
              <a:fillRect/>
            </a:stretch>
          </p:blipFill>
          <p:spPr>
            <a:xfrm>
              <a:off x="6327534" y="1003211"/>
              <a:ext cx="2023986" cy="558548"/>
            </a:xfrm>
            <a:prstGeom prst="rect">
              <a:avLst/>
            </a:prstGeom>
          </p:spPr>
        </p:pic>
        <p:pic>
          <p:nvPicPr>
            <p:cNvPr id="27" name="Picture 26">
              <a:extLst>
                <a:ext uri="{FF2B5EF4-FFF2-40B4-BE49-F238E27FC236}">
                  <a16:creationId xmlns:a16="http://schemas.microsoft.com/office/drawing/2014/main" id="{9C24B989-13F4-F116-8FA6-FAEEAA24F7A4}"/>
                </a:ext>
              </a:extLst>
            </p:cNvPr>
            <p:cNvPicPr>
              <a:picLocks noChangeAspect="1"/>
            </p:cNvPicPr>
            <p:nvPr/>
          </p:nvPicPr>
          <p:blipFill>
            <a:blip r:embed="rId9"/>
            <a:stretch>
              <a:fillRect/>
            </a:stretch>
          </p:blipFill>
          <p:spPr>
            <a:xfrm>
              <a:off x="6481838" y="1609263"/>
              <a:ext cx="747340" cy="350152"/>
            </a:xfrm>
            <a:prstGeom prst="rect">
              <a:avLst/>
            </a:prstGeom>
          </p:spPr>
        </p:pic>
      </p:grpSp>
      <p:pic>
        <p:nvPicPr>
          <p:cNvPr id="37" name="Picture 36">
            <a:extLst>
              <a:ext uri="{FF2B5EF4-FFF2-40B4-BE49-F238E27FC236}">
                <a16:creationId xmlns:a16="http://schemas.microsoft.com/office/drawing/2014/main" id="{AD6D67C3-4813-F7DD-CBB5-0149AFD8044B}"/>
              </a:ext>
            </a:extLst>
          </p:cNvPr>
          <p:cNvPicPr>
            <a:picLocks noChangeAspect="1"/>
          </p:cNvPicPr>
          <p:nvPr/>
        </p:nvPicPr>
        <p:blipFill>
          <a:blip r:embed="rId10"/>
          <a:stretch>
            <a:fillRect/>
          </a:stretch>
        </p:blipFill>
        <p:spPr>
          <a:xfrm>
            <a:off x="8904856" y="818606"/>
            <a:ext cx="2610478" cy="558548"/>
          </a:xfrm>
          <a:prstGeom prst="rect">
            <a:avLst/>
          </a:prstGeom>
        </p:spPr>
      </p:pic>
      <p:pic>
        <p:nvPicPr>
          <p:cNvPr id="39" name="Picture 38">
            <a:extLst>
              <a:ext uri="{FF2B5EF4-FFF2-40B4-BE49-F238E27FC236}">
                <a16:creationId xmlns:a16="http://schemas.microsoft.com/office/drawing/2014/main" id="{8C54CADC-33FC-3E01-4154-396FBFF89F59}"/>
              </a:ext>
            </a:extLst>
          </p:cNvPr>
          <p:cNvPicPr>
            <a:picLocks noChangeAspect="1"/>
          </p:cNvPicPr>
          <p:nvPr/>
        </p:nvPicPr>
        <p:blipFill>
          <a:blip r:embed="rId11"/>
          <a:stretch>
            <a:fillRect/>
          </a:stretch>
        </p:blipFill>
        <p:spPr>
          <a:xfrm>
            <a:off x="9227528" y="1370902"/>
            <a:ext cx="747341" cy="311805"/>
          </a:xfrm>
          <a:prstGeom prst="rect">
            <a:avLst/>
          </a:prstGeom>
        </p:spPr>
      </p:pic>
      <p:pic>
        <p:nvPicPr>
          <p:cNvPr id="41" name="Picture 40">
            <a:hlinkClick r:id="rId12"/>
            <a:extLst>
              <a:ext uri="{FF2B5EF4-FFF2-40B4-BE49-F238E27FC236}">
                <a16:creationId xmlns:a16="http://schemas.microsoft.com/office/drawing/2014/main" id="{5F7DF852-7045-3CB8-5AD7-C0ADA97E5C35}"/>
              </a:ext>
            </a:extLst>
          </p:cNvPr>
          <p:cNvPicPr>
            <a:picLocks noChangeAspect="1"/>
          </p:cNvPicPr>
          <p:nvPr/>
        </p:nvPicPr>
        <p:blipFill>
          <a:blip r:embed="rId13"/>
          <a:stretch>
            <a:fillRect/>
          </a:stretch>
        </p:blipFill>
        <p:spPr>
          <a:xfrm>
            <a:off x="8913771" y="1780595"/>
            <a:ext cx="2788925" cy="2049887"/>
          </a:xfrm>
          <a:prstGeom prst="rect">
            <a:avLst/>
          </a:prstGeom>
        </p:spPr>
      </p:pic>
      <p:pic>
        <p:nvPicPr>
          <p:cNvPr id="43" name="Picture 42">
            <a:extLst>
              <a:ext uri="{FF2B5EF4-FFF2-40B4-BE49-F238E27FC236}">
                <a16:creationId xmlns:a16="http://schemas.microsoft.com/office/drawing/2014/main" id="{1526AD4B-5972-4893-E180-4836D70ADC49}"/>
              </a:ext>
            </a:extLst>
          </p:cNvPr>
          <p:cNvPicPr>
            <a:picLocks noChangeAspect="1"/>
          </p:cNvPicPr>
          <p:nvPr/>
        </p:nvPicPr>
        <p:blipFill>
          <a:blip r:embed="rId14"/>
          <a:stretch>
            <a:fillRect/>
          </a:stretch>
        </p:blipFill>
        <p:spPr>
          <a:xfrm>
            <a:off x="8901892" y="3923147"/>
            <a:ext cx="1854332" cy="526738"/>
          </a:xfrm>
          <a:prstGeom prst="rect">
            <a:avLst/>
          </a:prstGeom>
        </p:spPr>
      </p:pic>
      <p:pic>
        <p:nvPicPr>
          <p:cNvPr id="45" name="Picture 44">
            <a:extLst>
              <a:ext uri="{FF2B5EF4-FFF2-40B4-BE49-F238E27FC236}">
                <a16:creationId xmlns:a16="http://schemas.microsoft.com/office/drawing/2014/main" id="{3A858CC8-1D4A-B606-731A-B5573FEC3076}"/>
              </a:ext>
            </a:extLst>
          </p:cNvPr>
          <p:cNvPicPr>
            <a:picLocks noChangeAspect="1"/>
          </p:cNvPicPr>
          <p:nvPr/>
        </p:nvPicPr>
        <p:blipFill>
          <a:blip r:embed="rId15"/>
          <a:stretch>
            <a:fillRect/>
          </a:stretch>
        </p:blipFill>
        <p:spPr>
          <a:xfrm>
            <a:off x="10874961" y="4006188"/>
            <a:ext cx="827735" cy="360656"/>
          </a:xfrm>
          <a:prstGeom prst="rect">
            <a:avLst/>
          </a:prstGeom>
        </p:spPr>
      </p:pic>
      <p:pic>
        <p:nvPicPr>
          <p:cNvPr id="47" name="Picture 46">
            <a:hlinkClick r:id="rId6"/>
            <a:extLst>
              <a:ext uri="{FF2B5EF4-FFF2-40B4-BE49-F238E27FC236}">
                <a16:creationId xmlns:a16="http://schemas.microsoft.com/office/drawing/2014/main" id="{54955467-7CD6-2997-AFF2-91014F8F8363}"/>
              </a:ext>
            </a:extLst>
          </p:cNvPr>
          <p:cNvPicPr>
            <a:picLocks noChangeAspect="1"/>
          </p:cNvPicPr>
          <p:nvPr/>
        </p:nvPicPr>
        <p:blipFill>
          <a:blip r:embed="rId16"/>
          <a:stretch>
            <a:fillRect/>
          </a:stretch>
        </p:blipFill>
        <p:spPr>
          <a:xfrm>
            <a:off x="8946542" y="4502474"/>
            <a:ext cx="3020553" cy="2216229"/>
          </a:xfrm>
          <a:prstGeom prst="rect">
            <a:avLst/>
          </a:prstGeom>
        </p:spPr>
      </p:pic>
      <p:pic>
        <p:nvPicPr>
          <p:cNvPr id="49" name="Picture 48">
            <a:extLst>
              <a:ext uri="{FF2B5EF4-FFF2-40B4-BE49-F238E27FC236}">
                <a16:creationId xmlns:a16="http://schemas.microsoft.com/office/drawing/2014/main" id="{19BFD6E6-239A-A384-7480-141EADE35493}"/>
              </a:ext>
            </a:extLst>
          </p:cNvPr>
          <p:cNvPicPr>
            <a:picLocks noChangeAspect="1"/>
          </p:cNvPicPr>
          <p:nvPr/>
        </p:nvPicPr>
        <p:blipFill>
          <a:blip r:embed="rId17"/>
          <a:stretch>
            <a:fillRect/>
          </a:stretch>
        </p:blipFill>
        <p:spPr>
          <a:xfrm>
            <a:off x="5918381" y="3808289"/>
            <a:ext cx="1660371" cy="526738"/>
          </a:xfrm>
          <a:prstGeom prst="rect">
            <a:avLst/>
          </a:prstGeom>
        </p:spPr>
      </p:pic>
      <p:pic>
        <p:nvPicPr>
          <p:cNvPr id="51" name="Picture 50">
            <a:extLst>
              <a:ext uri="{FF2B5EF4-FFF2-40B4-BE49-F238E27FC236}">
                <a16:creationId xmlns:a16="http://schemas.microsoft.com/office/drawing/2014/main" id="{8794C35A-13EE-13B7-54C9-44E362EB83D9}"/>
              </a:ext>
            </a:extLst>
          </p:cNvPr>
          <p:cNvPicPr>
            <a:picLocks noChangeAspect="1"/>
          </p:cNvPicPr>
          <p:nvPr/>
        </p:nvPicPr>
        <p:blipFill>
          <a:blip r:embed="rId18"/>
          <a:stretch>
            <a:fillRect/>
          </a:stretch>
        </p:blipFill>
        <p:spPr>
          <a:xfrm>
            <a:off x="7847949" y="3980908"/>
            <a:ext cx="857603" cy="369332"/>
          </a:xfrm>
          <a:prstGeom prst="rect">
            <a:avLst/>
          </a:prstGeom>
        </p:spPr>
      </p:pic>
      <p:pic>
        <p:nvPicPr>
          <p:cNvPr id="53" name="Picture 52">
            <a:hlinkClick r:id="rId19"/>
            <a:extLst>
              <a:ext uri="{FF2B5EF4-FFF2-40B4-BE49-F238E27FC236}">
                <a16:creationId xmlns:a16="http://schemas.microsoft.com/office/drawing/2014/main" id="{C754C9BD-22B2-8889-636E-0213C58FE09A}"/>
              </a:ext>
            </a:extLst>
          </p:cNvPr>
          <p:cNvPicPr>
            <a:picLocks noChangeAspect="1"/>
          </p:cNvPicPr>
          <p:nvPr/>
        </p:nvPicPr>
        <p:blipFill>
          <a:blip r:embed="rId20"/>
          <a:stretch>
            <a:fillRect/>
          </a:stretch>
        </p:blipFill>
        <p:spPr>
          <a:xfrm>
            <a:off x="5832700" y="4419829"/>
            <a:ext cx="2970203" cy="2216229"/>
          </a:xfrm>
          <a:prstGeom prst="rect">
            <a:avLst/>
          </a:prstGeom>
        </p:spPr>
      </p:pic>
      <p:grpSp>
        <p:nvGrpSpPr>
          <p:cNvPr id="63" name="Group 62">
            <a:extLst>
              <a:ext uri="{FF2B5EF4-FFF2-40B4-BE49-F238E27FC236}">
                <a16:creationId xmlns:a16="http://schemas.microsoft.com/office/drawing/2014/main" id="{871A6B78-D593-A08E-5077-EB0A1AACD8AD}"/>
              </a:ext>
            </a:extLst>
          </p:cNvPr>
          <p:cNvGrpSpPr/>
          <p:nvPr/>
        </p:nvGrpSpPr>
        <p:grpSpPr>
          <a:xfrm>
            <a:off x="2076000" y="3497522"/>
            <a:ext cx="3418074" cy="2755779"/>
            <a:chOff x="1947512" y="3444105"/>
            <a:chExt cx="3418074" cy="2755779"/>
          </a:xfrm>
        </p:grpSpPr>
        <p:pic>
          <p:nvPicPr>
            <p:cNvPr id="55" name="Picture 54">
              <a:extLst>
                <a:ext uri="{FF2B5EF4-FFF2-40B4-BE49-F238E27FC236}">
                  <a16:creationId xmlns:a16="http://schemas.microsoft.com/office/drawing/2014/main" id="{5A20BBCF-BD57-3056-7A8C-458263817C0E}"/>
                </a:ext>
              </a:extLst>
            </p:cNvPr>
            <p:cNvPicPr>
              <a:picLocks noChangeAspect="1"/>
            </p:cNvPicPr>
            <p:nvPr/>
          </p:nvPicPr>
          <p:blipFill>
            <a:blip r:embed="rId21"/>
            <a:stretch>
              <a:fillRect/>
            </a:stretch>
          </p:blipFill>
          <p:spPr>
            <a:xfrm>
              <a:off x="1947512" y="3444105"/>
              <a:ext cx="2412803" cy="526739"/>
            </a:xfrm>
            <a:prstGeom prst="rect">
              <a:avLst/>
            </a:prstGeom>
          </p:spPr>
        </p:pic>
        <p:pic>
          <p:nvPicPr>
            <p:cNvPr id="57" name="Picture 56">
              <a:extLst>
                <a:ext uri="{FF2B5EF4-FFF2-40B4-BE49-F238E27FC236}">
                  <a16:creationId xmlns:a16="http://schemas.microsoft.com/office/drawing/2014/main" id="{CC1096ED-BB9B-BF93-A2F1-3BEEDE3041EE}"/>
                </a:ext>
              </a:extLst>
            </p:cNvPr>
            <p:cNvPicPr>
              <a:picLocks noChangeAspect="1"/>
            </p:cNvPicPr>
            <p:nvPr/>
          </p:nvPicPr>
          <p:blipFill>
            <a:blip r:embed="rId22"/>
            <a:stretch>
              <a:fillRect/>
            </a:stretch>
          </p:blipFill>
          <p:spPr>
            <a:xfrm>
              <a:off x="4556655" y="3466221"/>
              <a:ext cx="808931" cy="356382"/>
            </a:xfrm>
            <a:prstGeom prst="rect">
              <a:avLst/>
            </a:prstGeom>
          </p:spPr>
        </p:pic>
        <p:pic>
          <p:nvPicPr>
            <p:cNvPr id="59" name="Picture 58">
              <a:hlinkClick r:id="rId23"/>
              <a:extLst>
                <a:ext uri="{FF2B5EF4-FFF2-40B4-BE49-F238E27FC236}">
                  <a16:creationId xmlns:a16="http://schemas.microsoft.com/office/drawing/2014/main" id="{0148DEE6-9BF5-8EE7-7660-A46E451E51FF}"/>
                </a:ext>
              </a:extLst>
            </p:cNvPr>
            <p:cNvPicPr>
              <a:picLocks noChangeAspect="1"/>
            </p:cNvPicPr>
            <p:nvPr/>
          </p:nvPicPr>
          <p:blipFill>
            <a:blip r:embed="rId24"/>
            <a:stretch>
              <a:fillRect/>
            </a:stretch>
          </p:blipFill>
          <p:spPr>
            <a:xfrm>
              <a:off x="2345033" y="3947666"/>
              <a:ext cx="3020553" cy="2252218"/>
            </a:xfrm>
            <a:prstGeom prst="rect">
              <a:avLst/>
            </a:prstGeom>
          </p:spPr>
        </p:pic>
      </p:grpSp>
      <p:sp>
        <p:nvSpPr>
          <p:cNvPr id="60" name="TextBox 59">
            <a:extLst>
              <a:ext uri="{FF2B5EF4-FFF2-40B4-BE49-F238E27FC236}">
                <a16:creationId xmlns:a16="http://schemas.microsoft.com/office/drawing/2014/main" id="{C4B6AA6E-4E8B-09BE-C7A0-37F49C6C98B9}"/>
              </a:ext>
            </a:extLst>
          </p:cNvPr>
          <p:cNvSpPr txBox="1"/>
          <p:nvPr/>
        </p:nvSpPr>
        <p:spPr>
          <a:xfrm flipH="1">
            <a:off x="126884" y="3978926"/>
            <a:ext cx="12198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D66"/>
                </a:solidFill>
                <a:effectLst>
                  <a:outerShdw blurRad="38100" dist="38100" dir="2700000" algn="tl">
                    <a:srgbClr val="000000">
                      <a:alpha val="43137"/>
                    </a:srgbClr>
                  </a:outerShdw>
                </a:effectLst>
                <a:uLnTx/>
                <a:uFillTx/>
                <a:latin typeface="DB Heavent Light"/>
                <a:ea typeface="+mn-ea"/>
                <a:cs typeface="DB Heavent"/>
              </a:rPr>
              <a:t>LTF </a:t>
            </a:r>
            <a:r>
              <a:rPr kumimoji="0" lang="th-TH" sz="2800" b="1" i="0" u="none" strike="noStrike" kern="1200" cap="none" spc="0" normalizeH="0" baseline="0" noProof="0" dirty="0">
                <a:ln>
                  <a:noFill/>
                </a:ln>
                <a:solidFill>
                  <a:srgbClr val="003D66"/>
                </a:solidFill>
                <a:effectLst>
                  <a:outerShdw blurRad="38100" dist="38100" dir="2700000" algn="tl">
                    <a:srgbClr val="000000">
                      <a:alpha val="43137"/>
                    </a:srgbClr>
                  </a:outerShdw>
                </a:effectLst>
                <a:uLnTx/>
                <a:uFillTx/>
                <a:latin typeface="DB Heavent Light"/>
                <a:ea typeface="+mn-ea"/>
                <a:cs typeface="DB Heavent"/>
              </a:rPr>
              <a:t>ชั้นนำ</a:t>
            </a:r>
            <a:endParaRPr kumimoji="0" lang="en-US" sz="2800" b="1" i="0" u="none" strike="noStrike" kern="1200" cap="none" spc="0" normalizeH="0" baseline="0" noProof="0" dirty="0">
              <a:ln>
                <a:noFill/>
              </a:ln>
              <a:solidFill>
                <a:srgbClr val="003D66"/>
              </a:solidFill>
              <a:effectLst>
                <a:outerShdw blurRad="38100" dist="38100" dir="2700000" algn="tl">
                  <a:srgbClr val="000000">
                    <a:alpha val="43137"/>
                  </a:srgbClr>
                </a:outerShdw>
              </a:effectLst>
              <a:uLnTx/>
              <a:uFillTx/>
              <a:latin typeface="DB Heavent Light"/>
              <a:ea typeface="+mn-ea"/>
              <a:cs typeface="DB Heavent"/>
            </a:endParaRPr>
          </a:p>
        </p:txBody>
      </p:sp>
      <p:sp>
        <p:nvSpPr>
          <p:cNvPr id="62" name="Isosceles Triangle 61">
            <a:extLst>
              <a:ext uri="{FF2B5EF4-FFF2-40B4-BE49-F238E27FC236}">
                <a16:creationId xmlns:a16="http://schemas.microsoft.com/office/drawing/2014/main" id="{59AA2B87-18D9-C291-0C42-5DD7B976AEFE}"/>
              </a:ext>
            </a:extLst>
          </p:cNvPr>
          <p:cNvSpPr/>
          <p:nvPr/>
        </p:nvSpPr>
        <p:spPr>
          <a:xfrm rot="5400000">
            <a:off x="1531446" y="4439852"/>
            <a:ext cx="622199" cy="268931"/>
          </a:xfrm>
          <a:prstGeom prst="triangle">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3" name="TextBox 2">
            <a:extLst>
              <a:ext uri="{FF2B5EF4-FFF2-40B4-BE49-F238E27FC236}">
                <a16:creationId xmlns:a16="http://schemas.microsoft.com/office/drawing/2014/main" id="{E7D89F4C-D0A7-F8D4-A77B-8C6CE9B6D37D}"/>
              </a:ext>
            </a:extLst>
          </p:cNvPr>
          <p:cNvSpPr txBox="1"/>
          <p:nvPr/>
        </p:nvSpPr>
        <p:spPr>
          <a:xfrm>
            <a:off x="182583" y="4457939"/>
            <a:ext cx="1342842" cy="1631216"/>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CPALL(4)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AOT(5)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GULF(4)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PTTEP(1)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3D66"/>
                </a:solidFill>
                <a:effectLst/>
                <a:uLnTx/>
                <a:uFillTx/>
                <a:latin typeface="DB Heavent Light"/>
                <a:ea typeface="+mn-ea"/>
                <a:cs typeface="DB Heavent Light"/>
              </a:rPr>
              <a:t>ADVANC(2)</a:t>
            </a:r>
            <a:endParaRPr kumimoji="0" lang="th-TH" sz="20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Tree>
    <p:extLst>
      <p:ext uri="{BB962C8B-B14F-4D97-AF65-F5344CB8AC3E}">
        <p14:creationId xmlns:p14="http://schemas.microsoft.com/office/powerpoint/2010/main" val="2475767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7235-5B4F-7316-7E1F-5DA38177FEED}"/>
              </a:ext>
            </a:extLst>
          </p:cNvPr>
          <p:cNvSpPr>
            <a:spLocks noGrp="1"/>
          </p:cNvSpPr>
          <p:nvPr>
            <p:ph type="title"/>
          </p:nvPr>
        </p:nvSpPr>
        <p:spPr/>
        <p:txBody>
          <a:bodyPr/>
          <a:lstStyle/>
          <a:p>
            <a:r>
              <a:rPr lang="th-TH" dirty="0"/>
              <a:t>20 อับดับหลักทรัพย์ถูก </a:t>
            </a:r>
            <a:r>
              <a:rPr lang="en-US" dirty="0"/>
              <a:t>Short-Sell</a:t>
            </a:r>
          </a:p>
        </p:txBody>
      </p:sp>
      <p:graphicFrame>
        <p:nvGraphicFramePr>
          <p:cNvPr id="4" name="Object 3">
            <a:extLst>
              <a:ext uri="{FF2B5EF4-FFF2-40B4-BE49-F238E27FC236}">
                <a16:creationId xmlns:a16="http://schemas.microsoft.com/office/drawing/2014/main" id="{C731D7F4-C88B-7795-0A57-6BFE1DF61555}"/>
              </a:ext>
            </a:extLst>
          </p:cNvPr>
          <p:cNvGraphicFramePr>
            <a:graphicFrameLocks noChangeAspect="1"/>
          </p:cNvGraphicFramePr>
          <p:nvPr>
            <p:extLst>
              <p:ext uri="{D42A27DB-BD31-4B8C-83A1-F6EECF244321}">
                <p14:modId xmlns:p14="http://schemas.microsoft.com/office/powerpoint/2010/main" val="2159360160"/>
              </p:ext>
            </p:extLst>
          </p:nvPr>
        </p:nvGraphicFramePr>
        <p:xfrm>
          <a:off x="1094285" y="802481"/>
          <a:ext cx="9610725" cy="5674458"/>
        </p:xfrm>
        <a:graphic>
          <a:graphicData uri="http://schemas.openxmlformats.org/presentationml/2006/ole">
            <mc:AlternateContent xmlns:mc="http://schemas.openxmlformats.org/markup-compatibility/2006">
              <mc:Choice xmlns:v="urn:schemas-microsoft-com:vml" Requires="v">
                <p:oleObj name="Worksheet" r:id="rId3" imgW="15468728" imgH="9134319" progId="Excel.Sheet.12">
                  <p:link updateAutomatic="1"/>
                </p:oleObj>
              </mc:Choice>
              <mc:Fallback>
                <p:oleObj name="Worksheet" r:id="rId3" imgW="15468728" imgH="9134319" progId="Excel.Sheet.12">
                  <p:link updateAutomatic="1"/>
                  <p:pic>
                    <p:nvPicPr>
                      <p:cNvPr id="0" name=""/>
                      <p:cNvPicPr/>
                      <p:nvPr/>
                    </p:nvPicPr>
                    <p:blipFill>
                      <a:blip r:embed="rId4"/>
                      <a:stretch>
                        <a:fillRect/>
                      </a:stretch>
                    </p:blipFill>
                    <p:spPr>
                      <a:xfrm>
                        <a:off x="1094285" y="802481"/>
                        <a:ext cx="9610725" cy="5674458"/>
                      </a:xfrm>
                      <a:prstGeom prst="rect">
                        <a:avLst/>
                      </a:prstGeom>
                    </p:spPr>
                  </p:pic>
                </p:oleObj>
              </mc:Fallback>
            </mc:AlternateContent>
          </a:graphicData>
        </a:graphic>
      </p:graphicFrame>
    </p:spTree>
    <p:extLst>
      <p:ext uri="{BB962C8B-B14F-4D97-AF65-F5344CB8AC3E}">
        <p14:creationId xmlns:p14="http://schemas.microsoft.com/office/powerpoint/2010/main" val="1774490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B2A559-3EB7-940B-E8FA-FC6A04B4F01F}"/>
              </a:ext>
            </a:extLst>
          </p:cNvPr>
          <p:cNvSpPr>
            <a:spLocks noGrp="1"/>
          </p:cNvSpPr>
          <p:nvPr>
            <p:ph type="title"/>
          </p:nvPr>
        </p:nvSpPr>
        <p:spPr>
          <a:xfrm>
            <a:off x="112713" y="50800"/>
            <a:ext cx="9488487" cy="769938"/>
          </a:xfrm>
        </p:spPr>
        <p:txBody>
          <a:bodyPr>
            <a:noAutofit/>
          </a:bodyPr>
          <a:lstStyle/>
          <a:p>
            <a:r>
              <a:rPr lang="th-TH" dirty="0">
                <a:latin typeface="+mj-lt"/>
              </a:rPr>
              <a:t>ข่าว</a:t>
            </a:r>
            <a:r>
              <a:rPr lang="th-TH" sz="4400" dirty="0">
                <a:latin typeface="+mj-lt"/>
              </a:rPr>
              <a:t>สำคัญ </a:t>
            </a:r>
            <a:r>
              <a:rPr lang="th-TH" dirty="0">
                <a:latin typeface="+mj-lt"/>
              </a:rPr>
              <a:t>8</a:t>
            </a:r>
            <a:r>
              <a:rPr lang="th-TH" sz="4400" dirty="0">
                <a:latin typeface="+mj-lt"/>
              </a:rPr>
              <a:t> พ.ค.</a:t>
            </a:r>
          </a:p>
        </p:txBody>
      </p:sp>
      <p:sp>
        <p:nvSpPr>
          <p:cNvPr id="7" name="TextBox 6">
            <a:extLst>
              <a:ext uri="{FF2B5EF4-FFF2-40B4-BE49-F238E27FC236}">
                <a16:creationId xmlns:a16="http://schemas.microsoft.com/office/drawing/2014/main" id="{BBEF2BFF-6826-21A7-3DB3-5FAE21E171FE}"/>
              </a:ext>
            </a:extLst>
          </p:cNvPr>
          <p:cNvSpPr txBox="1"/>
          <p:nvPr/>
        </p:nvSpPr>
        <p:spPr>
          <a:xfrm>
            <a:off x="538772" y="2879974"/>
            <a:ext cx="288659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3D66"/>
                </a:solidFill>
                <a:effectLst/>
                <a:uLnTx/>
                <a:uFillTx/>
                <a:latin typeface="DB Heavent Light"/>
                <a:ea typeface="+mn-ea"/>
                <a:cs typeface="DB Heavent Light"/>
              </a:rPr>
              <a:t>The US helps peace talks while Israel controls Rafah crossing, which may stop aid; Hamas warns no peace if Israel keeps attacking Gaza.</a:t>
            </a:r>
          </a:p>
        </p:txBody>
      </p:sp>
      <p:sp>
        <p:nvSpPr>
          <p:cNvPr id="8" name="TextBox 7">
            <a:extLst>
              <a:ext uri="{FF2B5EF4-FFF2-40B4-BE49-F238E27FC236}">
                <a16:creationId xmlns:a16="http://schemas.microsoft.com/office/drawing/2014/main" id="{443064F5-8B8D-C8A3-423D-07B105842F41}"/>
              </a:ext>
            </a:extLst>
          </p:cNvPr>
          <p:cNvSpPr txBox="1"/>
          <p:nvPr/>
        </p:nvSpPr>
        <p:spPr>
          <a:xfrm>
            <a:off x="204936" y="5539072"/>
            <a:ext cx="3727023"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3D66"/>
                </a:solidFill>
                <a:effectLst/>
                <a:uLnTx/>
                <a:uFillTx/>
                <a:latin typeface="DB Heavent Light"/>
                <a:ea typeface="+mn-ea"/>
                <a:cs typeface="DB Heavent Light"/>
              </a:rPr>
              <a:t>The typical boost to Japanese carmaker stocks from a weaker yen has disappeared, leaving investors wary of relying too heavily on currency benefits in earnings guidance.</a:t>
            </a:r>
            <a:endParaRPr kumimoji="0" lang="th-TH" sz="15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
        <p:nvSpPr>
          <p:cNvPr id="20" name="TextBox 19">
            <a:extLst>
              <a:ext uri="{FF2B5EF4-FFF2-40B4-BE49-F238E27FC236}">
                <a16:creationId xmlns:a16="http://schemas.microsoft.com/office/drawing/2014/main" id="{75D3F896-B560-DA8D-E4D1-BA0627C04D4C}"/>
              </a:ext>
            </a:extLst>
          </p:cNvPr>
          <p:cNvSpPr txBox="1"/>
          <p:nvPr/>
        </p:nvSpPr>
        <p:spPr>
          <a:xfrm>
            <a:off x="4048699" y="2877337"/>
            <a:ext cx="3885415"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3D66"/>
                </a:solidFill>
                <a:effectLst/>
                <a:uLnTx/>
                <a:uFillTx/>
                <a:latin typeface="DB Heavent Light"/>
                <a:ea typeface="+mn-ea"/>
                <a:cs typeface="DB Heavent Light"/>
              </a:rPr>
              <a:t>Morgan Stanley cautions against chasing Chinese equity gains due to potential market slowdown and geopolitical uncertainties, recommending focus on single-stock and thematic opportunities.</a:t>
            </a:r>
            <a:endParaRPr kumimoji="0" lang="th-TH" sz="15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
        <p:nvSpPr>
          <p:cNvPr id="12" name="TextBox 11">
            <a:extLst>
              <a:ext uri="{FF2B5EF4-FFF2-40B4-BE49-F238E27FC236}">
                <a16:creationId xmlns:a16="http://schemas.microsoft.com/office/drawing/2014/main" id="{F3AC946D-9F0D-751F-6327-6C490A006461}"/>
              </a:ext>
            </a:extLst>
          </p:cNvPr>
          <p:cNvSpPr txBox="1"/>
          <p:nvPr/>
        </p:nvSpPr>
        <p:spPr>
          <a:xfrm>
            <a:off x="4321218" y="5517083"/>
            <a:ext cx="346139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3D66"/>
                </a:solidFill>
                <a:effectLst/>
                <a:uLnTx/>
                <a:uFillTx/>
                <a:latin typeface="DB Heavent Light"/>
                <a:ea typeface="+mn-ea"/>
                <a:cs typeface="DB Heavent Light"/>
              </a:rPr>
              <a:t>Xi Jinping visited Serbia to bolster relations amidst strained ties with Europe, following talks in France amid EU's tougher stance on trade with China.</a:t>
            </a:r>
          </a:p>
        </p:txBody>
      </p:sp>
      <p:sp>
        <p:nvSpPr>
          <p:cNvPr id="16" name="TextBox 15">
            <a:extLst>
              <a:ext uri="{FF2B5EF4-FFF2-40B4-BE49-F238E27FC236}">
                <a16:creationId xmlns:a16="http://schemas.microsoft.com/office/drawing/2014/main" id="{F47357C0-9158-0243-0912-E26D6CD00EE0}"/>
              </a:ext>
            </a:extLst>
          </p:cNvPr>
          <p:cNvSpPr txBox="1"/>
          <p:nvPr/>
        </p:nvSpPr>
        <p:spPr>
          <a:xfrm>
            <a:off x="8432197" y="5547901"/>
            <a:ext cx="3461398"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3D66"/>
                </a:solidFill>
                <a:effectLst/>
                <a:uLnTx/>
                <a:uFillTx/>
                <a:latin typeface="DB Heavent Light"/>
                <a:ea typeface="+mn-ea"/>
                <a:cs typeface="DB Heavent Light"/>
              </a:rPr>
              <a:t>The US revoked Huawei's licenses for buying chips from Qualcomm and Intel, aiming to limit China's access to advanced technology and semiconductor procurement.</a:t>
            </a:r>
          </a:p>
        </p:txBody>
      </p:sp>
      <p:sp>
        <p:nvSpPr>
          <p:cNvPr id="30" name="TextBox 29">
            <a:extLst>
              <a:ext uri="{FF2B5EF4-FFF2-40B4-BE49-F238E27FC236}">
                <a16:creationId xmlns:a16="http://schemas.microsoft.com/office/drawing/2014/main" id="{DC11042D-D5AB-CFE4-FE26-AB3EB938B54D}"/>
              </a:ext>
            </a:extLst>
          </p:cNvPr>
          <p:cNvSpPr txBox="1"/>
          <p:nvPr/>
        </p:nvSpPr>
        <p:spPr>
          <a:xfrm>
            <a:off x="8278794" y="2898813"/>
            <a:ext cx="3768204"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3D66"/>
                </a:solidFill>
                <a:effectLst/>
                <a:uLnTx/>
                <a:uFillTx/>
                <a:latin typeface="DB Heavent Light"/>
                <a:ea typeface="+mn-ea"/>
                <a:cs typeface="DB Heavent Light"/>
              </a:rPr>
              <a:t>Apple launched new iPad Pro and iPad Air models with thinner designs, OLED screens, faster M4 and M2 chips, and premium accessories to boost sales amidst recent declines.</a:t>
            </a:r>
          </a:p>
        </p:txBody>
      </p:sp>
      <p:pic>
        <p:nvPicPr>
          <p:cNvPr id="3" name="Picture 2">
            <a:extLst>
              <a:ext uri="{FF2B5EF4-FFF2-40B4-BE49-F238E27FC236}">
                <a16:creationId xmlns:a16="http://schemas.microsoft.com/office/drawing/2014/main" id="{386F7ED8-91E6-5DF8-79BA-46D671D8DB10}"/>
              </a:ext>
            </a:extLst>
          </p:cNvPr>
          <p:cNvPicPr>
            <a:picLocks noChangeAspect="1"/>
          </p:cNvPicPr>
          <p:nvPr/>
        </p:nvPicPr>
        <p:blipFill>
          <a:blip r:embed="rId3"/>
          <a:stretch>
            <a:fillRect/>
          </a:stretch>
        </p:blipFill>
        <p:spPr>
          <a:xfrm>
            <a:off x="4301022" y="942425"/>
            <a:ext cx="3380768" cy="1934912"/>
          </a:xfrm>
          <a:prstGeom prst="rect">
            <a:avLst/>
          </a:prstGeom>
        </p:spPr>
      </p:pic>
      <p:pic>
        <p:nvPicPr>
          <p:cNvPr id="4" name="Picture 3">
            <a:extLst>
              <a:ext uri="{FF2B5EF4-FFF2-40B4-BE49-F238E27FC236}">
                <a16:creationId xmlns:a16="http://schemas.microsoft.com/office/drawing/2014/main" id="{FD0989CB-3DE6-85E5-0ACC-8C3B7AB75854}"/>
              </a:ext>
            </a:extLst>
          </p:cNvPr>
          <p:cNvPicPr>
            <a:picLocks noChangeAspect="1"/>
          </p:cNvPicPr>
          <p:nvPr/>
        </p:nvPicPr>
        <p:blipFill>
          <a:blip r:embed="rId4"/>
          <a:stretch>
            <a:fillRect/>
          </a:stretch>
        </p:blipFill>
        <p:spPr>
          <a:xfrm>
            <a:off x="432874" y="3664804"/>
            <a:ext cx="3271145" cy="1874268"/>
          </a:xfrm>
          <a:prstGeom prst="rect">
            <a:avLst/>
          </a:prstGeom>
        </p:spPr>
      </p:pic>
      <p:pic>
        <p:nvPicPr>
          <p:cNvPr id="9" name="Picture 8">
            <a:extLst>
              <a:ext uri="{FF2B5EF4-FFF2-40B4-BE49-F238E27FC236}">
                <a16:creationId xmlns:a16="http://schemas.microsoft.com/office/drawing/2014/main" id="{BCAB342C-7B73-DF79-5B04-2103C4127461}"/>
              </a:ext>
            </a:extLst>
          </p:cNvPr>
          <p:cNvPicPr>
            <a:picLocks noChangeAspect="1"/>
          </p:cNvPicPr>
          <p:nvPr/>
        </p:nvPicPr>
        <p:blipFill>
          <a:blip r:embed="rId5"/>
          <a:stretch>
            <a:fillRect/>
          </a:stretch>
        </p:blipFill>
        <p:spPr>
          <a:xfrm>
            <a:off x="8432197" y="952646"/>
            <a:ext cx="3461398" cy="1946153"/>
          </a:xfrm>
          <a:prstGeom prst="rect">
            <a:avLst/>
          </a:prstGeom>
        </p:spPr>
      </p:pic>
      <p:pic>
        <p:nvPicPr>
          <p:cNvPr id="10" name="Picture 9">
            <a:extLst>
              <a:ext uri="{FF2B5EF4-FFF2-40B4-BE49-F238E27FC236}">
                <a16:creationId xmlns:a16="http://schemas.microsoft.com/office/drawing/2014/main" id="{203045AE-C575-F438-F798-9B39FC6B66F6}"/>
              </a:ext>
            </a:extLst>
          </p:cNvPr>
          <p:cNvPicPr>
            <a:picLocks noChangeAspect="1"/>
          </p:cNvPicPr>
          <p:nvPr/>
        </p:nvPicPr>
        <p:blipFill>
          <a:blip r:embed="rId6"/>
          <a:stretch>
            <a:fillRect/>
          </a:stretch>
        </p:blipFill>
        <p:spPr>
          <a:xfrm>
            <a:off x="4645369" y="3662167"/>
            <a:ext cx="2817324" cy="1878216"/>
          </a:xfrm>
          <a:prstGeom prst="rect">
            <a:avLst/>
          </a:prstGeom>
        </p:spPr>
      </p:pic>
      <p:pic>
        <p:nvPicPr>
          <p:cNvPr id="11" name="Picture 10">
            <a:extLst>
              <a:ext uri="{FF2B5EF4-FFF2-40B4-BE49-F238E27FC236}">
                <a16:creationId xmlns:a16="http://schemas.microsoft.com/office/drawing/2014/main" id="{B4F363B6-6DAD-8B34-FEE0-0E611633E83A}"/>
              </a:ext>
            </a:extLst>
          </p:cNvPr>
          <p:cNvPicPr>
            <a:picLocks noChangeAspect="1"/>
          </p:cNvPicPr>
          <p:nvPr/>
        </p:nvPicPr>
        <p:blipFill>
          <a:blip r:embed="rId7"/>
          <a:stretch>
            <a:fillRect/>
          </a:stretch>
        </p:blipFill>
        <p:spPr>
          <a:xfrm>
            <a:off x="8754234" y="3683643"/>
            <a:ext cx="2817324" cy="1879684"/>
          </a:xfrm>
          <a:prstGeom prst="rect">
            <a:avLst/>
          </a:prstGeom>
        </p:spPr>
      </p:pic>
      <p:pic>
        <p:nvPicPr>
          <p:cNvPr id="13" name="Picture 12">
            <a:extLst>
              <a:ext uri="{FF2B5EF4-FFF2-40B4-BE49-F238E27FC236}">
                <a16:creationId xmlns:a16="http://schemas.microsoft.com/office/drawing/2014/main" id="{15B77280-AEC5-02B1-A2D7-2067B108F445}"/>
              </a:ext>
            </a:extLst>
          </p:cNvPr>
          <p:cNvPicPr>
            <a:picLocks noChangeAspect="1"/>
          </p:cNvPicPr>
          <p:nvPr/>
        </p:nvPicPr>
        <p:blipFill>
          <a:blip r:embed="rId8"/>
          <a:stretch>
            <a:fillRect/>
          </a:stretch>
        </p:blipFill>
        <p:spPr>
          <a:xfrm>
            <a:off x="608832" y="943463"/>
            <a:ext cx="2919227" cy="1946152"/>
          </a:xfrm>
          <a:prstGeom prst="rect">
            <a:avLst/>
          </a:prstGeom>
        </p:spPr>
      </p:pic>
    </p:spTree>
    <p:extLst>
      <p:ext uri="{BB962C8B-B14F-4D97-AF65-F5344CB8AC3E}">
        <p14:creationId xmlns:p14="http://schemas.microsoft.com/office/powerpoint/2010/main" val="1793732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0935DD-8067-4D81-8806-B19D766BECE2}"/>
              </a:ext>
            </a:extLst>
          </p:cNvPr>
          <p:cNvSpPr>
            <a:spLocks/>
          </p:cNvSpPr>
          <p:nvPr/>
        </p:nvSpPr>
        <p:spPr>
          <a:xfrm>
            <a:off x="924714" y="40517"/>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Derivative in trend</a:t>
            </a:r>
            <a:endParaRPr kumimoji="0" lang="th-TH"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endParaRPr>
          </a:p>
        </p:txBody>
      </p:sp>
      <p:pic>
        <p:nvPicPr>
          <p:cNvPr id="4" name="Picture 3">
            <a:extLst>
              <a:ext uri="{FF2B5EF4-FFF2-40B4-BE49-F238E27FC236}">
                <a16:creationId xmlns:a16="http://schemas.microsoft.com/office/drawing/2014/main" id="{FED26C27-7071-1CB4-2E5B-60F513D7A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727458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0935DD-8067-4D81-8806-B19D766BECE2}"/>
              </a:ext>
            </a:extLst>
          </p:cNvPr>
          <p:cNvSpPr>
            <a:spLocks/>
          </p:cNvSpPr>
          <p:nvPr/>
        </p:nvSpPr>
        <p:spPr>
          <a:xfrm>
            <a:off x="924714" y="40517"/>
            <a:ext cx="8029507" cy="646331"/>
          </a:xfrm>
          <a:prstGeom prst="rect">
            <a:avLst/>
          </a:prstGeom>
          <a:noFill/>
        </p:spPr>
        <p:txBody>
          <a:bodyPr wrap="square">
            <a:spAutoFit/>
          </a:bodyPr>
          <a:lstStyle/>
          <a:p>
            <a:pPr marL="1588" marR="0" lvl="1" indent="0" algn="l" defTabSz="895395" rtl="0" eaLnBrk="1" fontAlgn="auto" latinLnBrk="0" hangingPunct="1">
              <a:lnSpc>
                <a:spcPct val="100000"/>
              </a:lnSpc>
              <a:spcBef>
                <a:spcPts val="0"/>
              </a:spcBef>
              <a:spcAft>
                <a:spcPts val="0"/>
              </a:spcAft>
              <a:buClr>
                <a:srgbClr val="44546A"/>
              </a:buClr>
              <a:buSzPct val="100000"/>
              <a:buFontTx/>
              <a:buNone/>
              <a:tabLst/>
              <a:defRPr/>
            </a:pPr>
            <a:r>
              <a:rPr kumimoji="0" lang="en-US"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rPr>
              <a:t>Derivative in trend</a:t>
            </a:r>
            <a:endParaRPr kumimoji="0" lang="th-TH" sz="3600" b="0" i="0" u="none" strike="noStrike" kern="0" cap="none" spc="0" normalizeH="0" baseline="0" noProof="0" dirty="0">
              <a:ln>
                <a:noFill/>
              </a:ln>
              <a:solidFill>
                <a:srgbClr val="FFFFFF"/>
              </a:solidFill>
              <a:effectLst/>
              <a:uLnTx/>
              <a:uFillTx/>
              <a:latin typeface="DB Heavent" panose="02000506060000020004" pitchFamily="50" charset="-34"/>
              <a:ea typeface="+mn-ea"/>
              <a:cs typeface="DB Heavent" panose="02000506060000020004" pitchFamily="50" charset="-34"/>
            </a:endParaRPr>
          </a:p>
        </p:txBody>
      </p:sp>
      <p:pic>
        <p:nvPicPr>
          <p:cNvPr id="5" name="Picture 4">
            <a:extLst>
              <a:ext uri="{FF2B5EF4-FFF2-40B4-BE49-F238E27FC236}">
                <a16:creationId xmlns:a16="http://schemas.microsoft.com/office/drawing/2014/main" id="{55EEFF02-C177-F56B-634D-8B0AB1D4B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746217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ADCDE-EC16-E21F-FC1A-6D2CDA8C5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B9B63-CB2A-7D8E-FCA8-2479BB6C12DA}"/>
              </a:ext>
            </a:extLst>
          </p:cNvPr>
          <p:cNvSpPr>
            <a:spLocks noGrp="1"/>
          </p:cNvSpPr>
          <p:nvPr>
            <p:ph type="title"/>
          </p:nvPr>
        </p:nvSpPr>
        <p:spPr>
          <a:xfrm>
            <a:off x="142395" y="81417"/>
            <a:ext cx="9487989" cy="771181"/>
          </a:xfrm>
        </p:spPr>
        <p:txBody>
          <a:bodyPr/>
          <a:lstStyle/>
          <a:p>
            <a:r>
              <a:rPr lang="th-TH" dirty="0"/>
              <a:t>บทวิเคราะห์ปัจจัยพื้นฐานวันนี้</a:t>
            </a:r>
            <a:endParaRPr lang="en-US" dirty="0"/>
          </a:p>
        </p:txBody>
      </p:sp>
      <p:sp>
        <p:nvSpPr>
          <p:cNvPr id="7" name="TextBox 6">
            <a:extLst>
              <a:ext uri="{FF2B5EF4-FFF2-40B4-BE49-F238E27FC236}">
                <a16:creationId xmlns:a16="http://schemas.microsoft.com/office/drawing/2014/main" id="{BE85D70C-FCB3-1BBA-709E-54A0F8994D42}"/>
              </a:ext>
            </a:extLst>
          </p:cNvPr>
          <p:cNvSpPr txBox="1"/>
          <p:nvPr/>
        </p:nvSpPr>
        <p:spPr>
          <a:xfrm>
            <a:off x="8672053" y="686848"/>
            <a:ext cx="3519948" cy="461665"/>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DAOL Daily Summary </a:t>
            </a:r>
            <a:r>
              <a:rPr kumimoji="0" lang="th-TH" sz="2400" b="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a:t>
            </a:r>
            <a:r>
              <a:rPr kumimoji="0" lang="en-US" sz="2400" b="0" i="0" u="none" strike="noStrike" kern="1200" cap="none" spc="0" normalizeH="0" baseline="0" noProof="0" dirty="0">
                <a:ln>
                  <a:noFill/>
                </a:ln>
                <a:solidFill>
                  <a:srgbClr val="003D66"/>
                </a:solidFill>
                <a:effectLst/>
                <a:uLnTx/>
                <a:uFillTx/>
                <a:latin typeface="DB Heavent" panose="02000506060000020004" pitchFamily="2" charset="-34"/>
                <a:ea typeface="Tahoma" panose="020B0604030504040204" pitchFamily="34" charset="0"/>
                <a:cs typeface="DB Heavent" panose="02000506060000020004" pitchFamily="2" charset="-34"/>
              </a:rPr>
              <a:t>8 May 24)</a:t>
            </a:r>
          </a:p>
        </p:txBody>
      </p:sp>
      <p:grpSp>
        <p:nvGrpSpPr>
          <p:cNvPr id="14" name="Group 13">
            <a:extLst>
              <a:ext uri="{FF2B5EF4-FFF2-40B4-BE49-F238E27FC236}">
                <a16:creationId xmlns:a16="http://schemas.microsoft.com/office/drawing/2014/main" id="{F63F24F3-D023-4A25-AB28-3D279575EA1C}"/>
              </a:ext>
            </a:extLst>
          </p:cNvPr>
          <p:cNvGrpSpPr/>
          <p:nvPr/>
        </p:nvGrpSpPr>
        <p:grpSpPr>
          <a:xfrm>
            <a:off x="776050" y="1360826"/>
            <a:ext cx="10639900" cy="2692239"/>
            <a:chOff x="558265" y="3075670"/>
            <a:chExt cx="10346328" cy="2692239"/>
          </a:xfrm>
        </p:grpSpPr>
        <p:sp>
          <p:nvSpPr>
            <p:cNvPr id="15" name="TextBox 14">
              <a:extLst>
                <a:ext uri="{FF2B5EF4-FFF2-40B4-BE49-F238E27FC236}">
                  <a16:creationId xmlns:a16="http://schemas.microsoft.com/office/drawing/2014/main" id="{76AEB7E9-10F8-73B6-FEE9-A1D3A849C3AD}"/>
                </a:ext>
              </a:extLst>
            </p:cNvPr>
            <p:cNvSpPr txBox="1"/>
            <p:nvPr/>
          </p:nvSpPr>
          <p:spPr>
            <a:xfrm>
              <a:off x="760395" y="3274919"/>
              <a:ext cx="10144198" cy="2492990"/>
            </a:xfrm>
            <a:prstGeom prst="rect">
              <a:avLst/>
            </a:prstGeom>
            <a:no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 + ) AAI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ซื้อ/ปรับเป้าขึ้นเป็น 7.00 บาท) 1</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Q24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ดีกว่าคาด จากธุรกิจอาหารสัตว์เลี้ยงฟื้นตัวสูงช่วยหนุน </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GPM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 - ) TIDLOR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ถือ/เป้า 23.00 บาท) 1</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Q24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ดีขึ้นตามคาด, </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NPL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และขาดทุนรถยึดยังไม่ดีขึ้น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( 0 ) </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MTC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ซื้อ/เป้า 52.00 บาท) 1</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Q24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ดีขึ้นตามคาด, </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NPL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และ </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credit cost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ควบคุมได้</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( 0 ) </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SPRC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ซื้อ/เป้า 10.50 บาท) กำไรสุทธิ 1</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Q24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แกร่งตามคาดแต่มีแนวโน้มอ่อนตัวใน 2</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Q24E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( 0 ) DOHOME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ถือ/เป้า 11.00 บาท) กำไร 1</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Q24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ใกล้เคียงคาด </a:t>
              </a: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GPM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ขยายตัวดี แต่รายได้หดตัวจากกำลังซื้อไม่ฟื้น</a:t>
              </a:r>
            </a:p>
          </p:txBody>
        </p:sp>
        <p:sp>
          <p:nvSpPr>
            <p:cNvPr id="16" name="TextBox 15">
              <a:extLst>
                <a:ext uri="{FF2B5EF4-FFF2-40B4-BE49-F238E27FC236}">
                  <a16:creationId xmlns:a16="http://schemas.microsoft.com/office/drawing/2014/main" id="{B33FB99F-726B-DE90-90D1-6A749B29D367}"/>
                </a:ext>
              </a:extLst>
            </p:cNvPr>
            <p:cNvSpPr txBox="1"/>
            <p:nvPr/>
          </p:nvSpPr>
          <p:spPr>
            <a:xfrm>
              <a:off x="558265" y="3075670"/>
              <a:ext cx="2945459" cy="462745"/>
            </a:xfrm>
            <a:custGeom>
              <a:avLst/>
              <a:gdLst>
                <a:gd name="connsiteX0" fmla="*/ 0 w 2319686"/>
                <a:gd name="connsiteY0" fmla="*/ 0 h 462745"/>
                <a:gd name="connsiteX1" fmla="*/ 2107932 w 2319686"/>
                <a:gd name="connsiteY1" fmla="*/ 0 h 462745"/>
                <a:gd name="connsiteX2" fmla="*/ 2107932 w 2319686"/>
                <a:gd name="connsiteY2" fmla="*/ 6212 h 462745"/>
                <a:gd name="connsiteX3" fmla="*/ 2319686 w 2319686"/>
                <a:gd name="connsiteY3" fmla="*/ 231913 h 462745"/>
                <a:gd name="connsiteX4" fmla="*/ 2107932 w 2319686"/>
                <a:gd name="connsiteY4" fmla="*/ 457613 h 462745"/>
                <a:gd name="connsiteX5" fmla="*/ 2107932 w 2319686"/>
                <a:gd name="connsiteY5" fmla="*/ 461665 h 462745"/>
                <a:gd name="connsiteX6" fmla="*/ 2104130 w 2319686"/>
                <a:gd name="connsiteY6" fmla="*/ 461665 h 462745"/>
                <a:gd name="connsiteX7" fmla="*/ 2103117 w 2319686"/>
                <a:gd name="connsiteY7" fmla="*/ 462745 h 462745"/>
                <a:gd name="connsiteX8" fmla="*/ 2102104 w 2319686"/>
                <a:gd name="connsiteY8" fmla="*/ 461665 h 462745"/>
                <a:gd name="connsiteX9" fmla="*/ 0 w 2319686"/>
                <a:gd name="connsiteY9" fmla="*/ 461665 h 46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9686" h="462745">
                  <a:moveTo>
                    <a:pt x="0" y="0"/>
                  </a:moveTo>
                  <a:lnTo>
                    <a:pt x="2107932" y="0"/>
                  </a:lnTo>
                  <a:lnTo>
                    <a:pt x="2107932" y="6212"/>
                  </a:lnTo>
                  <a:lnTo>
                    <a:pt x="2319686" y="231913"/>
                  </a:lnTo>
                  <a:lnTo>
                    <a:pt x="2107932" y="457613"/>
                  </a:lnTo>
                  <a:lnTo>
                    <a:pt x="2107932" y="461665"/>
                  </a:lnTo>
                  <a:lnTo>
                    <a:pt x="2104130" y="461665"/>
                  </a:lnTo>
                  <a:lnTo>
                    <a:pt x="2103117" y="462745"/>
                  </a:lnTo>
                  <a:lnTo>
                    <a:pt x="2102104" y="461665"/>
                  </a:lnTo>
                  <a:lnTo>
                    <a:pt x="0" y="461665"/>
                  </a:lnTo>
                  <a:close/>
                </a:path>
              </a:pathLst>
            </a:custGeom>
            <a:gradFill flip="none" rotWithShape="1">
              <a:gsLst>
                <a:gs pos="60000">
                  <a:srgbClr val="B0936D">
                    <a:tint val="66000"/>
                    <a:satMod val="160000"/>
                  </a:srgbClr>
                </a:gs>
                <a:gs pos="0">
                  <a:schemeClr val="accent4">
                    <a:lumMod val="50000"/>
                  </a:schemeClr>
                </a:gs>
                <a:gs pos="100000">
                  <a:schemeClr val="accent5">
                    <a:lumMod val="20000"/>
                    <a:lumOff val="80000"/>
                  </a:schemeClr>
                </a:gs>
              </a:gsLst>
              <a:lin ang="0" scaled="1"/>
              <a:tileRect/>
            </a:gradFill>
            <a:effectLst>
              <a:outerShdw blurRad="50800" dist="38100" dir="8100000" algn="tr" rotWithShape="0">
                <a:prstClr val="black">
                  <a:alpha val="40000"/>
                </a:prstClr>
              </a:outerShdw>
            </a:effectLst>
          </p:spPr>
          <p:txBody>
            <a:bodyPr wrap="square" rtlCol="0" anchor="ctr">
              <a:noAutofit/>
            </a:bodyPr>
            <a:lstStyle>
              <a:defPPr>
                <a:defRPr lang="en-US"/>
              </a:defPPr>
              <a:lvl1pPr>
                <a:defRPr sz="3000" b="1">
                  <a:solidFill>
                    <a:schemeClr val="bg1"/>
                  </a:solidFill>
                  <a:latin typeface="DB Heavent" panose="02000506060000020004" pitchFamily="2" charset="-34"/>
                  <a:ea typeface="Tahoma" panose="020B0604030504040204" pitchFamily="34" charset="0"/>
                  <a:cs typeface="DB Heavent" panose="02000506060000020004" pitchFamily="2" charset="-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Black" panose="02000506060000020004" pitchFamily="2" charset="-34"/>
                  <a:ea typeface="Tahoma" panose="020B0604030504040204" pitchFamily="34" charset="0"/>
                  <a:cs typeface="DB Heavent Black" panose="02000506060000020004" pitchFamily="2" charset="-34"/>
                </a:rPr>
                <a:t>Results Review</a:t>
              </a:r>
            </a:p>
          </p:txBody>
        </p:sp>
      </p:grpSp>
      <p:grpSp>
        <p:nvGrpSpPr>
          <p:cNvPr id="10" name="Group 9">
            <a:extLst>
              <a:ext uri="{FF2B5EF4-FFF2-40B4-BE49-F238E27FC236}">
                <a16:creationId xmlns:a16="http://schemas.microsoft.com/office/drawing/2014/main" id="{9044DBF6-9710-E29C-1E8F-7DC39A595A4B}"/>
              </a:ext>
            </a:extLst>
          </p:cNvPr>
          <p:cNvGrpSpPr/>
          <p:nvPr/>
        </p:nvGrpSpPr>
        <p:grpSpPr>
          <a:xfrm>
            <a:off x="776050" y="4458067"/>
            <a:ext cx="10639900" cy="1091801"/>
            <a:chOff x="558265" y="3075670"/>
            <a:chExt cx="10346328" cy="1091801"/>
          </a:xfrm>
        </p:grpSpPr>
        <p:sp>
          <p:nvSpPr>
            <p:cNvPr id="11" name="TextBox 10">
              <a:extLst>
                <a:ext uri="{FF2B5EF4-FFF2-40B4-BE49-F238E27FC236}">
                  <a16:creationId xmlns:a16="http://schemas.microsoft.com/office/drawing/2014/main" id="{11B3D9FA-EDF5-E7EA-3703-1BCBAD0EB0C6}"/>
                </a:ext>
              </a:extLst>
            </p:cNvPr>
            <p:cNvSpPr txBox="1"/>
            <p:nvPr/>
          </p:nvSpPr>
          <p:spPr>
            <a:xfrm>
              <a:off x="760395" y="3274919"/>
              <a:ext cx="10144198" cy="892552"/>
            </a:xfrm>
            <a:prstGeom prst="rect">
              <a:avLst/>
            </a:prstGeom>
            <a:no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( 0 ) BBL (</a:t>
              </a:r>
              <a:r>
                <a:rPr kumimoji="0" lang="th-TH" sz="2600" b="0" i="0" u="none" strike="noStrike" kern="1200" cap="none" spc="0" normalizeH="0" baseline="0" noProof="0" dirty="0">
                  <a:ln>
                    <a:noFill/>
                  </a:ln>
                  <a:solidFill>
                    <a:srgbClr val="133D66"/>
                  </a:solidFill>
                  <a:effectLst/>
                  <a:uLnTx/>
                  <a:uFillTx/>
                  <a:latin typeface="DB Heavent Light"/>
                  <a:ea typeface="Tahoma" panose="020B0604030504040204" pitchFamily="34" charset="0"/>
                  <a:cs typeface="DB Heavent Light"/>
                </a:rPr>
                <a:t>ซื้อ/เป้า 175.00 บาท) มองเป็นกลางจากการประชุมเพราะเป้าหมายยังใกล้เคียงคาด</a:t>
              </a:r>
            </a:p>
          </p:txBody>
        </p:sp>
        <p:sp>
          <p:nvSpPr>
            <p:cNvPr id="13" name="TextBox 12">
              <a:extLst>
                <a:ext uri="{FF2B5EF4-FFF2-40B4-BE49-F238E27FC236}">
                  <a16:creationId xmlns:a16="http://schemas.microsoft.com/office/drawing/2014/main" id="{21A7557B-935A-FD27-54D1-57160DB3C095}"/>
                </a:ext>
              </a:extLst>
            </p:cNvPr>
            <p:cNvSpPr txBox="1"/>
            <p:nvPr/>
          </p:nvSpPr>
          <p:spPr>
            <a:xfrm>
              <a:off x="558265" y="3075670"/>
              <a:ext cx="2945459" cy="462745"/>
            </a:xfrm>
            <a:custGeom>
              <a:avLst/>
              <a:gdLst>
                <a:gd name="connsiteX0" fmla="*/ 0 w 2319686"/>
                <a:gd name="connsiteY0" fmla="*/ 0 h 462745"/>
                <a:gd name="connsiteX1" fmla="*/ 2107932 w 2319686"/>
                <a:gd name="connsiteY1" fmla="*/ 0 h 462745"/>
                <a:gd name="connsiteX2" fmla="*/ 2107932 w 2319686"/>
                <a:gd name="connsiteY2" fmla="*/ 6212 h 462745"/>
                <a:gd name="connsiteX3" fmla="*/ 2319686 w 2319686"/>
                <a:gd name="connsiteY3" fmla="*/ 231913 h 462745"/>
                <a:gd name="connsiteX4" fmla="*/ 2107932 w 2319686"/>
                <a:gd name="connsiteY4" fmla="*/ 457613 h 462745"/>
                <a:gd name="connsiteX5" fmla="*/ 2107932 w 2319686"/>
                <a:gd name="connsiteY5" fmla="*/ 461665 h 462745"/>
                <a:gd name="connsiteX6" fmla="*/ 2104130 w 2319686"/>
                <a:gd name="connsiteY6" fmla="*/ 461665 h 462745"/>
                <a:gd name="connsiteX7" fmla="*/ 2103117 w 2319686"/>
                <a:gd name="connsiteY7" fmla="*/ 462745 h 462745"/>
                <a:gd name="connsiteX8" fmla="*/ 2102104 w 2319686"/>
                <a:gd name="connsiteY8" fmla="*/ 461665 h 462745"/>
                <a:gd name="connsiteX9" fmla="*/ 0 w 2319686"/>
                <a:gd name="connsiteY9" fmla="*/ 461665 h 46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9686" h="462745">
                  <a:moveTo>
                    <a:pt x="0" y="0"/>
                  </a:moveTo>
                  <a:lnTo>
                    <a:pt x="2107932" y="0"/>
                  </a:lnTo>
                  <a:lnTo>
                    <a:pt x="2107932" y="6212"/>
                  </a:lnTo>
                  <a:lnTo>
                    <a:pt x="2319686" y="231913"/>
                  </a:lnTo>
                  <a:lnTo>
                    <a:pt x="2107932" y="457613"/>
                  </a:lnTo>
                  <a:lnTo>
                    <a:pt x="2107932" y="461665"/>
                  </a:lnTo>
                  <a:lnTo>
                    <a:pt x="2104130" y="461665"/>
                  </a:lnTo>
                  <a:lnTo>
                    <a:pt x="2103117" y="462745"/>
                  </a:lnTo>
                  <a:lnTo>
                    <a:pt x="2102104" y="461665"/>
                  </a:lnTo>
                  <a:lnTo>
                    <a:pt x="0" y="461665"/>
                  </a:lnTo>
                  <a:close/>
                </a:path>
              </a:pathLst>
            </a:custGeom>
            <a:gradFill flip="none" rotWithShape="1">
              <a:gsLst>
                <a:gs pos="60000">
                  <a:srgbClr val="B0936D">
                    <a:tint val="66000"/>
                    <a:satMod val="160000"/>
                  </a:srgbClr>
                </a:gs>
                <a:gs pos="0">
                  <a:schemeClr val="accent4">
                    <a:lumMod val="50000"/>
                  </a:schemeClr>
                </a:gs>
                <a:gs pos="100000">
                  <a:schemeClr val="accent5">
                    <a:lumMod val="20000"/>
                    <a:lumOff val="80000"/>
                  </a:schemeClr>
                </a:gs>
              </a:gsLst>
              <a:lin ang="0" scaled="1"/>
              <a:tileRect/>
            </a:gradFill>
            <a:effectLst>
              <a:outerShdw blurRad="50800" dist="38100" dir="8100000" algn="tr" rotWithShape="0">
                <a:prstClr val="black">
                  <a:alpha val="40000"/>
                </a:prstClr>
              </a:outerShdw>
            </a:effectLst>
          </p:spPr>
          <p:txBody>
            <a:bodyPr wrap="square" rtlCol="0" anchor="ctr">
              <a:noAutofit/>
            </a:bodyPr>
            <a:lstStyle>
              <a:defPPr>
                <a:defRPr lang="en-US"/>
              </a:defPPr>
              <a:lvl1pPr>
                <a:defRPr sz="3000" b="1">
                  <a:solidFill>
                    <a:schemeClr val="bg1"/>
                  </a:solidFill>
                  <a:latin typeface="DB Heavent" panose="02000506060000020004" pitchFamily="2" charset="-34"/>
                  <a:ea typeface="Tahoma" panose="020B0604030504040204" pitchFamily="34" charset="0"/>
                  <a:cs typeface="DB Heavent" panose="02000506060000020004" pitchFamily="2" charset="-3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Black" panose="02000506060000020004" pitchFamily="2" charset="-34"/>
                  <a:ea typeface="Tahoma" panose="020B0604030504040204" pitchFamily="34" charset="0"/>
                  <a:cs typeface="DB Heavent Black" panose="02000506060000020004" pitchFamily="2" charset="-34"/>
                </a:rPr>
                <a:t>Company Update</a:t>
              </a:r>
            </a:p>
          </p:txBody>
        </p:sp>
      </p:grpSp>
    </p:spTree>
    <p:extLst>
      <p:ext uri="{BB962C8B-B14F-4D97-AF65-F5344CB8AC3E}">
        <p14:creationId xmlns:p14="http://schemas.microsoft.com/office/powerpoint/2010/main" val="779884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dient israel palestine flags illustration">
            <a:extLst>
              <a:ext uri="{FF2B5EF4-FFF2-40B4-BE49-F238E27FC236}">
                <a16:creationId xmlns:a16="http://schemas.microsoft.com/office/drawing/2014/main" id="{DCE3776B-EEB8-D680-78EE-A21B2CC7E5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662" y="962423"/>
            <a:ext cx="5319099" cy="5319099"/>
          </a:xfrm>
          <a:prstGeom prst="roundRect">
            <a:avLst>
              <a:gd name="adj" fmla="val 8903"/>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158948-CF6E-EC3B-9602-53DA2FBE746D}"/>
              </a:ext>
            </a:extLst>
          </p:cNvPr>
          <p:cNvSpPr txBox="1"/>
          <p:nvPr/>
        </p:nvSpPr>
        <p:spPr>
          <a:xfrm>
            <a:off x="6432143" y="2488096"/>
            <a:ext cx="5472669" cy="255454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8000" b="1" i="0" u="none" strike="noStrike" kern="1200" cap="none" spc="0" normalizeH="0" baseline="0" noProof="0" dirty="0">
                <a:ln>
                  <a:noFill/>
                </a:ln>
                <a:effectLst>
                  <a:outerShdw blurRad="38100" dist="38100" dir="2700000" algn="tl">
                    <a:srgbClr val="000000">
                      <a:alpha val="43137"/>
                    </a:srgbClr>
                  </a:outerShdw>
                </a:effectLst>
                <a:uLnTx/>
                <a:uFillTx/>
                <a:latin typeface="MN Kai Thot" pitchFamily="2" charset="0"/>
                <a:ea typeface="+mn-ea"/>
                <a:cs typeface="MN Kai Thot" pitchFamily="2" charset="0"/>
              </a:rPr>
              <a:t>สงคราม</a:t>
            </a:r>
            <a:endParaRPr kumimoji="0" lang="en-US" sz="8000" b="1" i="0" u="none" strike="noStrike" kern="1200" cap="none" spc="0" normalizeH="0" baseline="0" noProof="0" dirty="0">
              <a:ln>
                <a:noFill/>
              </a:ln>
              <a:effectLst>
                <a:outerShdw blurRad="38100" dist="38100" dir="2700000" algn="tl">
                  <a:srgbClr val="000000">
                    <a:alpha val="43137"/>
                  </a:srgbClr>
                </a:outerShdw>
              </a:effectLst>
              <a:uLnTx/>
              <a:uFillTx/>
              <a:latin typeface="MN Kai Thot" pitchFamily="2" charset="0"/>
              <a:ea typeface="+mn-ea"/>
              <a:cs typeface="MN Kai Thot"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8000" b="1" i="0" u="none" strike="noStrike" kern="1200" cap="none" spc="0" normalizeH="0" baseline="0" noProof="0" dirty="0">
                <a:ln>
                  <a:noFill/>
                </a:ln>
                <a:effectLst>
                  <a:outerShdw blurRad="38100" dist="38100" dir="2700000" algn="tl">
                    <a:srgbClr val="000000">
                      <a:alpha val="43137"/>
                    </a:srgbClr>
                  </a:outerShdw>
                </a:effectLst>
                <a:uLnTx/>
                <a:uFillTx/>
                <a:latin typeface="MN Kai Thot" pitchFamily="2" charset="0"/>
                <a:ea typeface="+mn-ea"/>
                <a:cs typeface="MN Kai Thot" pitchFamily="2" charset="0"/>
              </a:rPr>
              <a:t>กับการลงทุน  </a:t>
            </a:r>
            <a:endParaRPr kumimoji="0" lang="en-US" sz="8000" b="1" i="0" u="none" strike="noStrike" kern="1200" cap="none" spc="0" normalizeH="0" baseline="0" noProof="0" dirty="0">
              <a:ln>
                <a:noFill/>
              </a:ln>
              <a:effectLst>
                <a:outerShdw blurRad="38100" dist="38100" dir="2700000" algn="tl">
                  <a:srgbClr val="000000">
                    <a:alpha val="43137"/>
                  </a:srgbClr>
                </a:outerShdw>
              </a:effectLst>
              <a:uLnTx/>
              <a:uFillTx/>
              <a:latin typeface="MN Kai Thot" pitchFamily="2" charset="0"/>
              <a:ea typeface="+mn-ea"/>
              <a:cs typeface="MN Kai Thot" pitchFamily="2" charset="0"/>
            </a:endParaRPr>
          </a:p>
        </p:txBody>
      </p:sp>
      <p:grpSp>
        <p:nvGrpSpPr>
          <p:cNvPr id="11" name="Group 10">
            <a:extLst>
              <a:ext uri="{FF2B5EF4-FFF2-40B4-BE49-F238E27FC236}">
                <a16:creationId xmlns:a16="http://schemas.microsoft.com/office/drawing/2014/main" id="{E3B461A7-2A2C-5C03-B83F-E18E7A5F0D5C}"/>
              </a:ext>
            </a:extLst>
          </p:cNvPr>
          <p:cNvGrpSpPr/>
          <p:nvPr/>
        </p:nvGrpSpPr>
        <p:grpSpPr>
          <a:xfrm>
            <a:off x="6658285" y="1917995"/>
            <a:ext cx="1868106" cy="570101"/>
            <a:chOff x="859305" y="882175"/>
            <a:chExt cx="1868106" cy="570101"/>
          </a:xfrm>
        </p:grpSpPr>
        <p:sp>
          <p:nvSpPr>
            <p:cNvPr id="3" name="Star: 8 Points 2">
              <a:extLst>
                <a:ext uri="{FF2B5EF4-FFF2-40B4-BE49-F238E27FC236}">
                  <a16:creationId xmlns:a16="http://schemas.microsoft.com/office/drawing/2014/main" id="{32D5D3D5-B6B1-4ADD-C753-2F24B0295BEF}"/>
                </a:ext>
              </a:extLst>
            </p:cNvPr>
            <p:cNvSpPr/>
            <p:nvPr/>
          </p:nvSpPr>
          <p:spPr>
            <a:xfrm>
              <a:off x="859305" y="883008"/>
              <a:ext cx="628794"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3200" dirty="0">
                  <a:latin typeface="MN Kai Thot" pitchFamily="2" charset="0"/>
                  <a:cs typeface="MN Kai Thot" pitchFamily="2" charset="0"/>
                </a:rPr>
                <a:t>1</a:t>
              </a:r>
              <a:endParaRPr lang="en-US" sz="3200" dirty="0">
                <a:latin typeface="MN Kai Thot" pitchFamily="2" charset="0"/>
                <a:cs typeface="MN Kai Thot" pitchFamily="2" charset="0"/>
              </a:endParaRPr>
            </a:p>
          </p:txBody>
        </p:sp>
        <p:sp>
          <p:nvSpPr>
            <p:cNvPr id="4" name="Star: 8 Points 3">
              <a:extLst>
                <a:ext uri="{FF2B5EF4-FFF2-40B4-BE49-F238E27FC236}">
                  <a16:creationId xmlns:a16="http://schemas.microsoft.com/office/drawing/2014/main" id="{D3E85CA0-EC9E-9A44-A062-98FA18846B28}"/>
                </a:ext>
              </a:extLst>
            </p:cNvPr>
            <p:cNvSpPr/>
            <p:nvPr/>
          </p:nvSpPr>
          <p:spPr>
            <a:xfrm>
              <a:off x="1469550" y="882175"/>
              <a:ext cx="628794"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3200" dirty="0">
                  <a:latin typeface="MN Kai Thot" pitchFamily="2" charset="0"/>
                  <a:cs typeface="MN Kai Thot" pitchFamily="2" charset="0"/>
                </a:rPr>
                <a:t>2</a:t>
              </a:r>
              <a:endParaRPr lang="en-US" sz="3200" dirty="0">
                <a:latin typeface="MN Kai Thot" pitchFamily="2" charset="0"/>
                <a:cs typeface="MN Kai Thot" pitchFamily="2" charset="0"/>
              </a:endParaRPr>
            </a:p>
          </p:txBody>
        </p:sp>
        <p:sp>
          <p:nvSpPr>
            <p:cNvPr id="5" name="Star: 8 Points 4">
              <a:extLst>
                <a:ext uri="{FF2B5EF4-FFF2-40B4-BE49-F238E27FC236}">
                  <a16:creationId xmlns:a16="http://schemas.microsoft.com/office/drawing/2014/main" id="{09F617CD-B987-F327-DE89-5C62C6462EBB}"/>
                </a:ext>
              </a:extLst>
            </p:cNvPr>
            <p:cNvSpPr/>
            <p:nvPr/>
          </p:nvSpPr>
          <p:spPr>
            <a:xfrm>
              <a:off x="2098617" y="882175"/>
              <a:ext cx="628794"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3200" dirty="0">
                  <a:latin typeface="MN Kai Thot" pitchFamily="2" charset="0"/>
                  <a:cs typeface="MN Kai Thot" pitchFamily="2" charset="0"/>
                </a:rPr>
                <a:t>3</a:t>
              </a:r>
              <a:endParaRPr lang="en-US" sz="3200" dirty="0">
                <a:latin typeface="MN Kai Thot" pitchFamily="2" charset="0"/>
                <a:cs typeface="MN Kai Thot" pitchFamily="2" charset="0"/>
              </a:endParaRPr>
            </a:p>
          </p:txBody>
        </p:sp>
      </p:grpSp>
    </p:spTree>
    <p:extLst>
      <p:ext uri="{BB962C8B-B14F-4D97-AF65-F5344CB8AC3E}">
        <p14:creationId xmlns:p14="http://schemas.microsoft.com/office/powerpoint/2010/main" val="614836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C2E8B9-12F1-46D1-E6FA-1401EA32F5EB}"/>
              </a:ext>
            </a:extLst>
          </p:cNvPr>
          <p:cNvSpPr txBox="1"/>
          <p:nvPr/>
        </p:nvSpPr>
        <p:spPr>
          <a:xfrm>
            <a:off x="2297457" y="399529"/>
            <a:ext cx="7424245" cy="1200329"/>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7200" b="0" i="0" u="none" strike="noStrike" kern="1200" cap="none" spc="0" normalizeH="0" baseline="0" noProof="0" dirty="0">
                <a:ln>
                  <a:noFill/>
                </a:ln>
                <a:solidFill>
                  <a:srgbClr val="C00000"/>
                </a:solidFill>
                <a:effectLst/>
                <a:uLnTx/>
                <a:uFillTx/>
                <a:latin typeface="MN Kai Thot" pitchFamily="2" charset="0"/>
                <a:ea typeface="+mn-ea"/>
                <a:cs typeface="MN Kai Thot" pitchFamily="2" charset="0"/>
              </a:rPr>
              <a:t>สงครามกับการลงทุน  </a:t>
            </a:r>
            <a:endParaRPr kumimoji="0" lang="en-US" sz="7200" b="0" i="0" u="none" strike="noStrike" kern="1200" cap="none" spc="0" normalizeH="0" baseline="0" noProof="0" dirty="0">
              <a:ln>
                <a:noFill/>
              </a:ln>
              <a:solidFill>
                <a:srgbClr val="C00000"/>
              </a:solidFill>
              <a:effectLst/>
              <a:uLnTx/>
              <a:uFillTx/>
              <a:latin typeface="MN Kai Thot" pitchFamily="2" charset="0"/>
              <a:ea typeface="+mn-ea"/>
              <a:cs typeface="MN Kai Thot" pitchFamily="2" charset="0"/>
            </a:endParaRPr>
          </a:p>
        </p:txBody>
      </p:sp>
      <p:sp>
        <p:nvSpPr>
          <p:cNvPr id="5" name="Star: 8 Points 4">
            <a:extLst>
              <a:ext uri="{FF2B5EF4-FFF2-40B4-BE49-F238E27FC236}">
                <a16:creationId xmlns:a16="http://schemas.microsoft.com/office/drawing/2014/main" id="{1F21A44A-63D3-7E41-AB05-2610E7C0FE02}"/>
              </a:ext>
            </a:extLst>
          </p:cNvPr>
          <p:cNvSpPr/>
          <p:nvPr/>
        </p:nvSpPr>
        <p:spPr>
          <a:xfrm>
            <a:off x="301489" y="873273"/>
            <a:ext cx="628794"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3200" dirty="0">
                <a:latin typeface="MN Kai Thot" pitchFamily="2" charset="0"/>
                <a:cs typeface="MN Kai Thot" pitchFamily="2" charset="0"/>
              </a:rPr>
              <a:t>1</a:t>
            </a:r>
            <a:endParaRPr lang="en-US" sz="3200" dirty="0">
              <a:latin typeface="MN Kai Thot" pitchFamily="2" charset="0"/>
              <a:cs typeface="MN Kai Thot" pitchFamily="2" charset="0"/>
            </a:endParaRPr>
          </a:p>
        </p:txBody>
      </p:sp>
      <p:sp>
        <p:nvSpPr>
          <p:cNvPr id="6" name="Star: 8 Points 5">
            <a:extLst>
              <a:ext uri="{FF2B5EF4-FFF2-40B4-BE49-F238E27FC236}">
                <a16:creationId xmlns:a16="http://schemas.microsoft.com/office/drawing/2014/main" id="{9D3DA2C5-D67F-F96D-C131-9EA756A4CF21}"/>
              </a:ext>
            </a:extLst>
          </p:cNvPr>
          <p:cNvSpPr/>
          <p:nvPr/>
        </p:nvSpPr>
        <p:spPr>
          <a:xfrm>
            <a:off x="911734" y="872440"/>
            <a:ext cx="628794"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3200" dirty="0">
                <a:latin typeface="MN Kai Thot" pitchFamily="2" charset="0"/>
                <a:cs typeface="MN Kai Thot" pitchFamily="2" charset="0"/>
              </a:rPr>
              <a:t>2</a:t>
            </a:r>
            <a:endParaRPr lang="en-US" sz="3200" dirty="0">
              <a:latin typeface="MN Kai Thot" pitchFamily="2" charset="0"/>
              <a:cs typeface="MN Kai Thot" pitchFamily="2" charset="0"/>
            </a:endParaRPr>
          </a:p>
        </p:txBody>
      </p:sp>
      <p:sp>
        <p:nvSpPr>
          <p:cNvPr id="7" name="Star: 8 Points 6">
            <a:extLst>
              <a:ext uri="{FF2B5EF4-FFF2-40B4-BE49-F238E27FC236}">
                <a16:creationId xmlns:a16="http://schemas.microsoft.com/office/drawing/2014/main" id="{7C330240-5E1C-B5D2-8B9E-9F25AC88DECE}"/>
              </a:ext>
            </a:extLst>
          </p:cNvPr>
          <p:cNvSpPr/>
          <p:nvPr/>
        </p:nvSpPr>
        <p:spPr>
          <a:xfrm>
            <a:off x="1540801" y="872440"/>
            <a:ext cx="628794"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3200" dirty="0">
                <a:latin typeface="MN Kai Thot" pitchFamily="2" charset="0"/>
                <a:cs typeface="MN Kai Thot" pitchFamily="2" charset="0"/>
              </a:rPr>
              <a:t>3</a:t>
            </a:r>
            <a:endParaRPr lang="en-US" sz="3200" dirty="0">
              <a:latin typeface="MN Kai Thot" pitchFamily="2" charset="0"/>
              <a:cs typeface="MN Kai Thot" pitchFamily="2" charset="0"/>
            </a:endParaRPr>
          </a:p>
        </p:txBody>
      </p:sp>
      <p:sp>
        <p:nvSpPr>
          <p:cNvPr id="10" name="TextBox 9">
            <a:extLst>
              <a:ext uri="{FF2B5EF4-FFF2-40B4-BE49-F238E27FC236}">
                <a16:creationId xmlns:a16="http://schemas.microsoft.com/office/drawing/2014/main" id="{0FB2A9C0-F0D0-3E6E-EF5B-F5DCA2F3209A}"/>
              </a:ext>
            </a:extLst>
          </p:cNvPr>
          <p:cNvSpPr txBox="1"/>
          <p:nvPr/>
        </p:nvSpPr>
        <p:spPr>
          <a:xfrm>
            <a:off x="120961" y="6449899"/>
            <a:ext cx="12752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C">
                    <a:lumMod val="50000"/>
                    <a:lumOff val="50000"/>
                  </a:srgbClr>
                </a:solidFill>
                <a:effectLst/>
                <a:uLnTx/>
                <a:uFillTx/>
                <a:latin typeface="Arial"/>
                <a:ea typeface="+mn-ea"/>
                <a:cs typeface="+mn-cs"/>
              </a:rPr>
              <a:t>17-Apr-24</a:t>
            </a:r>
          </a:p>
        </p:txBody>
      </p:sp>
      <p:sp>
        <p:nvSpPr>
          <p:cNvPr id="11" name="TextBox 10">
            <a:extLst>
              <a:ext uri="{FF2B5EF4-FFF2-40B4-BE49-F238E27FC236}">
                <a16:creationId xmlns:a16="http://schemas.microsoft.com/office/drawing/2014/main" id="{B9D89CD3-7C24-0907-E5E4-50F9AFD03597}"/>
              </a:ext>
            </a:extLst>
          </p:cNvPr>
          <p:cNvSpPr txBox="1"/>
          <p:nvPr/>
        </p:nvSpPr>
        <p:spPr>
          <a:xfrm>
            <a:off x="301489" y="1670388"/>
            <a:ext cx="8438474" cy="4708981"/>
          </a:xfrm>
          <a:prstGeom prst="rect">
            <a:avLst/>
          </a:prstGeom>
          <a:noFill/>
        </p:spPr>
        <p:txBody>
          <a:bodyPr wrap="square" rtlCol="0">
            <a:spAutoFit/>
          </a:bodyPr>
          <a:lstStyle/>
          <a:p>
            <a:pPr>
              <a:spcAft>
                <a:spcPts val="2400"/>
              </a:spcAft>
            </a:pPr>
            <a:r>
              <a:rPr lang="th-TH" sz="2000" dirty="0">
                <a:latin typeface="MN MAGURO" pitchFamily="2" charset="0"/>
                <a:cs typeface="MN MAGURO" pitchFamily="2" charset="0"/>
              </a:rPr>
              <a:t>• </a:t>
            </a:r>
            <a:r>
              <a:rPr lang="th-TH" sz="2000" b="1" dirty="0">
                <a:solidFill>
                  <a:srgbClr val="FF0000"/>
                </a:solidFill>
                <a:latin typeface="MN MAGURO" pitchFamily="2" charset="0"/>
                <a:cs typeface="MN MAGURO" pitchFamily="2" charset="0"/>
              </a:rPr>
              <a:t>ตลาดหุ้นทั่วโลก กำลังเจอตัวถ่วงใหม่ คือ มีความเสี่ยงที่ อิสราเอลจะตอบโต้อิหร่านหลังถูกโจมตีไปเมื่อ 13 เม.ย. และ </a:t>
            </a:r>
            <a:r>
              <a:rPr lang="en-US" sz="2000" b="1" dirty="0">
                <a:solidFill>
                  <a:srgbClr val="FF0000"/>
                </a:solidFill>
                <a:latin typeface="MN MAGURO" pitchFamily="2" charset="0"/>
                <a:cs typeface="MN MAGURO" pitchFamily="2" charset="0"/>
              </a:rPr>
              <a:t>Fed </a:t>
            </a:r>
            <a:r>
              <a:rPr lang="th-TH" sz="2000" b="1" dirty="0">
                <a:solidFill>
                  <a:srgbClr val="FF0000"/>
                </a:solidFill>
                <a:latin typeface="MN MAGURO" pitchFamily="2" charset="0"/>
                <a:cs typeface="MN MAGURO" pitchFamily="2" charset="0"/>
              </a:rPr>
              <a:t>ชะลอการลดดอกเบี้ย ทั้งหมดนี้ ทำให้ นักลงทุนโยกเข้าสู่สินทรัพย์ที่มีความเสี่ยงต่ำ ตัวหลักๆ คือ เงินสด ดอลล่าร์ และราคาทองคำ ตลาดหุ้นเอเซีย มีความเสี่ยงดังกล่าว และ </a:t>
            </a:r>
            <a:r>
              <a:rPr lang="en-US" sz="2000" b="1" dirty="0">
                <a:solidFill>
                  <a:srgbClr val="FF0000"/>
                </a:solidFill>
                <a:latin typeface="MN MAGURO" pitchFamily="2" charset="0"/>
                <a:cs typeface="MN MAGURO" pitchFamily="2" charset="0"/>
              </a:rPr>
              <a:t>Fund Flow </a:t>
            </a:r>
            <a:r>
              <a:rPr lang="th-TH" sz="2000" b="1" dirty="0">
                <a:solidFill>
                  <a:srgbClr val="FF0000"/>
                </a:solidFill>
                <a:latin typeface="MN MAGURO" pitchFamily="2" charset="0"/>
                <a:cs typeface="MN MAGURO" pitchFamily="2" charset="0"/>
              </a:rPr>
              <a:t>ที่จะไหลออกจากตลาด</a:t>
            </a:r>
            <a:r>
              <a:rPr lang="en-US" sz="2000" b="1" dirty="0">
                <a:solidFill>
                  <a:srgbClr val="FF0000"/>
                </a:solidFill>
                <a:latin typeface="MN MAGURO" pitchFamily="2" charset="0"/>
                <a:cs typeface="MN MAGURO" pitchFamily="2" charset="0"/>
              </a:rPr>
              <a:t>… </a:t>
            </a:r>
            <a:r>
              <a:rPr lang="th-TH" sz="2000" b="1" dirty="0">
                <a:solidFill>
                  <a:srgbClr val="FF0000"/>
                </a:solidFill>
                <a:latin typeface="MN MAGURO" pitchFamily="2" charset="0"/>
                <a:cs typeface="MN MAGURO" pitchFamily="2" charset="0"/>
              </a:rPr>
              <a:t>ดัชนีฯ มีโอกาสปรับตัวลง หาแนวรับ 1370-80 จุดอีกครั้ง</a:t>
            </a:r>
          </a:p>
          <a:p>
            <a:pPr>
              <a:spcAft>
                <a:spcPts val="2400"/>
              </a:spcAft>
            </a:pPr>
            <a:r>
              <a:rPr lang="th-TH" sz="2000" dirty="0">
                <a:latin typeface="MN MAGURO" pitchFamily="2" charset="0"/>
                <a:cs typeface="MN MAGURO" pitchFamily="2" charset="0"/>
              </a:rPr>
              <a:t>• อิหร่าน โจมตีอิสราเอล ด้วยขีปนาวุธและโดรน เมื่อ 13 เม.ย.แต่ถูกสกัดได้เกือบทั้งหมด... มีกรวิเคราะห์ว่าอิหร่านทำแบบนี้เพื่อเตือน  โดยอิหร่าน ส่งสัญญาณไปที่สหรัฐฯ ว่าจะทำด้วยความระมัดระวัง แม้จะยังไม่มีการโต้กลับจากอิสราเอล แต่นักลงทุนส่วนใหญ่มองเป็นความเสี่ยง (อิสราเอลค่อนข้างดุดันในช่วงนี้)  ราคาทองคำ+ดอลล่าร์ ที่ปรับตัวสูงขึ้นมากในช่วง 2 สัปดาห์นี้ ส่วนหนึ่งก็มาจากเรื่องนี้ สำหรับตลาดหุ้นทั่วโลก ถูกกระทบจากนักลงทุนชะลอการลงทุนสินทรัพยที่เป็น </a:t>
            </a:r>
            <a:r>
              <a:rPr lang="en-US" sz="2000" dirty="0">
                <a:latin typeface="MN MAGURO" pitchFamily="2" charset="0"/>
                <a:cs typeface="MN MAGURO" pitchFamily="2" charset="0"/>
              </a:rPr>
              <a:t>Risky Assets</a:t>
            </a:r>
          </a:p>
          <a:p>
            <a:pPr>
              <a:spcAft>
                <a:spcPts val="2400"/>
              </a:spcAft>
            </a:pPr>
            <a:r>
              <a:rPr lang="en-US" sz="2000" dirty="0">
                <a:latin typeface="MN MAGURO" pitchFamily="2" charset="0"/>
                <a:cs typeface="MN MAGURO" pitchFamily="2" charset="0"/>
              </a:rPr>
              <a:t>• </a:t>
            </a:r>
            <a:r>
              <a:rPr lang="th-TH" sz="2000" dirty="0">
                <a:latin typeface="MN MAGURO" pitchFamily="2" charset="0"/>
                <a:cs typeface="MN MAGURO" pitchFamily="2" charset="0"/>
              </a:rPr>
              <a:t>ราคาน้ำมันดิบ </a:t>
            </a:r>
            <a:r>
              <a:rPr lang="en-US" sz="2000" dirty="0">
                <a:latin typeface="MN MAGURO" pitchFamily="2" charset="0"/>
                <a:cs typeface="MN MAGURO" pitchFamily="2" charset="0"/>
              </a:rPr>
              <a:t>Brent </a:t>
            </a:r>
            <a:r>
              <a:rPr lang="th-TH" sz="2000" dirty="0">
                <a:latin typeface="MN MAGURO" pitchFamily="2" charset="0"/>
                <a:cs typeface="MN MAGURO" pitchFamily="2" charset="0"/>
              </a:rPr>
              <a:t>เกาะอยู่แถวๆ $90 เหรียญ หากสงครามไม่ได้พัฒนาการไปอย่างมีนัยยะสำคัญ ราคาน้ำมัน ก็ไม่น่าจะไปไกลเกิน $100 เหรียญได้ (ที่มา : </a:t>
            </a:r>
            <a:r>
              <a:rPr lang="en-US" sz="2000" dirty="0">
                <a:latin typeface="MN MAGURO" pitchFamily="2" charset="0"/>
                <a:cs typeface="MN MAGURO" pitchFamily="2" charset="0"/>
              </a:rPr>
              <a:t>Goldman Sachs)</a:t>
            </a:r>
          </a:p>
        </p:txBody>
      </p:sp>
      <p:pic>
        <p:nvPicPr>
          <p:cNvPr id="8" name="Picture 7">
            <a:extLst>
              <a:ext uri="{FF2B5EF4-FFF2-40B4-BE49-F238E27FC236}">
                <a16:creationId xmlns:a16="http://schemas.microsoft.com/office/drawing/2014/main" id="{C731DD7A-095A-D2EC-610F-67C2F6AF316C}"/>
              </a:ext>
            </a:extLst>
          </p:cNvPr>
          <p:cNvPicPr>
            <a:picLocks noChangeAspect="1"/>
          </p:cNvPicPr>
          <p:nvPr/>
        </p:nvPicPr>
        <p:blipFill>
          <a:blip r:embed="rId3"/>
          <a:stretch>
            <a:fillRect/>
          </a:stretch>
        </p:blipFill>
        <p:spPr>
          <a:xfrm>
            <a:off x="8914085" y="1744818"/>
            <a:ext cx="3179043" cy="1832099"/>
          </a:xfrm>
          <a:prstGeom prst="rect">
            <a:avLst/>
          </a:prstGeom>
        </p:spPr>
      </p:pic>
      <p:sp>
        <p:nvSpPr>
          <p:cNvPr id="12" name="TextBox 11">
            <a:extLst>
              <a:ext uri="{FF2B5EF4-FFF2-40B4-BE49-F238E27FC236}">
                <a16:creationId xmlns:a16="http://schemas.microsoft.com/office/drawing/2014/main" id="{377387CC-01EE-10AD-1C7E-3561BCDF31B0}"/>
              </a:ext>
            </a:extLst>
          </p:cNvPr>
          <p:cNvSpPr txBox="1"/>
          <p:nvPr/>
        </p:nvSpPr>
        <p:spPr>
          <a:xfrm>
            <a:off x="8914086" y="4039016"/>
            <a:ext cx="3179043" cy="1908215"/>
          </a:xfrm>
          <a:prstGeom prst="rect">
            <a:avLst/>
          </a:prstGeom>
          <a:noFill/>
        </p:spPr>
        <p:txBody>
          <a:bodyPr wrap="square" rtlCol="0">
            <a:spAutoFit/>
          </a:bodyPr>
          <a:lstStyle/>
          <a:p>
            <a:r>
              <a:rPr lang="en-US" sz="1400" i="1" dirty="0">
                <a:solidFill>
                  <a:schemeClr val="bg2">
                    <a:lumMod val="25000"/>
                  </a:schemeClr>
                </a:solidFill>
                <a:latin typeface="Arial" panose="020B0604020202020204" pitchFamily="34" charset="0"/>
                <a:cs typeface="Arial" panose="020B0604020202020204" pitchFamily="34" charset="0"/>
              </a:rPr>
              <a:t>“ Israeli Minister of Defense Yoav Gallant told Defense Secretary Lloyd Austin</a:t>
            </a:r>
            <a:r>
              <a:rPr lang="th-TH" sz="1400" i="1" dirty="0">
                <a:solidFill>
                  <a:schemeClr val="bg2">
                    <a:lumMod val="25000"/>
                  </a:schemeClr>
                </a:solidFill>
                <a:latin typeface="Arial" panose="020B0604020202020204" pitchFamily="34" charset="0"/>
                <a:cs typeface="Arial" panose="020B0604020202020204" pitchFamily="34" charset="0"/>
              </a:rPr>
              <a:t>  </a:t>
            </a:r>
            <a:r>
              <a:rPr lang="en-US" sz="1400" i="1" dirty="0">
                <a:solidFill>
                  <a:schemeClr val="bg2">
                    <a:lumMod val="25000"/>
                  </a:schemeClr>
                </a:solidFill>
                <a:latin typeface="Arial" panose="020B0604020202020204" pitchFamily="34" charset="0"/>
                <a:cs typeface="Arial" panose="020B0604020202020204" pitchFamily="34" charset="0"/>
              </a:rPr>
              <a:t>Sunday that Israel has no choice but to respond to the unprecedented missile</a:t>
            </a:r>
            <a:r>
              <a:rPr lang="th-TH" sz="1400" i="1" dirty="0">
                <a:solidFill>
                  <a:schemeClr val="bg2">
                    <a:lumMod val="25000"/>
                  </a:schemeClr>
                </a:solidFill>
                <a:latin typeface="Arial" panose="020B0604020202020204" pitchFamily="34" charset="0"/>
                <a:cs typeface="Arial" panose="020B0604020202020204" pitchFamily="34" charset="0"/>
              </a:rPr>
              <a:t> </a:t>
            </a:r>
            <a:r>
              <a:rPr lang="en-US" sz="1400" i="1" dirty="0">
                <a:solidFill>
                  <a:schemeClr val="bg2">
                    <a:lumMod val="25000"/>
                  </a:schemeClr>
                </a:solidFill>
                <a:latin typeface="Arial" panose="020B0604020202020204" pitchFamily="34" charset="0"/>
                <a:cs typeface="Arial" panose="020B0604020202020204" pitchFamily="34" charset="0"/>
              </a:rPr>
              <a:t>and drone attack launched by Iran over the weekend, a U.S. official and</a:t>
            </a:r>
            <a:r>
              <a:rPr lang="th-TH" sz="1400" i="1" dirty="0">
                <a:solidFill>
                  <a:schemeClr val="bg2">
                    <a:lumMod val="25000"/>
                  </a:schemeClr>
                </a:solidFill>
                <a:latin typeface="Arial" panose="020B0604020202020204" pitchFamily="34" charset="0"/>
                <a:cs typeface="Arial" panose="020B0604020202020204" pitchFamily="34" charset="0"/>
              </a:rPr>
              <a:t> </a:t>
            </a:r>
            <a:r>
              <a:rPr lang="en-US" sz="1400" i="1" dirty="0">
                <a:solidFill>
                  <a:schemeClr val="bg2">
                    <a:lumMod val="25000"/>
                  </a:schemeClr>
                </a:solidFill>
                <a:latin typeface="Arial" panose="020B0604020202020204" pitchFamily="34" charset="0"/>
                <a:cs typeface="Arial" panose="020B0604020202020204" pitchFamily="34" charset="0"/>
              </a:rPr>
              <a:t>another source briefed on the call told </a:t>
            </a:r>
            <a:r>
              <a:rPr lang="en-US" sz="1400" i="1" dirty="0" err="1">
                <a:solidFill>
                  <a:schemeClr val="bg2">
                    <a:lumMod val="25000"/>
                  </a:schemeClr>
                </a:solidFill>
                <a:latin typeface="Arial" panose="020B0604020202020204" pitchFamily="34" charset="0"/>
                <a:cs typeface="Arial" panose="020B0604020202020204" pitchFamily="34" charset="0"/>
              </a:rPr>
              <a:t>Axios</a:t>
            </a:r>
            <a:r>
              <a:rPr lang="en-US" sz="1400" i="1" dirty="0">
                <a:solidFill>
                  <a:schemeClr val="bg2">
                    <a:lumMod val="25000"/>
                  </a:schemeClr>
                </a:solidFill>
                <a:latin typeface="Arial" panose="020B0604020202020204" pitchFamily="34" charset="0"/>
                <a:cs typeface="Arial" panose="020B0604020202020204" pitchFamily="34" charset="0"/>
              </a:rPr>
              <a:t>.</a:t>
            </a:r>
            <a:r>
              <a:rPr lang="en-US" i="1" dirty="0">
                <a:solidFill>
                  <a:schemeClr val="bg2">
                    <a:lumMod val="25000"/>
                  </a:schemeClr>
                </a:solidFill>
                <a:latin typeface="Arial" panose="020B0604020202020204" pitchFamily="34" charset="0"/>
                <a:cs typeface="Arial" panose="020B0604020202020204" pitchFamily="34" charset="0"/>
              </a:rPr>
              <a:t>”</a:t>
            </a:r>
            <a:endParaRPr lang="en-US" sz="1400" i="1" dirty="0">
              <a:solidFill>
                <a:schemeClr val="bg2">
                  <a:lumMod val="2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4B292B1-B33E-04E8-EEED-98FD6132E10C}"/>
              </a:ext>
            </a:extLst>
          </p:cNvPr>
          <p:cNvSpPr txBox="1"/>
          <p:nvPr/>
        </p:nvSpPr>
        <p:spPr>
          <a:xfrm>
            <a:off x="9759832" y="3478005"/>
            <a:ext cx="2313896" cy="307777"/>
          </a:xfrm>
          <a:prstGeom prst="rect">
            <a:avLst/>
          </a:prstGeom>
          <a:noFill/>
        </p:spPr>
        <p:txBody>
          <a:bodyPr wrap="square" rtlCol="0">
            <a:spAutoFit/>
          </a:bodyPr>
          <a:lstStyle/>
          <a:p>
            <a:pPr algn="r"/>
            <a:r>
              <a:rPr lang="th-TH" sz="1400" i="1" dirty="0"/>
              <a:t>นายกรัฐมนตรีอิสราเอล</a:t>
            </a:r>
            <a:endParaRPr lang="en-US" sz="1400" i="1" dirty="0"/>
          </a:p>
        </p:txBody>
      </p:sp>
    </p:spTree>
    <p:extLst>
      <p:ext uri="{BB962C8B-B14F-4D97-AF65-F5344CB8AC3E}">
        <p14:creationId xmlns:p14="http://schemas.microsoft.com/office/powerpoint/2010/main" val="3853990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B5EC2A-D86B-B828-9253-3F4C6421A256}"/>
              </a:ext>
            </a:extLst>
          </p:cNvPr>
          <p:cNvSpPr txBox="1"/>
          <p:nvPr/>
        </p:nvSpPr>
        <p:spPr>
          <a:xfrm>
            <a:off x="8699818" y="2814768"/>
            <a:ext cx="3387272" cy="1200329"/>
          </a:xfrm>
          <a:prstGeom prst="rect">
            <a:avLst/>
          </a:prstGeom>
          <a:no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3600" b="1" i="0" u="none" strike="noStrike" kern="1200" cap="none" spc="0" normalizeH="0" baseline="0" noProof="0" dirty="0">
                <a:ln>
                  <a:noFill/>
                </a:ln>
                <a:solidFill>
                  <a:srgbClr val="FF0000"/>
                </a:solidFill>
                <a:effectLst/>
                <a:uLnTx/>
                <a:uFillTx/>
                <a:latin typeface="MN MAGURO" pitchFamily="2" charset="0"/>
                <a:ea typeface="+mn-ea"/>
                <a:cs typeface="MN MAGURO" pitchFamily="2" charset="0"/>
              </a:rPr>
              <a:t>ราคาน้ำมัน+ </a:t>
            </a:r>
            <a:r>
              <a:rPr kumimoji="0" lang="en-US" sz="3600" b="1" i="0" u="none" strike="noStrike" kern="1200" cap="none" spc="0" normalizeH="0" baseline="0" noProof="0" dirty="0">
                <a:ln>
                  <a:noFill/>
                </a:ln>
                <a:solidFill>
                  <a:srgbClr val="FF0000"/>
                </a:solidFill>
                <a:effectLst/>
                <a:uLnTx/>
                <a:uFillTx/>
                <a:latin typeface="MN MAGURO" pitchFamily="2" charset="0"/>
                <a:ea typeface="+mn-ea"/>
                <a:cs typeface="MN MAGURO" pitchFamily="2" charset="0"/>
              </a:rPr>
              <a:t>supply Shortage</a:t>
            </a:r>
          </a:p>
        </p:txBody>
      </p:sp>
      <p:sp>
        <p:nvSpPr>
          <p:cNvPr id="6" name="Rectangle: Rounded Corners 5">
            <a:extLst>
              <a:ext uri="{FF2B5EF4-FFF2-40B4-BE49-F238E27FC236}">
                <a16:creationId xmlns:a16="http://schemas.microsoft.com/office/drawing/2014/main" id="{B5529760-FDEC-03E9-3BE2-1E34BF05197F}"/>
              </a:ext>
            </a:extLst>
          </p:cNvPr>
          <p:cNvSpPr/>
          <p:nvPr/>
        </p:nvSpPr>
        <p:spPr>
          <a:xfrm>
            <a:off x="4369981" y="2785731"/>
            <a:ext cx="3604437" cy="1297172"/>
          </a:xfrm>
          <a:prstGeom prst="roundRect">
            <a:avLst/>
          </a:prstGeom>
          <a:solidFill>
            <a:srgbClr val="D2A000"/>
          </a:solidFill>
          <a:ln>
            <a:solidFill>
              <a:srgbClr val="FF0000"/>
            </a:solidFill>
          </a:ln>
          <a:effectLst>
            <a:softEdge rad="1016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4990"/>
              </a:solidFill>
              <a:effectLst/>
              <a:uLnTx/>
              <a:uFillTx/>
              <a:latin typeface="Arial"/>
              <a:ea typeface="+mn-ea"/>
              <a:cs typeface="+mn-cs"/>
            </a:endParaRPr>
          </a:p>
        </p:txBody>
      </p:sp>
      <p:pic>
        <p:nvPicPr>
          <p:cNvPr id="1026" name="Picture 2" descr="นายกรัฐมนตรี เบนจามิน เนทันยาฮู แห่งอิสราเอล และอยาตอลเลาะห์ อาลี คอเมเนอี ผู้นำสูงสุดของอิหร่าน">
            <a:extLst>
              <a:ext uri="{FF2B5EF4-FFF2-40B4-BE49-F238E27FC236}">
                <a16:creationId xmlns:a16="http://schemas.microsoft.com/office/drawing/2014/main" id="{09C07F59-1E5B-C1CD-D0E9-AFAFABC8F8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35214" y="2957235"/>
            <a:ext cx="1511592" cy="943529"/>
          </a:xfrm>
          <a:prstGeom prst="roundRect">
            <a:avLst>
              <a:gd name="adj" fmla="val 15625"/>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0639C4C-E463-76ED-79AD-F3D57C0D77C0}"/>
              </a:ext>
            </a:extLst>
          </p:cNvPr>
          <p:cNvPicPr>
            <a:picLocks noChangeAspect="1"/>
          </p:cNvPicPr>
          <p:nvPr/>
        </p:nvPicPr>
        <p:blipFill>
          <a:blip r:embed="rId4"/>
          <a:stretch>
            <a:fillRect/>
          </a:stretch>
        </p:blipFill>
        <p:spPr>
          <a:xfrm>
            <a:off x="6134100" y="2957235"/>
            <a:ext cx="1677824" cy="943529"/>
          </a:xfrm>
          <a:prstGeom prst="roundRect">
            <a:avLst>
              <a:gd name="adj" fmla="val 10415"/>
            </a:avLst>
          </a:prstGeom>
        </p:spPr>
      </p:pic>
      <p:sp>
        <p:nvSpPr>
          <p:cNvPr id="9" name="TextBox 8">
            <a:extLst>
              <a:ext uri="{FF2B5EF4-FFF2-40B4-BE49-F238E27FC236}">
                <a16:creationId xmlns:a16="http://schemas.microsoft.com/office/drawing/2014/main" id="{9E7EA999-8458-C964-F0FE-41BCDBB25041}"/>
              </a:ext>
            </a:extLst>
          </p:cNvPr>
          <p:cNvSpPr txBox="1"/>
          <p:nvPr/>
        </p:nvSpPr>
        <p:spPr>
          <a:xfrm>
            <a:off x="-29834" y="3091766"/>
            <a:ext cx="3541723" cy="646331"/>
          </a:xfrm>
          <a:prstGeom prst="rect">
            <a:avLst/>
          </a:prstGeom>
          <a:no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3600" b="1" i="0" u="none" strike="noStrike" kern="1200" cap="none" spc="0" normalizeH="0" baseline="0" noProof="0" dirty="0">
                <a:ln>
                  <a:noFill/>
                </a:ln>
                <a:solidFill>
                  <a:srgbClr val="FF0000"/>
                </a:solidFill>
                <a:effectLst/>
                <a:uLnTx/>
                <a:uFillTx/>
                <a:latin typeface="MN MAGURO" pitchFamily="2" charset="0"/>
                <a:ea typeface="+mn-ea"/>
                <a:cs typeface="MN MAGURO" pitchFamily="2" charset="0"/>
              </a:rPr>
              <a:t>เศรษฐกิจโลก</a:t>
            </a:r>
            <a:endParaRPr kumimoji="0" lang="en-US" sz="3600" b="1" i="0" u="none" strike="noStrike" kern="1200" cap="none" spc="0" normalizeH="0" baseline="0" noProof="0" dirty="0">
              <a:ln>
                <a:noFill/>
              </a:ln>
              <a:solidFill>
                <a:srgbClr val="FF0000"/>
              </a:solidFill>
              <a:effectLst/>
              <a:uLnTx/>
              <a:uFillTx/>
              <a:latin typeface="MN MAGURO" pitchFamily="2" charset="0"/>
              <a:ea typeface="+mn-ea"/>
              <a:cs typeface="MN MAGURO" pitchFamily="2" charset="0"/>
            </a:endParaRPr>
          </a:p>
        </p:txBody>
      </p:sp>
      <p:sp>
        <p:nvSpPr>
          <p:cNvPr id="16" name="Rectangle: Rounded Corners 15">
            <a:extLst>
              <a:ext uri="{FF2B5EF4-FFF2-40B4-BE49-F238E27FC236}">
                <a16:creationId xmlns:a16="http://schemas.microsoft.com/office/drawing/2014/main" id="{5ACD3B07-85E0-EECB-C8D4-C37EE035837B}"/>
              </a:ext>
            </a:extLst>
          </p:cNvPr>
          <p:cNvSpPr/>
          <p:nvPr/>
        </p:nvSpPr>
        <p:spPr>
          <a:xfrm>
            <a:off x="8858590" y="1428314"/>
            <a:ext cx="2222204" cy="584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3200" b="0" i="0" u="none" strike="noStrike" kern="1200" cap="none" spc="0" normalizeH="0" baseline="0" noProof="0" dirty="0">
                <a:ln>
                  <a:noFill/>
                </a:ln>
                <a:solidFill>
                  <a:srgbClr val="0000FF"/>
                </a:solidFill>
                <a:effectLst/>
                <a:uLnTx/>
                <a:uFillTx/>
                <a:latin typeface="MN Lotchong" pitchFamily="2" charset="0"/>
                <a:ea typeface="+mn-ea"/>
                <a:cs typeface="MN Lotchong" pitchFamily="2" charset="0"/>
              </a:rPr>
              <a:t>ดอลล่าร์แข็งค่า</a:t>
            </a:r>
            <a:endParaRPr kumimoji="0" lang="en-US" sz="3200" b="0" i="0" u="none" strike="noStrike" kern="1200" cap="none" spc="0" normalizeH="0" baseline="0" noProof="0" dirty="0">
              <a:ln>
                <a:noFill/>
              </a:ln>
              <a:solidFill>
                <a:srgbClr val="0000FF"/>
              </a:solidFill>
              <a:effectLst/>
              <a:uLnTx/>
              <a:uFillTx/>
              <a:latin typeface="MN Lotchong" pitchFamily="2" charset="0"/>
              <a:ea typeface="+mn-ea"/>
              <a:cs typeface="MN Lotchong" pitchFamily="2" charset="0"/>
            </a:endParaRPr>
          </a:p>
        </p:txBody>
      </p:sp>
      <p:sp>
        <p:nvSpPr>
          <p:cNvPr id="19" name="Rectangle: Rounded Corners 18">
            <a:extLst>
              <a:ext uri="{FF2B5EF4-FFF2-40B4-BE49-F238E27FC236}">
                <a16:creationId xmlns:a16="http://schemas.microsoft.com/office/drawing/2014/main" id="{198E0279-0A61-5C09-A3AA-90A29D08A3CB}"/>
              </a:ext>
            </a:extLst>
          </p:cNvPr>
          <p:cNvSpPr/>
          <p:nvPr/>
        </p:nvSpPr>
        <p:spPr>
          <a:xfrm>
            <a:off x="545096" y="1426808"/>
            <a:ext cx="2660446" cy="584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3200" b="0" i="0" u="none" strike="noStrike" kern="1200" cap="none" spc="0" normalizeH="0" baseline="0" noProof="0" dirty="0">
                <a:ln>
                  <a:noFill/>
                </a:ln>
                <a:solidFill>
                  <a:srgbClr val="0000FF"/>
                </a:solidFill>
                <a:effectLst/>
                <a:uLnTx/>
                <a:uFillTx/>
                <a:latin typeface="MN Lotchong" pitchFamily="2" charset="0"/>
                <a:ea typeface="+mn-ea"/>
                <a:cs typeface="MN Lotchong" pitchFamily="2" charset="0"/>
              </a:rPr>
              <a:t>ราคาทองคำสูงขึ้น</a:t>
            </a:r>
            <a:endParaRPr kumimoji="0" lang="en-US" sz="3200" b="0" i="0" u="none" strike="noStrike" kern="1200" cap="none" spc="0" normalizeH="0" baseline="0" noProof="0" dirty="0">
              <a:ln>
                <a:noFill/>
              </a:ln>
              <a:solidFill>
                <a:srgbClr val="0000FF"/>
              </a:solidFill>
              <a:effectLst/>
              <a:uLnTx/>
              <a:uFillTx/>
              <a:latin typeface="MN Lotchong" pitchFamily="2" charset="0"/>
              <a:ea typeface="+mn-ea"/>
              <a:cs typeface="MN Lotchong" pitchFamily="2" charset="0"/>
            </a:endParaRPr>
          </a:p>
        </p:txBody>
      </p:sp>
      <p:grpSp>
        <p:nvGrpSpPr>
          <p:cNvPr id="1029" name="Google Shape;2465;p89">
            <a:extLst>
              <a:ext uri="{FF2B5EF4-FFF2-40B4-BE49-F238E27FC236}">
                <a16:creationId xmlns:a16="http://schemas.microsoft.com/office/drawing/2014/main" id="{151CC30C-741F-266B-0C74-E6AA26B85DBF}"/>
              </a:ext>
            </a:extLst>
          </p:cNvPr>
          <p:cNvGrpSpPr/>
          <p:nvPr/>
        </p:nvGrpSpPr>
        <p:grpSpPr>
          <a:xfrm>
            <a:off x="8065682" y="3214979"/>
            <a:ext cx="634136" cy="492827"/>
            <a:chOff x="4854075" y="2527625"/>
            <a:chExt cx="56000" cy="59050"/>
          </a:xfrm>
        </p:grpSpPr>
        <p:sp>
          <p:nvSpPr>
            <p:cNvPr id="1030" name="Google Shape;2466;p89">
              <a:extLst>
                <a:ext uri="{FF2B5EF4-FFF2-40B4-BE49-F238E27FC236}">
                  <a16:creationId xmlns:a16="http://schemas.microsoft.com/office/drawing/2014/main" id="{EC1269D9-8AF0-EDDE-21DB-44A93A8E1EAE}"/>
                </a:ext>
              </a:extLst>
            </p:cNvPr>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noFill/>
            <a:ln w="9525" cap="flat" cmpd="sng">
              <a:solidFill>
                <a:srgbClr val="00206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2467;p89">
              <a:extLst>
                <a:ext uri="{FF2B5EF4-FFF2-40B4-BE49-F238E27FC236}">
                  <a16:creationId xmlns:a16="http://schemas.microsoft.com/office/drawing/2014/main" id="{A8830C84-2DB3-ED4A-1E2B-A5D02207C9CE}"/>
                </a:ext>
              </a:extLst>
            </p:cNvPr>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noFill/>
            <a:ln w="9525" cap="flat" cmpd="sng">
              <a:solidFill>
                <a:srgbClr val="00206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2" name="Google Shape;2465;p89">
            <a:extLst>
              <a:ext uri="{FF2B5EF4-FFF2-40B4-BE49-F238E27FC236}">
                <a16:creationId xmlns:a16="http://schemas.microsoft.com/office/drawing/2014/main" id="{C78AF819-89BD-1122-9FE2-B40947CC9ACA}"/>
              </a:ext>
            </a:extLst>
          </p:cNvPr>
          <p:cNvGrpSpPr/>
          <p:nvPr/>
        </p:nvGrpSpPr>
        <p:grpSpPr>
          <a:xfrm rot="10800000">
            <a:off x="3603154" y="3268606"/>
            <a:ext cx="634136" cy="379254"/>
            <a:chOff x="4854075" y="2527625"/>
            <a:chExt cx="56000" cy="59050"/>
          </a:xfrm>
        </p:grpSpPr>
        <p:sp>
          <p:nvSpPr>
            <p:cNvPr id="1033" name="Google Shape;2466;p89">
              <a:extLst>
                <a:ext uri="{FF2B5EF4-FFF2-40B4-BE49-F238E27FC236}">
                  <a16:creationId xmlns:a16="http://schemas.microsoft.com/office/drawing/2014/main" id="{4C8D9BB3-A4A4-19B2-8FAA-C98F8FDE76DB}"/>
                </a:ext>
              </a:extLst>
            </p:cNvPr>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noFill/>
            <a:ln w="9525" cap="flat" cmpd="sng">
              <a:solidFill>
                <a:srgbClr val="00206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2467;p89">
              <a:extLst>
                <a:ext uri="{FF2B5EF4-FFF2-40B4-BE49-F238E27FC236}">
                  <a16:creationId xmlns:a16="http://schemas.microsoft.com/office/drawing/2014/main" id="{2D6FC59C-2782-6E4A-DEEA-8DD7640BACD0}"/>
                </a:ext>
              </a:extLst>
            </p:cNvPr>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noFill/>
            <a:ln w="9525" cap="flat" cmpd="sng">
              <a:solidFill>
                <a:srgbClr val="00206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38" name="TextBox 1037">
            <a:extLst>
              <a:ext uri="{FF2B5EF4-FFF2-40B4-BE49-F238E27FC236}">
                <a16:creationId xmlns:a16="http://schemas.microsoft.com/office/drawing/2014/main" id="{A007460B-C010-0245-43E8-1AB28F0421C8}"/>
              </a:ext>
            </a:extLst>
          </p:cNvPr>
          <p:cNvSpPr txBox="1"/>
          <p:nvPr/>
        </p:nvSpPr>
        <p:spPr>
          <a:xfrm>
            <a:off x="8622288" y="4299719"/>
            <a:ext cx="3387272" cy="584775"/>
          </a:xfrm>
          <a:prstGeom prst="rect">
            <a:avLst/>
          </a:prstGeom>
          <a:no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3200" b="1" i="0" u="none" strike="noStrike" kern="1200" cap="none" spc="0" normalizeH="0" baseline="0" noProof="0" dirty="0">
                <a:ln>
                  <a:noFill/>
                </a:ln>
                <a:solidFill>
                  <a:srgbClr val="0000FF"/>
                </a:solidFill>
                <a:effectLst/>
                <a:uLnTx/>
                <a:uFillTx/>
                <a:latin typeface="MN MAGURO" pitchFamily="2" charset="0"/>
                <a:ea typeface="+mn-ea"/>
                <a:cs typeface="MN MAGURO" pitchFamily="2" charset="0"/>
              </a:rPr>
              <a:t>ภาวะเงินเฟ้อ</a:t>
            </a:r>
            <a:endParaRPr kumimoji="0" lang="en-US" sz="3200" b="1" i="0" u="none" strike="noStrike" kern="1200" cap="none" spc="0" normalizeH="0" baseline="0" noProof="0" dirty="0">
              <a:ln>
                <a:noFill/>
              </a:ln>
              <a:solidFill>
                <a:srgbClr val="0000FF"/>
              </a:solidFill>
              <a:effectLst/>
              <a:uLnTx/>
              <a:uFillTx/>
              <a:latin typeface="MN MAGURO" pitchFamily="2" charset="0"/>
              <a:ea typeface="+mn-ea"/>
              <a:cs typeface="MN MAGURO" pitchFamily="2" charset="0"/>
            </a:endParaRPr>
          </a:p>
        </p:txBody>
      </p:sp>
      <p:sp>
        <p:nvSpPr>
          <p:cNvPr id="1039" name="TextBox 1038">
            <a:extLst>
              <a:ext uri="{FF2B5EF4-FFF2-40B4-BE49-F238E27FC236}">
                <a16:creationId xmlns:a16="http://schemas.microsoft.com/office/drawing/2014/main" id="{AF304777-1083-8A4E-FBD7-C60699F720BF}"/>
              </a:ext>
            </a:extLst>
          </p:cNvPr>
          <p:cNvSpPr txBox="1"/>
          <p:nvPr/>
        </p:nvSpPr>
        <p:spPr>
          <a:xfrm>
            <a:off x="8685414" y="5194851"/>
            <a:ext cx="3387272" cy="584775"/>
          </a:xfrm>
          <a:prstGeom prst="rect">
            <a:avLst/>
          </a:prstGeom>
          <a:no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MN MAGURO" pitchFamily="2" charset="0"/>
                <a:ea typeface="+mn-ea"/>
                <a:cs typeface="MN MAGURO" pitchFamily="2" charset="0"/>
              </a:rPr>
              <a:t>Fed </a:t>
            </a:r>
            <a:r>
              <a:rPr kumimoji="0" lang="th-TH" sz="3200" b="1" i="0" u="none" strike="noStrike" kern="1200" cap="none" spc="0" normalizeH="0" baseline="0" noProof="0" dirty="0">
                <a:ln>
                  <a:noFill/>
                </a:ln>
                <a:solidFill>
                  <a:srgbClr val="0000FF"/>
                </a:solidFill>
                <a:effectLst/>
                <a:uLnTx/>
                <a:uFillTx/>
                <a:latin typeface="MN MAGURO" pitchFamily="2" charset="0"/>
                <a:ea typeface="+mn-ea"/>
                <a:cs typeface="MN MAGURO" pitchFamily="2" charset="0"/>
              </a:rPr>
              <a:t>ลดดอกเบี้ยช้าลง</a:t>
            </a:r>
            <a:endParaRPr kumimoji="0" lang="en-US" sz="3200" b="1" i="0" u="none" strike="noStrike" kern="1200" cap="none" spc="0" normalizeH="0" baseline="0" noProof="0" dirty="0">
              <a:ln>
                <a:noFill/>
              </a:ln>
              <a:solidFill>
                <a:srgbClr val="0000FF"/>
              </a:solidFill>
              <a:effectLst/>
              <a:uLnTx/>
              <a:uFillTx/>
              <a:latin typeface="MN MAGURO" pitchFamily="2" charset="0"/>
              <a:ea typeface="+mn-ea"/>
              <a:cs typeface="MN MAGURO" pitchFamily="2" charset="0"/>
            </a:endParaRPr>
          </a:p>
        </p:txBody>
      </p:sp>
      <p:sp>
        <p:nvSpPr>
          <p:cNvPr id="1040" name="TextBox 1039">
            <a:extLst>
              <a:ext uri="{FF2B5EF4-FFF2-40B4-BE49-F238E27FC236}">
                <a16:creationId xmlns:a16="http://schemas.microsoft.com/office/drawing/2014/main" id="{06299755-A985-7B00-1674-93AC69C1D243}"/>
              </a:ext>
            </a:extLst>
          </p:cNvPr>
          <p:cNvSpPr txBox="1"/>
          <p:nvPr/>
        </p:nvSpPr>
        <p:spPr>
          <a:xfrm>
            <a:off x="4443332" y="5181474"/>
            <a:ext cx="3387272" cy="584775"/>
          </a:xfrm>
          <a:prstGeom prst="rect">
            <a:avLst/>
          </a:prstGeom>
          <a:no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3200" b="1" i="0" u="none" strike="noStrike" kern="1200" cap="none" spc="0" normalizeH="0" baseline="0" noProof="0" dirty="0">
                <a:ln>
                  <a:noFill/>
                </a:ln>
                <a:solidFill>
                  <a:srgbClr val="0000FF"/>
                </a:solidFill>
                <a:effectLst/>
                <a:uLnTx/>
                <a:uFillTx/>
                <a:latin typeface="MN MAGURO" pitchFamily="2" charset="0"/>
                <a:ea typeface="+mn-ea"/>
                <a:cs typeface="MN MAGURO" pitchFamily="2" charset="0"/>
              </a:rPr>
              <a:t>ต้นทุนการผลิตสูงขึ้น</a:t>
            </a:r>
            <a:endParaRPr kumimoji="0" lang="en-US" sz="3200" b="1" i="0" u="none" strike="noStrike" kern="1200" cap="none" spc="0" normalizeH="0" baseline="0" noProof="0" dirty="0">
              <a:ln>
                <a:noFill/>
              </a:ln>
              <a:solidFill>
                <a:srgbClr val="0000FF"/>
              </a:solidFill>
              <a:effectLst/>
              <a:uLnTx/>
              <a:uFillTx/>
              <a:latin typeface="MN MAGURO" pitchFamily="2" charset="0"/>
              <a:ea typeface="+mn-ea"/>
              <a:cs typeface="MN MAGURO" pitchFamily="2" charset="0"/>
            </a:endParaRPr>
          </a:p>
        </p:txBody>
      </p:sp>
      <p:sp>
        <p:nvSpPr>
          <p:cNvPr id="1041" name="TextBox 1040">
            <a:extLst>
              <a:ext uri="{FF2B5EF4-FFF2-40B4-BE49-F238E27FC236}">
                <a16:creationId xmlns:a16="http://schemas.microsoft.com/office/drawing/2014/main" id="{B18F9747-9F67-0561-3DAD-2D8251F8404E}"/>
              </a:ext>
            </a:extLst>
          </p:cNvPr>
          <p:cNvSpPr txBox="1"/>
          <p:nvPr/>
        </p:nvSpPr>
        <p:spPr>
          <a:xfrm>
            <a:off x="-30968" y="5214302"/>
            <a:ext cx="3387272" cy="584775"/>
          </a:xfrm>
          <a:prstGeom prst="rect">
            <a:avLst/>
          </a:prstGeom>
          <a:noFill/>
          <a:effectLst>
            <a:softEdge rad="3175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3200" b="1" i="0" u="none" strike="noStrike" kern="1200" cap="none" spc="0" normalizeH="0" baseline="0" noProof="0" dirty="0">
                <a:ln>
                  <a:noFill/>
                </a:ln>
                <a:solidFill>
                  <a:srgbClr val="0000FF"/>
                </a:solidFill>
                <a:effectLst/>
                <a:uLnTx/>
                <a:uFillTx/>
                <a:latin typeface="MN MAGURO" pitchFamily="2" charset="0"/>
                <a:ea typeface="+mn-ea"/>
                <a:cs typeface="MN MAGURO" pitchFamily="2" charset="0"/>
              </a:rPr>
              <a:t>รายได้ส่งออก</a:t>
            </a:r>
            <a:endParaRPr kumimoji="0" lang="en-US" sz="3200" b="1" i="0" u="none" strike="noStrike" kern="1200" cap="none" spc="0" normalizeH="0" baseline="0" noProof="0" dirty="0">
              <a:ln>
                <a:noFill/>
              </a:ln>
              <a:solidFill>
                <a:srgbClr val="0000FF"/>
              </a:solidFill>
              <a:effectLst/>
              <a:uLnTx/>
              <a:uFillTx/>
              <a:latin typeface="MN MAGURO" pitchFamily="2" charset="0"/>
              <a:ea typeface="+mn-ea"/>
              <a:cs typeface="MN MAGURO" pitchFamily="2" charset="0"/>
            </a:endParaRPr>
          </a:p>
        </p:txBody>
      </p:sp>
      <p:grpSp>
        <p:nvGrpSpPr>
          <p:cNvPr id="1042" name="Google Shape;13041;p100">
            <a:extLst>
              <a:ext uri="{FF2B5EF4-FFF2-40B4-BE49-F238E27FC236}">
                <a16:creationId xmlns:a16="http://schemas.microsoft.com/office/drawing/2014/main" id="{85F0E66F-0714-54D3-95D3-885D5DA702C1}"/>
              </a:ext>
            </a:extLst>
          </p:cNvPr>
          <p:cNvGrpSpPr/>
          <p:nvPr/>
        </p:nvGrpSpPr>
        <p:grpSpPr>
          <a:xfrm>
            <a:off x="2927986" y="3214980"/>
            <a:ext cx="562906" cy="485833"/>
            <a:chOff x="1953037" y="2552242"/>
            <a:chExt cx="355136" cy="227072"/>
          </a:xfrm>
        </p:grpSpPr>
        <p:sp>
          <p:nvSpPr>
            <p:cNvPr id="1043" name="Google Shape;13042;p100">
              <a:extLst>
                <a:ext uri="{FF2B5EF4-FFF2-40B4-BE49-F238E27FC236}">
                  <a16:creationId xmlns:a16="http://schemas.microsoft.com/office/drawing/2014/main" id="{84C08570-052B-73D3-62D5-83A732D8E39E}"/>
                </a:ext>
              </a:extLst>
            </p:cNvPr>
            <p:cNvSpPr/>
            <p:nvPr/>
          </p:nvSpPr>
          <p:spPr>
            <a:xfrm>
              <a:off x="1953037" y="2552242"/>
              <a:ext cx="355136" cy="227072"/>
            </a:xfrm>
            <a:custGeom>
              <a:avLst/>
              <a:gdLst/>
              <a:ahLst/>
              <a:cxnLst/>
              <a:rect l="l" t="t" r="r" b="b"/>
              <a:pathLst>
                <a:path w="11098" h="7096" extrusionOk="0">
                  <a:moveTo>
                    <a:pt x="6198" y="1414"/>
                  </a:moveTo>
                  <a:cubicBezTo>
                    <a:pt x="6408" y="1414"/>
                    <a:pt x="6616" y="1431"/>
                    <a:pt x="6823" y="1464"/>
                  </a:cubicBezTo>
                  <a:cubicBezTo>
                    <a:pt x="6895" y="1488"/>
                    <a:pt x="6990" y="1500"/>
                    <a:pt x="7073" y="1512"/>
                  </a:cubicBezTo>
                  <a:lnTo>
                    <a:pt x="6907" y="2464"/>
                  </a:lnTo>
                  <a:lnTo>
                    <a:pt x="5573" y="2929"/>
                  </a:lnTo>
                  <a:lnTo>
                    <a:pt x="4978" y="1607"/>
                  </a:lnTo>
                  <a:cubicBezTo>
                    <a:pt x="5397" y="1475"/>
                    <a:pt x="5802" y="1414"/>
                    <a:pt x="6198" y="1414"/>
                  </a:cubicBezTo>
                  <a:close/>
                  <a:moveTo>
                    <a:pt x="7407" y="1607"/>
                  </a:moveTo>
                  <a:cubicBezTo>
                    <a:pt x="7883" y="1750"/>
                    <a:pt x="8478" y="2036"/>
                    <a:pt x="9097" y="2524"/>
                  </a:cubicBezTo>
                  <a:lnTo>
                    <a:pt x="9038" y="2571"/>
                  </a:lnTo>
                  <a:cubicBezTo>
                    <a:pt x="8966" y="2619"/>
                    <a:pt x="8954" y="2714"/>
                    <a:pt x="8990" y="2798"/>
                  </a:cubicBezTo>
                  <a:cubicBezTo>
                    <a:pt x="9026" y="2833"/>
                    <a:pt x="9085" y="2869"/>
                    <a:pt x="9133" y="2869"/>
                  </a:cubicBezTo>
                  <a:cubicBezTo>
                    <a:pt x="9157" y="2869"/>
                    <a:pt x="9193" y="2857"/>
                    <a:pt x="9216" y="2833"/>
                  </a:cubicBezTo>
                  <a:lnTo>
                    <a:pt x="9335" y="2750"/>
                  </a:lnTo>
                  <a:cubicBezTo>
                    <a:pt x="9740" y="3119"/>
                    <a:pt x="10157" y="3583"/>
                    <a:pt x="10574" y="4179"/>
                  </a:cubicBezTo>
                  <a:cubicBezTo>
                    <a:pt x="9883" y="4357"/>
                    <a:pt x="9228" y="4488"/>
                    <a:pt x="8633" y="4584"/>
                  </a:cubicBezTo>
                  <a:lnTo>
                    <a:pt x="8395" y="3417"/>
                  </a:lnTo>
                  <a:lnTo>
                    <a:pt x="8692" y="3214"/>
                  </a:lnTo>
                  <a:cubicBezTo>
                    <a:pt x="8776" y="3167"/>
                    <a:pt x="8788" y="3060"/>
                    <a:pt x="8740" y="2988"/>
                  </a:cubicBezTo>
                  <a:cubicBezTo>
                    <a:pt x="8709" y="2942"/>
                    <a:pt x="8659" y="2916"/>
                    <a:pt x="8604" y="2916"/>
                  </a:cubicBezTo>
                  <a:cubicBezTo>
                    <a:pt x="8574" y="2916"/>
                    <a:pt x="8543" y="2924"/>
                    <a:pt x="8514" y="2940"/>
                  </a:cubicBezTo>
                  <a:lnTo>
                    <a:pt x="8216" y="3155"/>
                  </a:lnTo>
                  <a:lnTo>
                    <a:pt x="7252" y="2512"/>
                  </a:lnTo>
                  <a:lnTo>
                    <a:pt x="7407" y="1607"/>
                  </a:lnTo>
                  <a:close/>
                  <a:moveTo>
                    <a:pt x="7049" y="2750"/>
                  </a:moveTo>
                  <a:lnTo>
                    <a:pt x="8073" y="3429"/>
                  </a:lnTo>
                  <a:lnTo>
                    <a:pt x="8311" y="4607"/>
                  </a:lnTo>
                  <a:cubicBezTo>
                    <a:pt x="7883" y="4661"/>
                    <a:pt x="7474" y="4688"/>
                    <a:pt x="7096" y="4688"/>
                  </a:cubicBezTo>
                  <a:cubicBezTo>
                    <a:pt x="6970" y="4688"/>
                    <a:pt x="6847" y="4685"/>
                    <a:pt x="6728" y="4679"/>
                  </a:cubicBezTo>
                  <a:cubicBezTo>
                    <a:pt x="6073" y="4655"/>
                    <a:pt x="5490" y="4548"/>
                    <a:pt x="5025" y="4345"/>
                  </a:cubicBezTo>
                  <a:lnTo>
                    <a:pt x="5621" y="3250"/>
                  </a:lnTo>
                  <a:lnTo>
                    <a:pt x="7049" y="2750"/>
                  </a:lnTo>
                  <a:close/>
                  <a:moveTo>
                    <a:pt x="1561" y="300"/>
                  </a:moveTo>
                  <a:cubicBezTo>
                    <a:pt x="1774" y="300"/>
                    <a:pt x="1974" y="373"/>
                    <a:pt x="2132" y="512"/>
                  </a:cubicBezTo>
                  <a:cubicBezTo>
                    <a:pt x="2323" y="678"/>
                    <a:pt x="2430" y="916"/>
                    <a:pt x="2430" y="1178"/>
                  </a:cubicBezTo>
                  <a:lnTo>
                    <a:pt x="2430" y="2762"/>
                  </a:lnTo>
                  <a:cubicBezTo>
                    <a:pt x="2430" y="2786"/>
                    <a:pt x="2465" y="3381"/>
                    <a:pt x="2906" y="4036"/>
                  </a:cubicBezTo>
                  <a:lnTo>
                    <a:pt x="2858" y="4060"/>
                  </a:lnTo>
                  <a:cubicBezTo>
                    <a:pt x="2608" y="4143"/>
                    <a:pt x="2430" y="4369"/>
                    <a:pt x="2394" y="4631"/>
                  </a:cubicBezTo>
                  <a:lnTo>
                    <a:pt x="2358" y="5084"/>
                  </a:lnTo>
                  <a:cubicBezTo>
                    <a:pt x="1358" y="4024"/>
                    <a:pt x="1192" y="2583"/>
                    <a:pt x="1192" y="2512"/>
                  </a:cubicBezTo>
                  <a:cubicBezTo>
                    <a:pt x="1180" y="2381"/>
                    <a:pt x="1072" y="2262"/>
                    <a:pt x="941" y="2214"/>
                  </a:cubicBezTo>
                  <a:lnTo>
                    <a:pt x="632" y="2143"/>
                  </a:lnTo>
                  <a:cubicBezTo>
                    <a:pt x="537" y="2119"/>
                    <a:pt x="501" y="2047"/>
                    <a:pt x="501" y="1964"/>
                  </a:cubicBezTo>
                  <a:lnTo>
                    <a:pt x="501" y="1869"/>
                  </a:lnTo>
                  <a:cubicBezTo>
                    <a:pt x="822" y="1857"/>
                    <a:pt x="1227" y="1809"/>
                    <a:pt x="1453" y="1690"/>
                  </a:cubicBezTo>
                  <a:cubicBezTo>
                    <a:pt x="1525" y="1643"/>
                    <a:pt x="1573" y="1559"/>
                    <a:pt x="1525" y="1464"/>
                  </a:cubicBezTo>
                  <a:cubicBezTo>
                    <a:pt x="1491" y="1413"/>
                    <a:pt x="1438" y="1373"/>
                    <a:pt x="1375" y="1373"/>
                  </a:cubicBezTo>
                  <a:cubicBezTo>
                    <a:pt x="1351" y="1373"/>
                    <a:pt x="1325" y="1379"/>
                    <a:pt x="1299" y="1393"/>
                  </a:cubicBezTo>
                  <a:cubicBezTo>
                    <a:pt x="1132" y="1464"/>
                    <a:pt x="799" y="1524"/>
                    <a:pt x="334" y="1547"/>
                  </a:cubicBezTo>
                  <a:lnTo>
                    <a:pt x="334" y="1524"/>
                  </a:lnTo>
                  <a:lnTo>
                    <a:pt x="334" y="916"/>
                  </a:lnTo>
                  <a:cubicBezTo>
                    <a:pt x="334" y="643"/>
                    <a:pt x="525" y="428"/>
                    <a:pt x="799" y="393"/>
                  </a:cubicBezTo>
                  <a:lnTo>
                    <a:pt x="1430" y="309"/>
                  </a:lnTo>
                  <a:cubicBezTo>
                    <a:pt x="1474" y="303"/>
                    <a:pt x="1517" y="300"/>
                    <a:pt x="1561" y="300"/>
                  </a:cubicBezTo>
                  <a:close/>
                  <a:moveTo>
                    <a:pt x="4692" y="1726"/>
                  </a:moveTo>
                  <a:lnTo>
                    <a:pt x="5335" y="3155"/>
                  </a:lnTo>
                  <a:lnTo>
                    <a:pt x="4740" y="4238"/>
                  </a:lnTo>
                  <a:cubicBezTo>
                    <a:pt x="4680" y="4203"/>
                    <a:pt x="4609" y="4167"/>
                    <a:pt x="4549" y="4131"/>
                  </a:cubicBezTo>
                  <a:cubicBezTo>
                    <a:pt x="4520" y="4115"/>
                    <a:pt x="4490" y="4107"/>
                    <a:pt x="4461" y="4107"/>
                  </a:cubicBezTo>
                  <a:cubicBezTo>
                    <a:pt x="4406" y="4107"/>
                    <a:pt x="4354" y="4136"/>
                    <a:pt x="4323" y="4191"/>
                  </a:cubicBezTo>
                  <a:cubicBezTo>
                    <a:pt x="4275" y="4262"/>
                    <a:pt x="4287" y="4369"/>
                    <a:pt x="4382" y="4417"/>
                  </a:cubicBezTo>
                  <a:cubicBezTo>
                    <a:pt x="5061" y="4845"/>
                    <a:pt x="5978" y="5060"/>
                    <a:pt x="7109" y="5060"/>
                  </a:cubicBezTo>
                  <a:cubicBezTo>
                    <a:pt x="8145" y="5060"/>
                    <a:pt x="9371" y="4881"/>
                    <a:pt x="10764" y="4500"/>
                  </a:cubicBezTo>
                  <a:lnTo>
                    <a:pt x="10764" y="4500"/>
                  </a:lnTo>
                  <a:cubicBezTo>
                    <a:pt x="10740" y="4536"/>
                    <a:pt x="10740" y="4595"/>
                    <a:pt x="10705" y="4655"/>
                  </a:cubicBezTo>
                  <a:cubicBezTo>
                    <a:pt x="10657" y="4774"/>
                    <a:pt x="10574" y="4845"/>
                    <a:pt x="10455" y="4881"/>
                  </a:cubicBezTo>
                  <a:cubicBezTo>
                    <a:pt x="9128" y="5204"/>
                    <a:pt x="7958" y="5362"/>
                    <a:pt x="6945" y="5362"/>
                  </a:cubicBezTo>
                  <a:cubicBezTo>
                    <a:pt x="6649" y="5362"/>
                    <a:pt x="6366" y="5349"/>
                    <a:pt x="6097" y="5322"/>
                  </a:cubicBezTo>
                  <a:cubicBezTo>
                    <a:pt x="5156" y="5238"/>
                    <a:pt x="4382" y="4965"/>
                    <a:pt x="3811" y="4536"/>
                  </a:cubicBezTo>
                  <a:cubicBezTo>
                    <a:pt x="2966" y="3905"/>
                    <a:pt x="2787" y="3095"/>
                    <a:pt x="2763" y="2833"/>
                  </a:cubicBezTo>
                  <a:cubicBezTo>
                    <a:pt x="2882" y="2750"/>
                    <a:pt x="2977" y="2655"/>
                    <a:pt x="3097" y="2583"/>
                  </a:cubicBezTo>
                  <a:cubicBezTo>
                    <a:pt x="3180" y="2952"/>
                    <a:pt x="3358" y="3476"/>
                    <a:pt x="3811" y="3952"/>
                  </a:cubicBezTo>
                  <a:cubicBezTo>
                    <a:pt x="3847" y="3988"/>
                    <a:pt x="3894" y="4000"/>
                    <a:pt x="3930" y="4000"/>
                  </a:cubicBezTo>
                  <a:cubicBezTo>
                    <a:pt x="3978" y="4000"/>
                    <a:pt x="4025" y="3988"/>
                    <a:pt x="4049" y="3952"/>
                  </a:cubicBezTo>
                  <a:cubicBezTo>
                    <a:pt x="4109" y="3893"/>
                    <a:pt x="4109" y="3786"/>
                    <a:pt x="4049" y="3726"/>
                  </a:cubicBezTo>
                  <a:cubicBezTo>
                    <a:pt x="3573" y="3250"/>
                    <a:pt x="3442" y="2714"/>
                    <a:pt x="3394" y="2393"/>
                  </a:cubicBezTo>
                  <a:cubicBezTo>
                    <a:pt x="3835" y="2107"/>
                    <a:pt x="4263" y="1881"/>
                    <a:pt x="4692" y="1726"/>
                  </a:cubicBezTo>
                  <a:close/>
                  <a:moveTo>
                    <a:pt x="9609" y="5417"/>
                  </a:moveTo>
                  <a:cubicBezTo>
                    <a:pt x="9490" y="5548"/>
                    <a:pt x="9371" y="5667"/>
                    <a:pt x="9252" y="5738"/>
                  </a:cubicBezTo>
                  <a:cubicBezTo>
                    <a:pt x="9216" y="5750"/>
                    <a:pt x="9157" y="5798"/>
                    <a:pt x="8978" y="5857"/>
                  </a:cubicBezTo>
                  <a:lnTo>
                    <a:pt x="8978" y="5512"/>
                  </a:lnTo>
                  <a:cubicBezTo>
                    <a:pt x="9193" y="5488"/>
                    <a:pt x="9383" y="5441"/>
                    <a:pt x="9609" y="5417"/>
                  </a:cubicBezTo>
                  <a:close/>
                  <a:moveTo>
                    <a:pt x="4668" y="5334"/>
                  </a:moveTo>
                  <a:cubicBezTo>
                    <a:pt x="5085" y="5488"/>
                    <a:pt x="5537" y="5596"/>
                    <a:pt x="6049" y="5631"/>
                  </a:cubicBezTo>
                  <a:cubicBezTo>
                    <a:pt x="6335" y="5667"/>
                    <a:pt x="6633" y="5679"/>
                    <a:pt x="6942" y="5679"/>
                  </a:cubicBezTo>
                  <a:cubicBezTo>
                    <a:pt x="7204" y="5679"/>
                    <a:pt x="7502" y="5667"/>
                    <a:pt x="7788" y="5655"/>
                  </a:cubicBezTo>
                  <a:lnTo>
                    <a:pt x="7788" y="5893"/>
                  </a:lnTo>
                  <a:cubicBezTo>
                    <a:pt x="7561" y="5893"/>
                    <a:pt x="7359" y="6012"/>
                    <a:pt x="7240" y="6203"/>
                  </a:cubicBezTo>
                  <a:cubicBezTo>
                    <a:pt x="6758" y="6257"/>
                    <a:pt x="6324" y="6280"/>
                    <a:pt x="5934" y="6280"/>
                  </a:cubicBezTo>
                  <a:cubicBezTo>
                    <a:pt x="4698" y="6280"/>
                    <a:pt x="3912" y="6050"/>
                    <a:pt x="3478" y="5869"/>
                  </a:cubicBezTo>
                  <a:lnTo>
                    <a:pt x="3501" y="5738"/>
                  </a:lnTo>
                  <a:cubicBezTo>
                    <a:pt x="3739" y="5738"/>
                    <a:pt x="4299" y="5691"/>
                    <a:pt x="4668" y="5334"/>
                  </a:cubicBezTo>
                  <a:close/>
                  <a:moveTo>
                    <a:pt x="3097" y="4322"/>
                  </a:moveTo>
                  <a:cubicBezTo>
                    <a:pt x="3239" y="4488"/>
                    <a:pt x="3394" y="4655"/>
                    <a:pt x="3608" y="4798"/>
                  </a:cubicBezTo>
                  <a:cubicBezTo>
                    <a:pt x="3811" y="4965"/>
                    <a:pt x="4049" y="5095"/>
                    <a:pt x="4323" y="5215"/>
                  </a:cubicBezTo>
                  <a:cubicBezTo>
                    <a:pt x="4073" y="5381"/>
                    <a:pt x="3751" y="5417"/>
                    <a:pt x="3573" y="5429"/>
                  </a:cubicBezTo>
                  <a:lnTo>
                    <a:pt x="3573" y="5393"/>
                  </a:lnTo>
                  <a:cubicBezTo>
                    <a:pt x="3597" y="5310"/>
                    <a:pt x="3537" y="5215"/>
                    <a:pt x="3442" y="5203"/>
                  </a:cubicBezTo>
                  <a:cubicBezTo>
                    <a:pt x="3429" y="5199"/>
                    <a:pt x="3416" y="5197"/>
                    <a:pt x="3404" y="5197"/>
                  </a:cubicBezTo>
                  <a:cubicBezTo>
                    <a:pt x="3332" y="5197"/>
                    <a:pt x="3261" y="5251"/>
                    <a:pt x="3251" y="5322"/>
                  </a:cubicBezTo>
                  <a:lnTo>
                    <a:pt x="3025" y="6465"/>
                  </a:lnTo>
                  <a:cubicBezTo>
                    <a:pt x="3001" y="6631"/>
                    <a:pt x="2846" y="6750"/>
                    <a:pt x="2668" y="6750"/>
                  </a:cubicBezTo>
                  <a:lnTo>
                    <a:pt x="1775" y="6750"/>
                  </a:lnTo>
                  <a:lnTo>
                    <a:pt x="1906" y="6441"/>
                  </a:lnTo>
                  <a:cubicBezTo>
                    <a:pt x="1965" y="6310"/>
                    <a:pt x="2084" y="6215"/>
                    <a:pt x="2239" y="6215"/>
                  </a:cubicBezTo>
                  <a:lnTo>
                    <a:pt x="2418" y="6215"/>
                  </a:lnTo>
                  <a:cubicBezTo>
                    <a:pt x="2501" y="6215"/>
                    <a:pt x="2561" y="6155"/>
                    <a:pt x="2585" y="6072"/>
                  </a:cubicBezTo>
                  <a:lnTo>
                    <a:pt x="2716" y="4667"/>
                  </a:lnTo>
                  <a:cubicBezTo>
                    <a:pt x="2727" y="4536"/>
                    <a:pt x="2811" y="4417"/>
                    <a:pt x="2954" y="4369"/>
                  </a:cubicBezTo>
                  <a:lnTo>
                    <a:pt x="3097" y="4322"/>
                  </a:lnTo>
                  <a:close/>
                  <a:moveTo>
                    <a:pt x="8657" y="5560"/>
                  </a:moveTo>
                  <a:lnTo>
                    <a:pt x="8657" y="6572"/>
                  </a:lnTo>
                  <a:cubicBezTo>
                    <a:pt x="8657" y="6679"/>
                    <a:pt x="8561" y="6750"/>
                    <a:pt x="8478" y="6750"/>
                  </a:cubicBezTo>
                  <a:lnTo>
                    <a:pt x="7347" y="6750"/>
                  </a:lnTo>
                  <a:lnTo>
                    <a:pt x="7490" y="6429"/>
                  </a:lnTo>
                  <a:cubicBezTo>
                    <a:pt x="7549" y="6286"/>
                    <a:pt x="7669" y="6215"/>
                    <a:pt x="7823" y="6215"/>
                  </a:cubicBezTo>
                  <a:lnTo>
                    <a:pt x="7954" y="6215"/>
                  </a:lnTo>
                  <a:cubicBezTo>
                    <a:pt x="8038" y="6215"/>
                    <a:pt x="8121" y="6143"/>
                    <a:pt x="8121" y="6048"/>
                  </a:cubicBezTo>
                  <a:lnTo>
                    <a:pt x="8121" y="5619"/>
                  </a:lnTo>
                  <a:cubicBezTo>
                    <a:pt x="8300" y="5607"/>
                    <a:pt x="8466" y="5572"/>
                    <a:pt x="8657" y="5560"/>
                  </a:cubicBezTo>
                  <a:close/>
                  <a:moveTo>
                    <a:pt x="1533" y="0"/>
                  </a:moveTo>
                  <a:cubicBezTo>
                    <a:pt x="1479" y="0"/>
                    <a:pt x="1425" y="4"/>
                    <a:pt x="1370" y="12"/>
                  </a:cubicBezTo>
                  <a:lnTo>
                    <a:pt x="727" y="95"/>
                  </a:lnTo>
                  <a:cubicBezTo>
                    <a:pt x="310" y="154"/>
                    <a:pt x="1" y="512"/>
                    <a:pt x="1" y="952"/>
                  </a:cubicBezTo>
                  <a:lnTo>
                    <a:pt x="1" y="1559"/>
                  </a:lnTo>
                  <a:cubicBezTo>
                    <a:pt x="1" y="1643"/>
                    <a:pt x="49" y="1738"/>
                    <a:pt x="108" y="1797"/>
                  </a:cubicBezTo>
                  <a:cubicBezTo>
                    <a:pt x="132" y="1809"/>
                    <a:pt x="156" y="1845"/>
                    <a:pt x="179" y="1857"/>
                  </a:cubicBezTo>
                  <a:lnTo>
                    <a:pt x="179" y="1976"/>
                  </a:lnTo>
                  <a:cubicBezTo>
                    <a:pt x="179" y="2214"/>
                    <a:pt x="334" y="2417"/>
                    <a:pt x="572" y="2476"/>
                  </a:cubicBezTo>
                  <a:lnTo>
                    <a:pt x="882" y="2559"/>
                  </a:lnTo>
                  <a:cubicBezTo>
                    <a:pt x="882" y="2559"/>
                    <a:pt x="894" y="2559"/>
                    <a:pt x="894" y="2571"/>
                  </a:cubicBezTo>
                  <a:cubicBezTo>
                    <a:pt x="930" y="2869"/>
                    <a:pt x="1037" y="3357"/>
                    <a:pt x="1239" y="3869"/>
                  </a:cubicBezTo>
                  <a:cubicBezTo>
                    <a:pt x="1513" y="4536"/>
                    <a:pt x="1870" y="5084"/>
                    <a:pt x="2323" y="5512"/>
                  </a:cubicBezTo>
                  <a:lnTo>
                    <a:pt x="2287" y="5905"/>
                  </a:lnTo>
                  <a:lnTo>
                    <a:pt x="2251" y="5905"/>
                  </a:lnTo>
                  <a:cubicBezTo>
                    <a:pt x="1965" y="5905"/>
                    <a:pt x="1715" y="6072"/>
                    <a:pt x="1608" y="6334"/>
                  </a:cubicBezTo>
                  <a:lnTo>
                    <a:pt x="1394" y="6869"/>
                  </a:lnTo>
                  <a:cubicBezTo>
                    <a:pt x="1370" y="6917"/>
                    <a:pt x="1370" y="6977"/>
                    <a:pt x="1406" y="7024"/>
                  </a:cubicBezTo>
                  <a:cubicBezTo>
                    <a:pt x="1430" y="7060"/>
                    <a:pt x="1477" y="7096"/>
                    <a:pt x="1537" y="7096"/>
                  </a:cubicBezTo>
                  <a:lnTo>
                    <a:pt x="2680" y="7096"/>
                  </a:lnTo>
                  <a:cubicBezTo>
                    <a:pt x="3013" y="7096"/>
                    <a:pt x="3299" y="6869"/>
                    <a:pt x="3358" y="6548"/>
                  </a:cubicBezTo>
                  <a:lnTo>
                    <a:pt x="3418" y="6215"/>
                  </a:lnTo>
                  <a:cubicBezTo>
                    <a:pt x="3894" y="6405"/>
                    <a:pt x="4704" y="6619"/>
                    <a:pt x="5942" y="6619"/>
                  </a:cubicBezTo>
                  <a:cubicBezTo>
                    <a:pt x="6287" y="6619"/>
                    <a:pt x="6668" y="6608"/>
                    <a:pt x="7085" y="6560"/>
                  </a:cubicBezTo>
                  <a:lnTo>
                    <a:pt x="7085" y="6560"/>
                  </a:lnTo>
                  <a:lnTo>
                    <a:pt x="6954" y="6869"/>
                  </a:lnTo>
                  <a:cubicBezTo>
                    <a:pt x="6930" y="6917"/>
                    <a:pt x="6942" y="6977"/>
                    <a:pt x="6966" y="7024"/>
                  </a:cubicBezTo>
                  <a:cubicBezTo>
                    <a:pt x="7002" y="7060"/>
                    <a:pt x="7049" y="7096"/>
                    <a:pt x="7109" y="7096"/>
                  </a:cubicBezTo>
                  <a:lnTo>
                    <a:pt x="8490" y="7096"/>
                  </a:lnTo>
                  <a:cubicBezTo>
                    <a:pt x="8776" y="7096"/>
                    <a:pt x="8990" y="6869"/>
                    <a:pt x="8990" y="6584"/>
                  </a:cubicBezTo>
                  <a:lnTo>
                    <a:pt x="8990" y="6215"/>
                  </a:lnTo>
                  <a:cubicBezTo>
                    <a:pt x="9204" y="6155"/>
                    <a:pt x="9347" y="6096"/>
                    <a:pt x="9443" y="6036"/>
                  </a:cubicBezTo>
                  <a:cubicBezTo>
                    <a:pt x="9669" y="5893"/>
                    <a:pt x="9871" y="5655"/>
                    <a:pt x="10062" y="5334"/>
                  </a:cubicBezTo>
                  <a:cubicBezTo>
                    <a:pt x="10216" y="5310"/>
                    <a:pt x="10383" y="5262"/>
                    <a:pt x="10538" y="5238"/>
                  </a:cubicBezTo>
                  <a:cubicBezTo>
                    <a:pt x="10764" y="5179"/>
                    <a:pt x="10943" y="5024"/>
                    <a:pt x="11014" y="4822"/>
                  </a:cubicBezTo>
                  <a:cubicBezTo>
                    <a:pt x="11098" y="4560"/>
                    <a:pt x="11062" y="4322"/>
                    <a:pt x="10943" y="4143"/>
                  </a:cubicBezTo>
                  <a:cubicBezTo>
                    <a:pt x="10645" y="3691"/>
                    <a:pt x="10145" y="3012"/>
                    <a:pt x="9454" y="2417"/>
                  </a:cubicBezTo>
                  <a:cubicBezTo>
                    <a:pt x="8657" y="1726"/>
                    <a:pt x="7776" y="1285"/>
                    <a:pt x="6883" y="1155"/>
                  </a:cubicBezTo>
                  <a:cubicBezTo>
                    <a:pt x="6667" y="1122"/>
                    <a:pt x="6450" y="1106"/>
                    <a:pt x="6233" y="1106"/>
                  </a:cubicBezTo>
                  <a:cubicBezTo>
                    <a:pt x="5093" y="1106"/>
                    <a:pt x="3929" y="1551"/>
                    <a:pt x="2739" y="2440"/>
                  </a:cubicBezTo>
                  <a:lnTo>
                    <a:pt x="2739" y="1202"/>
                  </a:lnTo>
                  <a:cubicBezTo>
                    <a:pt x="2739" y="857"/>
                    <a:pt x="2596" y="512"/>
                    <a:pt x="2323" y="285"/>
                  </a:cubicBezTo>
                  <a:cubicBezTo>
                    <a:pt x="2102" y="105"/>
                    <a:pt x="1822" y="0"/>
                    <a:pt x="1533" y="0"/>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sp>
          <p:nvSpPr>
            <p:cNvPr id="1044" name="Google Shape;13043;p100">
              <a:extLst>
                <a:ext uri="{FF2B5EF4-FFF2-40B4-BE49-F238E27FC236}">
                  <a16:creationId xmlns:a16="http://schemas.microsoft.com/office/drawing/2014/main" id="{8B63A182-6491-CC3F-B386-271BB9733703}"/>
                </a:ext>
              </a:extLst>
            </p:cNvPr>
            <p:cNvSpPr/>
            <p:nvPr/>
          </p:nvSpPr>
          <p:spPr>
            <a:xfrm>
              <a:off x="1985805" y="2573938"/>
              <a:ext cx="10720" cy="16416"/>
            </a:xfrm>
            <a:custGeom>
              <a:avLst/>
              <a:gdLst/>
              <a:ahLst/>
              <a:cxnLst/>
              <a:rect l="l" t="t" r="r" b="b"/>
              <a:pathLst>
                <a:path w="335" h="513" extrusionOk="0">
                  <a:moveTo>
                    <a:pt x="168" y="0"/>
                  </a:moveTo>
                  <a:cubicBezTo>
                    <a:pt x="84" y="0"/>
                    <a:pt x="1" y="72"/>
                    <a:pt x="1" y="167"/>
                  </a:cubicBezTo>
                  <a:lnTo>
                    <a:pt x="1" y="346"/>
                  </a:lnTo>
                  <a:cubicBezTo>
                    <a:pt x="1" y="429"/>
                    <a:pt x="84" y="512"/>
                    <a:pt x="168" y="512"/>
                  </a:cubicBezTo>
                  <a:cubicBezTo>
                    <a:pt x="263" y="512"/>
                    <a:pt x="334" y="429"/>
                    <a:pt x="334" y="346"/>
                  </a:cubicBezTo>
                  <a:lnTo>
                    <a:pt x="334" y="167"/>
                  </a:lnTo>
                  <a:cubicBezTo>
                    <a:pt x="334" y="72"/>
                    <a:pt x="263" y="0"/>
                    <a:pt x="168" y="0"/>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grpSp>
      <p:sp>
        <p:nvSpPr>
          <p:cNvPr id="1051" name="Rectangle: Rounded Corners 1050">
            <a:extLst>
              <a:ext uri="{FF2B5EF4-FFF2-40B4-BE49-F238E27FC236}">
                <a16:creationId xmlns:a16="http://schemas.microsoft.com/office/drawing/2014/main" id="{B91EAA3A-221C-357F-3486-CC31B459ED3C}"/>
              </a:ext>
            </a:extLst>
          </p:cNvPr>
          <p:cNvSpPr/>
          <p:nvPr/>
        </p:nvSpPr>
        <p:spPr>
          <a:xfrm>
            <a:off x="7455928" y="6047298"/>
            <a:ext cx="2805324" cy="584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MN Lotchong" pitchFamily="2" charset="0"/>
                <a:ea typeface="+mn-ea"/>
                <a:cs typeface="MN Lotchong" pitchFamily="2" charset="0"/>
              </a:rPr>
              <a:t>Foreign Outflow</a:t>
            </a:r>
          </a:p>
        </p:txBody>
      </p:sp>
      <p:grpSp>
        <p:nvGrpSpPr>
          <p:cNvPr id="1052" name="Google Shape;11342;p97">
            <a:extLst>
              <a:ext uri="{FF2B5EF4-FFF2-40B4-BE49-F238E27FC236}">
                <a16:creationId xmlns:a16="http://schemas.microsoft.com/office/drawing/2014/main" id="{796C069B-DAD5-A0D4-61F7-315797BB1192}"/>
              </a:ext>
            </a:extLst>
          </p:cNvPr>
          <p:cNvGrpSpPr/>
          <p:nvPr/>
        </p:nvGrpSpPr>
        <p:grpSpPr>
          <a:xfrm>
            <a:off x="10993730" y="1416643"/>
            <a:ext cx="442148" cy="442232"/>
            <a:chOff x="5774124" y="4294550"/>
            <a:chExt cx="331611" cy="331674"/>
          </a:xfrm>
        </p:grpSpPr>
        <p:sp>
          <p:nvSpPr>
            <p:cNvPr id="1053" name="Google Shape;11343;p97">
              <a:extLst>
                <a:ext uri="{FF2B5EF4-FFF2-40B4-BE49-F238E27FC236}">
                  <a16:creationId xmlns:a16="http://schemas.microsoft.com/office/drawing/2014/main" id="{157A2E97-1FCB-8184-4FEE-88D70404F30A}"/>
                </a:ext>
              </a:extLst>
            </p:cNvPr>
            <p:cNvSpPr/>
            <p:nvPr/>
          </p:nvSpPr>
          <p:spPr>
            <a:xfrm>
              <a:off x="5774124" y="4419664"/>
              <a:ext cx="331611" cy="206560"/>
            </a:xfrm>
            <a:custGeom>
              <a:avLst/>
              <a:gdLst/>
              <a:ahLst/>
              <a:cxnLst/>
              <a:rect l="l" t="t" r="r" b="b"/>
              <a:pathLst>
                <a:path w="10419" h="6490" extrusionOk="0">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solidFill>
              <a:srgbClr val="657E93"/>
            </a:solidFill>
            <a:ln>
              <a:solidFill>
                <a:srgbClr val="00CC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1344;p97">
              <a:extLst>
                <a:ext uri="{FF2B5EF4-FFF2-40B4-BE49-F238E27FC236}">
                  <a16:creationId xmlns:a16="http://schemas.microsoft.com/office/drawing/2014/main" id="{DD487C82-32DA-C2D0-6E3B-1188FA3D2E8B}"/>
                </a:ext>
              </a:extLst>
            </p:cNvPr>
            <p:cNvSpPr/>
            <p:nvPr/>
          </p:nvSpPr>
          <p:spPr>
            <a:xfrm>
              <a:off x="5778294" y="4294550"/>
              <a:ext cx="316461" cy="191442"/>
            </a:xfrm>
            <a:custGeom>
              <a:avLst/>
              <a:gdLst/>
              <a:ahLst/>
              <a:cxnLst/>
              <a:rect l="l" t="t" r="r" b="b"/>
              <a:pathLst>
                <a:path w="9943" h="6015" extrusionOk="0">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solidFill>
              <a:srgbClr val="657E93"/>
            </a:solidFill>
            <a:ln>
              <a:solidFill>
                <a:srgbClr val="00CC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5" name="Google Shape;11342;p97">
            <a:extLst>
              <a:ext uri="{FF2B5EF4-FFF2-40B4-BE49-F238E27FC236}">
                <a16:creationId xmlns:a16="http://schemas.microsoft.com/office/drawing/2014/main" id="{2AF9DBA9-6F95-A5AF-5F6C-41A24F715BD7}"/>
              </a:ext>
            </a:extLst>
          </p:cNvPr>
          <p:cNvGrpSpPr/>
          <p:nvPr/>
        </p:nvGrpSpPr>
        <p:grpSpPr>
          <a:xfrm>
            <a:off x="186391" y="1457237"/>
            <a:ext cx="442148" cy="442232"/>
            <a:chOff x="5774124" y="4294550"/>
            <a:chExt cx="331611" cy="331674"/>
          </a:xfrm>
        </p:grpSpPr>
        <p:sp>
          <p:nvSpPr>
            <p:cNvPr id="1056" name="Google Shape;11343;p97">
              <a:extLst>
                <a:ext uri="{FF2B5EF4-FFF2-40B4-BE49-F238E27FC236}">
                  <a16:creationId xmlns:a16="http://schemas.microsoft.com/office/drawing/2014/main" id="{60F34690-57D3-89D5-9561-9C83A7B75DF6}"/>
                </a:ext>
              </a:extLst>
            </p:cNvPr>
            <p:cNvSpPr/>
            <p:nvPr/>
          </p:nvSpPr>
          <p:spPr>
            <a:xfrm>
              <a:off x="5774124" y="4419664"/>
              <a:ext cx="331611" cy="206560"/>
            </a:xfrm>
            <a:custGeom>
              <a:avLst/>
              <a:gdLst/>
              <a:ahLst/>
              <a:cxnLst/>
              <a:rect l="l" t="t" r="r" b="b"/>
              <a:pathLst>
                <a:path w="10419" h="6490" extrusionOk="0">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solidFill>
              <a:srgbClr val="657E93"/>
            </a:solidFill>
            <a:ln>
              <a:solidFill>
                <a:srgbClr val="00CC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1344;p97">
              <a:extLst>
                <a:ext uri="{FF2B5EF4-FFF2-40B4-BE49-F238E27FC236}">
                  <a16:creationId xmlns:a16="http://schemas.microsoft.com/office/drawing/2014/main" id="{3698F30C-6874-8CB7-FF0A-21B7ED63EAB6}"/>
                </a:ext>
              </a:extLst>
            </p:cNvPr>
            <p:cNvSpPr/>
            <p:nvPr/>
          </p:nvSpPr>
          <p:spPr>
            <a:xfrm>
              <a:off x="5778294" y="4294550"/>
              <a:ext cx="316461" cy="191442"/>
            </a:xfrm>
            <a:custGeom>
              <a:avLst/>
              <a:gdLst/>
              <a:ahLst/>
              <a:cxnLst/>
              <a:rect l="l" t="t" r="r" b="b"/>
              <a:pathLst>
                <a:path w="9943" h="6015" extrusionOk="0">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solidFill>
              <a:srgbClr val="657E93"/>
            </a:solidFill>
            <a:ln>
              <a:solidFill>
                <a:srgbClr val="00CC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8" name="Google Shape;10208;p95">
            <a:extLst>
              <a:ext uri="{FF2B5EF4-FFF2-40B4-BE49-F238E27FC236}">
                <a16:creationId xmlns:a16="http://schemas.microsoft.com/office/drawing/2014/main" id="{63A5EA54-D910-C245-6294-71DA1A372CB0}"/>
              </a:ext>
            </a:extLst>
          </p:cNvPr>
          <p:cNvGrpSpPr/>
          <p:nvPr/>
        </p:nvGrpSpPr>
        <p:grpSpPr>
          <a:xfrm>
            <a:off x="10137935" y="6157485"/>
            <a:ext cx="530351" cy="364400"/>
            <a:chOff x="5206262" y="4174817"/>
            <a:chExt cx="397763" cy="262804"/>
          </a:xfrm>
        </p:grpSpPr>
        <p:sp>
          <p:nvSpPr>
            <p:cNvPr id="1059" name="Google Shape;10209;p95">
              <a:extLst>
                <a:ext uri="{FF2B5EF4-FFF2-40B4-BE49-F238E27FC236}">
                  <a16:creationId xmlns:a16="http://schemas.microsoft.com/office/drawing/2014/main" id="{D070729C-6A2B-3782-75AE-BCE997ED7A2F}"/>
                </a:ext>
              </a:extLst>
            </p:cNvPr>
            <p:cNvSpPr/>
            <p:nvPr/>
          </p:nvSpPr>
          <p:spPr>
            <a:xfrm>
              <a:off x="5206262" y="4177104"/>
              <a:ext cx="397763" cy="260518"/>
            </a:xfrm>
            <a:custGeom>
              <a:avLst/>
              <a:gdLst/>
              <a:ahLst/>
              <a:cxnLst/>
              <a:rect l="l" t="t" r="r" b="b"/>
              <a:pathLst>
                <a:path w="12526" h="8204" extrusionOk="0">
                  <a:moveTo>
                    <a:pt x="3655" y="381"/>
                  </a:moveTo>
                  <a:cubicBezTo>
                    <a:pt x="3989" y="381"/>
                    <a:pt x="4298" y="500"/>
                    <a:pt x="4536" y="738"/>
                  </a:cubicBezTo>
                  <a:lnTo>
                    <a:pt x="7049" y="3120"/>
                  </a:lnTo>
                  <a:lnTo>
                    <a:pt x="5644" y="3120"/>
                  </a:lnTo>
                  <a:lnTo>
                    <a:pt x="3512" y="381"/>
                  </a:lnTo>
                  <a:close/>
                  <a:moveTo>
                    <a:pt x="10585" y="3477"/>
                  </a:moveTo>
                  <a:cubicBezTo>
                    <a:pt x="10882" y="3501"/>
                    <a:pt x="11156" y="3620"/>
                    <a:pt x="11382" y="3846"/>
                  </a:cubicBezTo>
                  <a:lnTo>
                    <a:pt x="11502" y="3965"/>
                  </a:lnTo>
                  <a:lnTo>
                    <a:pt x="10763" y="3965"/>
                  </a:lnTo>
                  <a:lnTo>
                    <a:pt x="10763" y="3953"/>
                  </a:lnTo>
                  <a:cubicBezTo>
                    <a:pt x="10656" y="3953"/>
                    <a:pt x="10585" y="3858"/>
                    <a:pt x="10585" y="3775"/>
                  </a:cubicBezTo>
                  <a:lnTo>
                    <a:pt x="10585" y="3477"/>
                  </a:lnTo>
                  <a:close/>
                  <a:moveTo>
                    <a:pt x="7906" y="4263"/>
                  </a:moveTo>
                  <a:lnTo>
                    <a:pt x="4536" y="7430"/>
                  </a:lnTo>
                  <a:cubicBezTo>
                    <a:pt x="4298" y="7656"/>
                    <a:pt x="3989" y="7787"/>
                    <a:pt x="3655" y="7787"/>
                  </a:cubicBezTo>
                  <a:lnTo>
                    <a:pt x="3512" y="7787"/>
                  </a:lnTo>
                  <a:lnTo>
                    <a:pt x="6263" y="4263"/>
                  </a:lnTo>
                  <a:close/>
                  <a:moveTo>
                    <a:pt x="3381" y="0"/>
                  </a:moveTo>
                  <a:cubicBezTo>
                    <a:pt x="3262" y="0"/>
                    <a:pt x="3155" y="60"/>
                    <a:pt x="3108" y="179"/>
                  </a:cubicBezTo>
                  <a:cubicBezTo>
                    <a:pt x="3060" y="286"/>
                    <a:pt x="3060" y="405"/>
                    <a:pt x="3143" y="512"/>
                  </a:cubicBezTo>
                  <a:lnTo>
                    <a:pt x="5167" y="3120"/>
                  </a:lnTo>
                  <a:lnTo>
                    <a:pt x="2512" y="3120"/>
                  </a:lnTo>
                  <a:cubicBezTo>
                    <a:pt x="2405" y="3120"/>
                    <a:pt x="2310" y="3060"/>
                    <a:pt x="2250" y="2965"/>
                  </a:cubicBezTo>
                  <a:lnTo>
                    <a:pt x="1429" y="1536"/>
                  </a:lnTo>
                  <a:cubicBezTo>
                    <a:pt x="1310" y="1334"/>
                    <a:pt x="1084" y="1215"/>
                    <a:pt x="845" y="1215"/>
                  </a:cubicBezTo>
                  <a:lnTo>
                    <a:pt x="310" y="1215"/>
                  </a:lnTo>
                  <a:cubicBezTo>
                    <a:pt x="143" y="1215"/>
                    <a:pt x="0" y="1346"/>
                    <a:pt x="0" y="1524"/>
                  </a:cubicBezTo>
                  <a:lnTo>
                    <a:pt x="0" y="4394"/>
                  </a:lnTo>
                  <a:cubicBezTo>
                    <a:pt x="0" y="4763"/>
                    <a:pt x="310" y="5084"/>
                    <a:pt x="679" y="5084"/>
                  </a:cubicBezTo>
                  <a:lnTo>
                    <a:pt x="2262" y="5084"/>
                  </a:lnTo>
                  <a:cubicBezTo>
                    <a:pt x="2369" y="5084"/>
                    <a:pt x="2441" y="4989"/>
                    <a:pt x="2441" y="4906"/>
                  </a:cubicBezTo>
                  <a:cubicBezTo>
                    <a:pt x="2441" y="4810"/>
                    <a:pt x="2346" y="4727"/>
                    <a:pt x="2262" y="4727"/>
                  </a:cubicBezTo>
                  <a:lnTo>
                    <a:pt x="679" y="4727"/>
                  </a:lnTo>
                  <a:cubicBezTo>
                    <a:pt x="500" y="4727"/>
                    <a:pt x="369" y="4572"/>
                    <a:pt x="369" y="4406"/>
                  </a:cubicBezTo>
                  <a:lnTo>
                    <a:pt x="369" y="1596"/>
                  </a:lnTo>
                  <a:lnTo>
                    <a:pt x="845" y="1596"/>
                  </a:lnTo>
                  <a:cubicBezTo>
                    <a:pt x="965" y="1596"/>
                    <a:pt x="1060" y="1655"/>
                    <a:pt x="1119" y="1750"/>
                  </a:cubicBezTo>
                  <a:lnTo>
                    <a:pt x="1929" y="3179"/>
                  </a:lnTo>
                  <a:cubicBezTo>
                    <a:pt x="2048" y="3382"/>
                    <a:pt x="2274" y="3513"/>
                    <a:pt x="2512" y="3513"/>
                  </a:cubicBezTo>
                  <a:lnTo>
                    <a:pt x="10192" y="3513"/>
                  </a:lnTo>
                  <a:lnTo>
                    <a:pt x="10192" y="3834"/>
                  </a:lnTo>
                  <a:cubicBezTo>
                    <a:pt x="10192" y="4132"/>
                    <a:pt x="10442" y="4382"/>
                    <a:pt x="10740" y="4382"/>
                  </a:cubicBezTo>
                  <a:lnTo>
                    <a:pt x="11835" y="4382"/>
                  </a:lnTo>
                  <a:lnTo>
                    <a:pt x="12049" y="4620"/>
                  </a:lnTo>
                  <a:cubicBezTo>
                    <a:pt x="12085" y="4644"/>
                    <a:pt x="12109" y="4703"/>
                    <a:pt x="12133" y="4751"/>
                  </a:cubicBezTo>
                  <a:lnTo>
                    <a:pt x="7942" y="4751"/>
                  </a:lnTo>
                  <a:lnTo>
                    <a:pt x="8454" y="4275"/>
                  </a:lnTo>
                  <a:cubicBezTo>
                    <a:pt x="8513" y="4227"/>
                    <a:pt x="8525" y="4144"/>
                    <a:pt x="8501" y="4072"/>
                  </a:cubicBezTo>
                  <a:cubicBezTo>
                    <a:pt x="8465" y="3989"/>
                    <a:pt x="8406" y="3953"/>
                    <a:pt x="8334" y="3953"/>
                  </a:cubicBezTo>
                  <a:lnTo>
                    <a:pt x="6203" y="3953"/>
                  </a:lnTo>
                  <a:cubicBezTo>
                    <a:pt x="6120" y="3953"/>
                    <a:pt x="6025" y="3989"/>
                    <a:pt x="5965" y="4072"/>
                  </a:cubicBezTo>
                  <a:lnTo>
                    <a:pt x="5441" y="4739"/>
                  </a:lnTo>
                  <a:lnTo>
                    <a:pt x="3120" y="4739"/>
                  </a:lnTo>
                  <a:cubicBezTo>
                    <a:pt x="3024" y="4739"/>
                    <a:pt x="2941" y="4822"/>
                    <a:pt x="2941" y="4918"/>
                  </a:cubicBezTo>
                  <a:cubicBezTo>
                    <a:pt x="2941" y="5001"/>
                    <a:pt x="3036" y="5096"/>
                    <a:pt x="3120" y="5096"/>
                  </a:cubicBezTo>
                  <a:lnTo>
                    <a:pt x="5167" y="5096"/>
                  </a:lnTo>
                  <a:lnTo>
                    <a:pt x="3143" y="7704"/>
                  </a:lnTo>
                  <a:cubicBezTo>
                    <a:pt x="3060" y="7787"/>
                    <a:pt x="3048" y="7918"/>
                    <a:pt x="3108" y="8025"/>
                  </a:cubicBezTo>
                  <a:cubicBezTo>
                    <a:pt x="3155" y="8132"/>
                    <a:pt x="3274" y="8204"/>
                    <a:pt x="3381" y="8204"/>
                  </a:cubicBezTo>
                  <a:lnTo>
                    <a:pt x="3643" y="8204"/>
                  </a:lnTo>
                  <a:cubicBezTo>
                    <a:pt x="4060" y="8204"/>
                    <a:pt x="4477" y="8037"/>
                    <a:pt x="4775" y="7763"/>
                  </a:cubicBezTo>
                  <a:lnTo>
                    <a:pt x="7572" y="5108"/>
                  </a:lnTo>
                  <a:lnTo>
                    <a:pt x="12252" y="5108"/>
                  </a:lnTo>
                  <a:cubicBezTo>
                    <a:pt x="12395" y="5108"/>
                    <a:pt x="12525" y="4989"/>
                    <a:pt x="12525" y="4822"/>
                  </a:cubicBezTo>
                  <a:cubicBezTo>
                    <a:pt x="12525" y="4584"/>
                    <a:pt x="12466" y="4406"/>
                    <a:pt x="12335" y="4286"/>
                  </a:cubicBezTo>
                  <a:lnTo>
                    <a:pt x="11621" y="3572"/>
                  </a:lnTo>
                  <a:cubicBezTo>
                    <a:pt x="11311" y="3263"/>
                    <a:pt x="10894" y="3096"/>
                    <a:pt x="10466" y="3096"/>
                  </a:cubicBezTo>
                  <a:lnTo>
                    <a:pt x="7572" y="3096"/>
                  </a:lnTo>
                  <a:lnTo>
                    <a:pt x="4775" y="453"/>
                  </a:lnTo>
                  <a:cubicBezTo>
                    <a:pt x="4465" y="155"/>
                    <a:pt x="4060" y="0"/>
                    <a:pt x="3643" y="0"/>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210;p95">
              <a:extLst>
                <a:ext uri="{FF2B5EF4-FFF2-40B4-BE49-F238E27FC236}">
                  <a16:creationId xmlns:a16="http://schemas.microsoft.com/office/drawing/2014/main" id="{69F3C295-24AC-1826-19C3-B1B06A5277AF}"/>
                </a:ext>
              </a:extLst>
            </p:cNvPr>
            <p:cNvSpPr/>
            <p:nvPr/>
          </p:nvSpPr>
          <p:spPr>
            <a:xfrm>
              <a:off x="5434231" y="4174817"/>
              <a:ext cx="167539" cy="70369"/>
            </a:xfrm>
            <a:custGeom>
              <a:avLst/>
              <a:gdLst/>
              <a:ahLst/>
              <a:cxnLst/>
              <a:rect l="l" t="t" r="r" b="b"/>
              <a:pathLst>
                <a:path w="5276" h="2216" extrusionOk="0">
                  <a:moveTo>
                    <a:pt x="2596" y="1"/>
                  </a:moveTo>
                  <a:cubicBezTo>
                    <a:pt x="1965" y="1"/>
                    <a:pt x="1417" y="418"/>
                    <a:pt x="1251" y="1013"/>
                  </a:cubicBezTo>
                  <a:cubicBezTo>
                    <a:pt x="1179" y="1001"/>
                    <a:pt x="1108" y="1001"/>
                    <a:pt x="1048" y="1001"/>
                  </a:cubicBezTo>
                  <a:cubicBezTo>
                    <a:pt x="465" y="1001"/>
                    <a:pt x="1" y="1465"/>
                    <a:pt x="1" y="2037"/>
                  </a:cubicBezTo>
                  <a:cubicBezTo>
                    <a:pt x="24" y="2132"/>
                    <a:pt x="96" y="2203"/>
                    <a:pt x="203" y="2203"/>
                  </a:cubicBezTo>
                  <a:lnTo>
                    <a:pt x="3358" y="2203"/>
                  </a:lnTo>
                  <a:cubicBezTo>
                    <a:pt x="3465" y="2203"/>
                    <a:pt x="3537" y="2120"/>
                    <a:pt x="3537" y="2025"/>
                  </a:cubicBezTo>
                  <a:cubicBezTo>
                    <a:pt x="3537" y="1918"/>
                    <a:pt x="3441" y="1846"/>
                    <a:pt x="3358" y="1846"/>
                  </a:cubicBezTo>
                  <a:lnTo>
                    <a:pt x="405" y="1846"/>
                  </a:lnTo>
                  <a:cubicBezTo>
                    <a:pt x="489" y="1561"/>
                    <a:pt x="751" y="1358"/>
                    <a:pt x="1048" y="1358"/>
                  </a:cubicBezTo>
                  <a:cubicBezTo>
                    <a:pt x="1144" y="1358"/>
                    <a:pt x="1239" y="1370"/>
                    <a:pt x="1334" y="1418"/>
                  </a:cubicBezTo>
                  <a:cubicBezTo>
                    <a:pt x="1359" y="1428"/>
                    <a:pt x="1384" y="1431"/>
                    <a:pt x="1409" y="1431"/>
                  </a:cubicBezTo>
                  <a:cubicBezTo>
                    <a:pt x="1442" y="1431"/>
                    <a:pt x="1473" y="1425"/>
                    <a:pt x="1501" y="1418"/>
                  </a:cubicBezTo>
                  <a:cubicBezTo>
                    <a:pt x="1536" y="1382"/>
                    <a:pt x="1584" y="1346"/>
                    <a:pt x="1584" y="1287"/>
                  </a:cubicBezTo>
                  <a:cubicBezTo>
                    <a:pt x="1644" y="763"/>
                    <a:pt x="2096" y="370"/>
                    <a:pt x="2608" y="370"/>
                  </a:cubicBezTo>
                  <a:cubicBezTo>
                    <a:pt x="3084" y="370"/>
                    <a:pt x="3489" y="691"/>
                    <a:pt x="3608" y="1144"/>
                  </a:cubicBezTo>
                  <a:cubicBezTo>
                    <a:pt x="3620" y="1191"/>
                    <a:pt x="3656" y="1239"/>
                    <a:pt x="3703" y="1263"/>
                  </a:cubicBezTo>
                  <a:cubicBezTo>
                    <a:pt x="3726" y="1286"/>
                    <a:pt x="3758" y="1294"/>
                    <a:pt x="3791" y="1294"/>
                  </a:cubicBezTo>
                  <a:cubicBezTo>
                    <a:pt x="3810" y="1294"/>
                    <a:pt x="3829" y="1291"/>
                    <a:pt x="3846" y="1287"/>
                  </a:cubicBezTo>
                  <a:cubicBezTo>
                    <a:pt x="3930" y="1251"/>
                    <a:pt x="4025" y="1239"/>
                    <a:pt x="4120" y="1239"/>
                  </a:cubicBezTo>
                  <a:cubicBezTo>
                    <a:pt x="4501" y="1239"/>
                    <a:pt x="4811" y="1501"/>
                    <a:pt x="4906" y="1858"/>
                  </a:cubicBezTo>
                  <a:lnTo>
                    <a:pt x="4215" y="1858"/>
                  </a:lnTo>
                  <a:cubicBezTo>
                    <a:pt x="4120" y="1858"/>
                    <a:pt x="4037" y="1953"/>
                    <a:pt x="4037" y="2037"/>
                  </a:cubicBezTo>
                  <a:cubicBezTo>
                    <a:pt x="4037" y="2132"/>
                    <a:pt x="4132" y="2215"/>
                    <a:pt x="4215" y="2215"/>
                  </a:cubicBezTo>
                  <a:lnTo>
                    <a:pt x="5096" y="2215"/>
                  </a:lnTo>
                  <a:cubicBezTo>
                    <a:pt x="5204" y="2215"/>
                    <a:pt x="5275" y="2132"/>
                    <a:pt x="5275" y="2037"/>
                  </a:cubicBezTo>
                  <a:cubicBezTo>
                    <a:pt x="5275" y="1406"/>
                    <a:pt x="4751" y="870"/>
                    <a:pt x="4096" y="870"/>
                  </a:cubicBezTo>
                  <a:cubicBezTo>
                    <a:pt x="4025" y="870"/>
                    <a:pt x="3965" y="870"/>
                    <a:pt x="3894" y="882"/>
                  </a:cubicBezTo>
                  <a:cubicBezTo>
                    <a:pt x="3680" y="358"/>
                    <a:pt x="3180" y="1"/>
                    <a:pt x="2596" y="1"/>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211;p95">
              <a:extLst>
                <a:ext uri="{FF2B5EF4-FFF2-40B4-BE49-F238E27FC236}">
                  <a16:creationId xmlns:a16="http://schemas.microsoft.com/office/drawing/2014/main" id="{97E1A314-8AF4-7855-A041-DF76D01C8FCF}"/>
                </a:ext>
              </a:extLst>
            </p:cNvPr>
            <p:cNvSpPr/>
            <p:nvPr/>
          </p:nvSpPr>
          <p:spPr>
            <a:xfrm>
              <a:off x="5360877" y="4298852"/>
              <a:ext cx="15147" cy="15147"/>
            </a:xfrm>
            <a:custGeom>
              <a:avLst/>
              <a:gdLst/>
              <a:ahLst/>
              <a:cxnLst/>
              <a:rect l="l" t="t" r="r" b="b"/>
              <a:pathLst>
                <a:path w="477" h="477" extrusionOk="0">
                  <a:moveTo>
                    <a:pt x="239" y="0"/>
                  </a:moveTo>
                  <a:cubicBezTo>
                    <a:pt x="96" y="0"/>
                    <a:pt x="1" y="95"/>
                    <a:pt x="1" y="238"/>
                  </a:cubicBezTo>
                  <a:cubicBezTo>
                    <a:pt x="1" y="369"/>
                    <a:pt x="96" y="476"/>
                    <a:pt x="239" y="476"/>
                  </a:cubicBezTo>
                  <a:cubicBezTo>
                    <a:pt x="370" y="476"/>
                    <a:pt x="477" y="381"/>
                    <a:pt x="477" y="238"/>
                  </a:cubicBezTo>
                  <a:cubicBezTo>
                    <a:pt x="477" y="95"/>
                    <a:pt x="370" y="0"/>
                    <a:pt x="239" y="0"/>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212;p95">
              <a:extLst>
                <a:ext uri="{FF2B5EF4-FFF2-40B4-BE49-F238E27FC236}">
                  <a16:creationId xmlns:a16="http://schemas.microsoft.com/office/drawing/2014/main" id="{66446096-F613-41D6-B38A-959C203396D5}"/>
                </a:ext>
              </a:extLst>
            </p:cNvPr>
            <p:cNvSpPr/>
            <p:nvPr/>
          </p:nvSpPr>
          <p:spPr>
            <a:xfrm>
              <a:off x="5329503" y="4298852"/>
              <a:ext cx="15147" cy="15147"/>
            </a:xfrm>
            <a:custGeom>
              <a:avLst/>
              <a:gdLst/>
              <a:ahLst/>
              <a:cxnLst/>
              <a:rect l="l" t="t" r="r" b="b"/>
              <a:pathLst>
                <a:path w="477" h="477" extrusionOk="0">
                  <a:moveTo>
                    <a:pt x="239" y="0"/>
                  </a:moveTo>
                  <a:cubicBezTo>
                    <a:pt x="108" y="0"/>
                    <a:pt x="1" y="95"/>
                    <a:pt x="1" y="238"/>
                  </a:cubicBezTo>
                  <a:cubicBezTo>
                    <a:pt x="1" y="369"/>
                    <a:pt x="108" y="476"/>
                    <a:pt x="239" y="476"/>
                  </a:cubicBezTo>
                  <a:cubicBezTo>
                    <a:pt x="370" y="476"/>
                    <a:pt x="477" y="381"/>
                    <a:pt x="477" y="238"/>
                  </a:cubicBezTo>
                  <a:cubicBezTo>
                    <a:pt x="477" y="95"/>
                    <a:pt x="370" y="0"/>
                    <a:pt x="239" y="0"/>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213;p95">
              <a:extLst>
                <a:ext uri="{FF2B5EF4-FFF2-40B4-BE49-F238E27FC236}">
                  <a16:creationId xmlns:a16="http://schemas.microsoft.com/office/drawing/2014/main" id="{15ACF606-B00D-5503-8F02-ECD99912DDA1}"/>
                </a:ext>
              </a:extLst>
            </p:cNvPr>
            <p:cNvSpPr/>
            <p:nvPr/>
          </p:nvSpPr>
          <p:spPr>
            <a:xfrm>
              <a:off x="5298511" y="4299202"/>
              <a:ext cx="14766" cy="15179"/>
            </a:xfrm>
            <a:custGeom>
              <a:avLst/>
              <a:gdLst/>
              <a:ahLst/>
              <a:cxnLst/>
              <a:rect l="l" t="t" r="r" b="b"/>
              <a:pathLst>
                <a:path w="465" h="478" extrusionOk="0">
                  <a:moveTo>
                    <a:pt x="238" y="1"/>
                  </a:moveTo>
                  <a:cubicBezTo>
                    <a:pt x="95" y="1"/>
                    <a:pt x="0" y="108"/>
                    <a:pt x="0" y="239"/>
                  </a:cubicBezTo>
                  <a:cubicBezTo>
                    <a:pt x="0" y="370"/>
                    <a:pt x="95" y="477"/>
                    <a:pt x="238" y="477"/>
                  </a:cubicBezTo>
                  <a:cubicBezTo>
                    <a:pt x="369" y="477"/>
                    <a:pt x="465" y="370"/>
                    <a:pt x="465" y="239"/>
                  </a:cubicBezTo>
                  <a:cubicBezTo>
                    <a:pt x="465" y="108"/>
                    <a:pt x="369" y="1"/>
                    <a:pt x="238" y="1"/>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214;p95">
              <a:extLst>
                <a:ext uri="{FF2B5EF4-FFF2-40B4-BE49-F238E27FC236}">
                  <a16:creationId xmlns:a16="http://schemas.microsoft.com/office/drawing/2014/main" id="{573C5886-C422-E1F1-4CC3-F41161D8A080}"/>
                </a:ext>
              </a:extLst>
            </p:cNvPr>
            <p:cNvSpPr/>
            <p:nvPr/>
          </p:nvSpPr>
          <p:spPr>
            <a:xfrm>
              <a:off x="5267137" y="4298852"/>
              <a:ext cx="15147" cy="15147"/>
            </a:xfrm>
            <a:custGeom>
              <a:avLst/>
              <a:gdLst/>
              <a:ahLst/>
              <a:cxnLst/>
              <a:rect l="l" t="t" r="r" b="b"/>
              <a:pathLst>
                <a:path w="477" h="477" extrusionOk="0">
                  <a:moveTo>
                    <a:pt x="238" y="0"/>
                  </a:moveTo>
                  <a:cubicBezTo>
                    <a:pt x="107" y="0"/>
                    <a:pt x="0" y="95"/>
                    <a:pt x="0" y="238"/>
                  </a:cubicBezTo>
                  <a:cubicBezTo>
                    <a:pt x="0" y="369"/>
                    <a:pt x="107" y="476"/>
                    <a:pt x="238" y="476"/>
                  </a:cubicBezTo>
                  <a:cubicBezTo>
                    <a:pt x="369" y="476"/>
                    <a:pt x="476" y="369"/>
                    <a:pt x="476" y="238"/>
                  </a:cubicBezTo>
                  <a:cubicBezTo>
                    <a:pt x="476" y="95"/>
                    <a:pt x="369" y="0"/>
                    <a:pt x="238" y="0"/>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215;p95">
              <a:extLst>
                <a:ext uri="{FF2B5EF4-FFF2-40B4-BE49-F238E27FC236}">
                  <a16:creationId xmlns:a16="http://schemas.microsoft.com/office/drawing/2014/main" id="{F8024A4B-229D-ABB7-9E10-F66B68688007}"/>
                </a:ext>
              </a:extLst>
            </p:cNvPr>
            <p:cNvSpPr/>
            <p:nvPr/>
          </p:nvSpPr>
          <p:spPr>
            <a:xfrm>
              <a:off x="5492470" y="4298852"/>
              <a:ext cx="15147" cy="15147"/>
            </a:xfrm>
            <a:custGeom>
              <a:avLst/>
              <a:gdLst/>
              <a:ahLst/>
              <a:cxnLst/>
              <a:rect l="l" t="t" r="r" b="b"/>
              <a:pathLst>
                <a:path w="477" h="477" extrusionOk="0">
                  <a:moveTo>
                    <a:pt x="238" y="0"/>
                  </a:moveTo>
                  <a:cubicBezTo>
                    <a:pt x="107" y="0"/>
                    <a:pt x="0" y="95"/>
                    <a:pt x="0" y="238"/>
                  </a:cubicBezTo>
                  <a:cubicBezTo>
                    <a:pt x="0" y="369"/>
                    <a:pt x="107" y="476"/>
                    <a:pt x="238" y="476"/>
                  </a:cubicBezTo>
                  <a:cubicBezTo>
                    <a:pt x="381" y="476"/>
                    <a:pt x="476" y="381"/>
                    <a:pt x="476" y="238"/>
                  </a:cubicBezTo>
                  <a:cubicBezTo>
                    <a:pt x="476" y="95"/>
                    <a:pt x="381" y="0"/>
                    <a:pt x="238" y="0"/>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6" name="Google Shape;12973;p100">
            <a:extLst>
              <a:ext uri="{FF2B5EF4-FFF2-40B4-BE49-F238E27FC236}">
                <a16:creationId xmlns:a16="http://schemas.microsoft.com/office/drawing/2014/main" id="{CB202460-A28F-A59C-87DD-9A0FECCBD5AA}"/>
              </a:ext>
            </a:extLst>
          </p:cNvPr>
          <p:cNvGrpSpPr/>
          <p:nvPr/>
        </p:nvGrpSpPr>
        <p:grpSpPr>
          <a:xfrm>
            <a:off x="2710627" y="5288491"/>
            <a:ext cx="489771" cy="436395"/>
            <a:chOff x="2501677" y="2906162"/>
            <a:chExt cx="367328" cy="327296"/>
          </a:xfrm>
        </p:grpSpPr>
        <p:sp>
          <p:nvSpPr>
            <p:cNvPr id="1067" name="Google Shape;12974;p100">
              <a:extLst>
                <a:ext uri="{FF2B5EF4-FFF2-40B4-BE49-F238E27FC236}">
                  <a16:creationId xmlns:a16="http://schemas.microsoft.com/office/drawing/2014/main" id="{5593AC23-739E-8D95-72ED-88235F1B5623}"/>
                </a:ext>
              </a:extLst>
            </p:cNvPr>
            <p:cNvSpPr/>
            <p:nvPr/>
          </p:nvSpPr>
          <p:spPr>
            <a:xfrm>
              <a:off x="2670093" y="3049810"/>
              <a:ext cx="131488" cy="107456"/>
            </a:xfrm>
            <a:custGeom>
              <a:avLst/>
              <a:gdLst/>
              <a:ahLst/>
              <a:cxnLst/>
              <a:rect l="l" t="t" r="r" b="b"/>
              <a:pathLst>
                <a:path w="4109" h="3358" extrusionOk="0">
                  <a:moveTo>
                    <a:pt x="2263" y="0"/>
                  </a:moveTo>
                  <a:cubicBezTo>
                    <a:pt x="1012" y="0"/>
                    <a:pt x="0" y="1012"/>
                    <a:pt x="0" y="2262"/>
                  </a:cubicBezTo>
                  <a:cubicBezTo>
                    <a:pt x="0" y="2346"/>
                    <a:pt x="72" y="2429"/>
                    <a:pt x="155" y="2429"/>
                  </a:cubicBezTo>
                  <a:cubicBezTo>
                    <a:pt x="250" y="2429"/>
                    <a:pt x="322" y="2346"/>
                    <a:pt x="322" y="2262"/>
                  </a:cubicBezTo>
                  <a:cubicBezTo>
                    <a:pt x="322" y="1203"/>
                    <a:pt x="1191" y="345"/>
                    <a:pt x="2239" y="345"/>
                  </a:cubicBezTo>
                  <a:cubicBezTo>
                    <a:pt x="3072" y="345"/>
                    <a:pt x="3751" y="1012"/>
                    <a:pt x="3751" y="1846"/>
                  </a:cubicBezTo>
                  <a:cubicBezTo>
                    <a:pt x="3751" y="2489"/>
                    <a:pt x="3227" y="3024"/>
                    <a:pt x="2572" y="3024"/>
                  </a:cubicBezTo>
                  <a:cubicBezTo>
                    <a:pt x="2084" y="3024"/>
                    <a:pt x="1667" y="2620"/>
                    <a:pt x="1667" y="2108"/>
                  </a:cubicBezTo>
                  <a:cubicBezTo>
                    <a:pt x="1667" y="1727"/>
                    <a:pt x="1977" y="1429"/>
                    <a:pt x="2346" y="1429"/>
                  </a:cubicBezTo>
                  <a:cubicBezTo>
                    <a:pt x="2441" y="1429"/>
                    <a:pt x="2513" y="1357"/>
                    <a:pt x="2513" y="1262"/>
                  </a:cubicBezTo>
                  <a:cubicBezTo>
                    <a:pt x="2513" y="1167"/>
                    <a:pt x="2441" y="1096"/>
                    <a:pt x="2346" y="1096"/>
                  </a:cubicBezTo>
                  <a:cubicBezTo>
                    <a:pt x="1786" y="1096"/>
                    <a:pt x="1322" y="1560"/>
                    <a:pt x="1322" y="2119"/>
                  </a:cubicBezTo>
                  <a:cubicBezTo>
                    <a:pt x="1322" y="2810"/>
                    <a:pt x="1870" y="3358"/>
                    <a:pt x="2560" y="3358"/>
                  </a:cubicBezTo>
                  <a:cubicBezTo>
                    <a:pt x="3394" y="3358"/>
                    <a:pt x="4060" y="2691"/>
                    <a:pt x="4060" y="1858"/>
                  </a:cubicBezTo>
                  <a:cubicBezTo>
                    <a:pt x="4108" y="810"/>
                    <a:pt x="3287" y="0"/>
                    <a:pt x="2263" y="0"/>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2975;p100">
              <a:extLst>
                <a:ext uri="{FF2B5EF4-FFF2-40B4-BE49-F238E27FC236}">
                  <a16:creationId xmlns:a16="http://schemas.microsoft.com/office/drawing/2014/main" id="{D8FF327F-A10A-91C9-051B-6D2A3A7941C4}"/>
                </a:ext>
              </a:extLst>
            </p:cNvPr>
            <p:cNvSpPr/>
            <p:nvPr/>
          </p:nvSpPr>
          <p:spPr>
            <a:xfrm>
              <a:off x="2760397" y="3097522"/>
              <a:ext cx="13344" cy="19360"/>
            </a:xfrm>
            <a:custGeom>
              <a:avLst/>
              <a:gdLst/>
              <a:ahLst/>
              <a:cxnLst/>
              <a:rect l="l" t="t" r="r" b="b"/>
              <a:pathLst>
                <a:path w="417" h="605" extrusionOk="0">
                  <a:moveTo>
                    <a:pt x="186" y="1"/>
                  </a:moveTo>
                  <a:cubicBezTo>
                    <a:pt x="164" y="1"/>
                    <a:pt x="142" y="4"/>
                    <a:pt x="119" y="9"/>
                  </a:cubicBezTo>
                  <a:cubicBezTo>
                    <a:pt x="36" y="45"/>
                    <a:pt x="0" y="140"/>
                    <a:pt x="36" y="236"/>
                  </a:cubicBezTo>
                  <a:cubicBezTo>
                    <a:pt x="60" y="295"/>
                    <a:pt x="72" y="367"/>
                    <a:pt x="72" y="438"/>
                  </a:cubicBezTo>
                  <a:cubicBezTo>
                    <a:pt x="72" y="533"/>
                    <a:pt x="155" y="605"/>
                    <a:pt x="238" y="605"/>
                  </a:cubicBezTo>
                  <a:cubicBezTo>
                    <a:pt x="334" y="605"/>
                    <a:pt x="405" y="533"/>
                    <a:pt x="405" y="438"/>
                  </a:cubicBezTo>
                  <a:cubicBezTo>
                    <a:pt x="417" y="319"/>
                    <a:pt x="393" y="200"/>
                    <a:pt x="346" y="105"/>
                  </a:cubicBezTo>
                  <a:cubicBezTo>
                    <a:pt x="318" y="32"/>
                    <a:pt x="256" y="1"/>
                    <a:pt x="186" y="1"/>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2976;p100">
              <a:extLst>
                <a:ext uri="{FF2B5EF4-FFF2-40B4-BE49-F238E27FC236}">
                  <a16:creationId xmlns:a16="http://schemas.microsoft.com/office/drawing/2014/main" id="{458735F7-4855-8DF6-8128-C85B1EBA71DA}"/>
                </a:ext>
              </a:extLst>
            </p:cNvPr>
            <p:cNvSpPr/>
            <p:nvPr/>
          </p:nvSpPr>
          <p:spPr>
            <a:xfrm>
              <a:off x="2501677" y="2906162"/>
              <a:ext cx="367328" cy="327296"/>
            </a:xfrm>
            <a:custGeom>
              <a:avLst/>
              <a:gdLst/>
              <a:ahLst/>
              <a:cxnLst/>
              <a:rect l="l" t="t" r="r" b="b"/>
              <a:pathLst>
                <a:path w="11479" h="10228" extrusionOk="0">
                  <a:moveTo>
                    <a:pt x="703" y="346"/>
                  </a:moveTo>
                  <a:cubicBezTo>
                    <a:pt x="811" y="346"/>
                    <a:pt x="894" y="441"/>
                    <a:pt x="894" y="548"/>
                  </a:cubicBezTo>
                  <a:cubicBezTo>
                    <a:pt x="894" y="643"/>
                    <a:pt x="811" y="739"/>
                    <a:pt x="703" y="739"/>
                  </a:cubicBezTo>
                  <a:cubicBezTo>
                    <a:pt x="596" y="739"/>
                    <a:pt x="513" y="643"/>
                    <a:pt x="513" y="548"/>
                  </a:cubicBezTo>
                  <a:cubicBezTo>
                    <a:pt x="513" y="441"/>
                    <a:pt x="596" y="346"/>
                    <a:pt x="703" y="346"/>
                  </a:cubicBezTo>
                  <a:close/>
                  <a:moveTo>
                    <a:pt x="2144" y="346"/>
                  </a:moveTo>
                  <a:cubicBezTo>
                    <a:pt x="2251" y="346"/>
                    <a:pt x="2335" y="441"/>
                    <a:pt x="2335" y="536"/>
                  </a:cubicBezTo>
                  <a:cubicBezTo>
                    <a:pt x="2335" y="643"/>
                    <a:pt x="2251" y="739"/>
                    <a:pt x="2144" y="739"/>
                  </a:cubicBezTo>
                  <a:cubicBezTo>
                    <a:pt x="2049" y="739"/>
                    <a:pt x="1954" y="643"/>
                    <a:pt x="1954" y="536"/>
                  </a:cubicBezTo>
                  <a:cubicBezTo>
                    <a:pt x="1954" y="441"/>
                    <a:pt x="2037" y="346"/>
                    <a:pt x="2144" y="346"/>
                  </a:cubicBezTo>
                  <a:close/>
                  <a:moveTo>
                    <a:pt x="7240" y="2167"/>
                  </a:moveTo>
                  <a:cubicBezTo>
                    <a:pt x="9395" y="2167"/>
                    <a:pt x="11145" y="3918"/>
                    <a:pt x="11145" y="6085"/>
                  </a:cubicBezTo>
                  <a:cubicBezTo>
                    <a:pt x="11145" y="7787"/>
                    <a:pt x="9764" y="9168"/>
                    <a:pt x="8050" y="9168"/>
                  </a:cubicBezTo>
                  <a:cubicBezTo>
                    <a:pt x="7514" y="9168"/>
                    <a:pt x="7014" y="9013"/>
                    <a:pt x="6597" y="8680"/>
                  </a:cubicBezTo>
                  <a:cubicBezTo>
                    <a:pt x="6180" y="8371"/>
                    <a:pt x="5883" y="7942"/>
                    <a:pt x="5716" y="7454"/>
                  </a:cubicBezTo>
                  <a:cubicBezTo>
                    <a:pt x="5692" y="7370"/>
                    <a:pt x="5633" y="7335"/>
                    <a:pt x="5561" y="7335"/>
                  </a:cubicBezTo>
                  <a:cubicBezTo>
                    <a:pt x="5537" y="7335"/>
                    <a:pt x="5525" y="7335"/>
                    <a:pt x="5513" y="7347"/>
                  </a:cubicBezTo>
                  <a:cubicBezTo>
                    <a:pt x="5418" y="7370"/>
                    <a:pt x="5383" y="7466"/>
                    <a:pt x="5406" y="7549"/>
                  </a:cubicBezTo>
                  <a:cubicBezTo>
                    <a:pt x="5454" y="7692"/>
                    <a:pt x="5502" y="7823"/>
                    <a:pt x="5561" y="7942"/>
                  </a:cubicBezTo>
                  <a:cubicBezTo>
                    <a:pt x="5190" y="8141"/>
                    <a:pt x="4851" y="8237"/>
                    <a:pt x="4541" y="8237"/>
                  </a:cubicBezTo>
                  <a:cubicBezTo>
                    <a:pt x="4314" y="8237"/>
                    <a:pt x="4103" y="8186"/>
                    <a:pt x="3906" y="8085"/>
                  </a:cubicBezTo>
                  <a:cubicBezTo>
                    <a:pt x="3347" y="7787"/>
                    <a:pt x="3097" y="7168"/>
                    <a:pt x="3073" y="6823"/>
                  </a:cubicBezTo>
                  <a:cubicBezTo>
                    <a:pt x="2930" y="5573"/>
                    <a:pt x="3323" y="4358"/>
                    <a:pt x="4120" y="3477"/>
                  </a:cubicBezTo>
                  <a:cubicBezTo>
                    <a:pt x="4906" y="2620"/>
                    <a:pt x="6002" y="2167"/>
                    <a:pt x="7240" y="2167"/>
                  </a:cubicBezTo>
                  <a:close/>
                  <a:moveTo>
                    <a:pt x="1430" y="2703"/>
                  </a:moveTo>
                  <a:cubicBezTo>
                    <a:pt x="1834" y="2703"/>
                    <a:pt x="2156" y="3025"/>
                    <a:pt x="2156" y="3429"/>
                  </a:cubicBezTo>
                  <a:lnTo>
                    <a:pt x="2156" y="5763"/>
                  </a:lnTo>
                  <a:cubicBezTo>
                    <a:pt x="2156" y="6180"/>
                    <a:pt x="2370" y="6573"/>
                    <a:pt x="2716" y="6811"/>
                  </a:cubicBezTo>
                  <a:lnTo>
                    <a:pt x="2716" y="6882"/>
                  </a:lnTo>
                  <a:cubicBezTo>
                    <a:pt x="2751" y="7299"/>
                    <a:pt x="3049" y="8061"/>
                    <a:pt x="3728" y="8418"/>
                  </a:cubicBezTo>
                  <a:cubicBezTo>
                    <a:pt x="3978" y="8549"/>
                    <a:pt x="4240" y="8609"/>
                    <a:pt x="4501" y="8609"/>
                  </a:cubicBezTo>
                  <a:cubicBezTo>
                    <a:pt x="4942" y="8609"/>
                    <a:pt x="5359" y="8442"/>
                    <a:pt x="5704" y="8263"/>
                  </a:cubicBezTo>
                  <a:cubicBezTo>
                    <a:pt x="5883" y="8549"/>
                    <a:pt x="6109" y="8787"/>
                    <a:pt x="6371" y="8990"/>
                  </a:cubicBezTo>
                  <a:cubicBezTo>
                    <a:pt x="6859" y="9347"/>
                    <a:pt x="7430" y="9549"/>
                    <a:pt x="8038" y="9549"/>
                  </a:cubicBezTo>
                  <a:cubicBezTo>
                    <a:pt x="8704" y="9549"/>
                    <a:pt x="9323" y="9359"/>
                    <a:pt x="9859" y="9025"/>
                  </a:cubicBezTo>
                  <a:lnTo>
                    <a:pt x="10705" y="9585"/>
                  </a:lnTo>
                  <a:cubicBezTo>
                    <a:pt x="10752" y="9621"/>
                    <a:pt x="10776" y="9680"/>
                    <a:pt x="10776" y="9740"/>
                  </a:cubicBezTo>
                  <a:cubicBezTo>
                    <a:pt x="10800" y="9811"/>
                    <a:pt x="10705" y="9906"/>
                    <a:pt x="10597" y="9906"/>
                  </a:cubicBezTo>
                  <a:lnTo>
                    <a:pt x="4478" y="9906"/>
                  </a:lnTo>
                  <a:cubicBezTo>
                    <a:pt x="2596" y="9906"/>
                    <a:pt x="1061" y="8371"/>
                    <a:pt x="1061" y="6477"/>
                  </a:cubicBezTo>
                  <a:lnTo>
                    <a:pt x="1061" y="4477"/>
                  </a:lnTo>
                  <a:cubicBezTo>
                    <a:pt x="1120" y="4489"/>
                    <a:pt x="1180" y="4489"/>
                    <a:pt x="1251" y="4489"/>
                  </a:cubicBezTo>
                  <a:cubicBezTo>
                    <a:pt x="1346" y="4489"/>
                    <a:pt x="1418" y="4418"/>
                    <a:pt x="1418" y="4322"/>
                  </a:cubicBezTo>
                  <a:cubicBezTo>
                    <a:pt x="1418" y="4239"/>
                    <a:pt x="1346" y="4156"/>
                    <a:pt x="1251" y="4156"/>
                  </a:cubicBezTo>
                  <a:cubicBezTo>
                    <a:pt x="751" y="4156"/>
                    <a:pt x="346" y="3763"/>
                    <a:pt x="346" y="3251"/>
                  </a:cubicBezTo>
                  <a:lnTo>
                    <a:pt x="346" y="3072"/>
                  </a:lnTo>
                  <a:cubicBezTo>
                    <a:pt x="346" y="2870"/>
                    <a:pt x="513" y="2703"/>
                    <a:pt x="715" y="2703"/>
                  </a:cubicBezTo>
                  <a:close/>
                  <a:moveTo>
                    <a:pt x="715" y="0"/>
                  </a:moveTo>
                  <a:cubicBezTo>
                    <a:pt x="418" y="0"/>
                    <a:pt x="203" y="239"/>
                    <a:pt x="203" y="524"/>
                  </a:cubicBezTo>
                  <a:cubicBezTo>
                    <a:pt x="203" y="810"/>
                    <a:pt x="418" y="1036"/>
                    <a:pt x="691" y="1048"/>
                  </a:cubicBezTo>
                  <a:lnTo>
                    <a:pt x="953" y="2322"/>
                  </a:lnTo>
                  <a:lnTo>
                    <a:pt x="715" y="2322"/>
                  </a:lnTo>
                  <a:cubicBezTo>
                    <a:pt x="334" y="2322"/>
                    <a:pt x="1" y="2644"/>
                    <a:pt x="1" y="3037"/>
                  </a:cubicBezTo>
                  <a:lnTo>
                    <a:pt x="1" y="3215"/>
                  </a:lnTo>
                  <a:cubicBezTo>
                    <a:pt x="1" y="3727"/>
                    <a:pt x="299" y="4156"/>
                    <a:pt x="715" y="4358"/>
                  </a:cubicBezTo>
                  <a:lnTo>
                    <a:pt x="715" y="6466"/>
                  </a:lnTo>
                  <a:cubicBezTo>
                    <a:pt x="715" y="8549"/>
                    <a:pt x="2418" y="10228"/>
                    <a:pt x="4478" y="10228"/>
                  </a:cubicBezTo>
                  <a:lnTo>
                    <a:pt x="10597" y="10228"/>
                  </a:lnTo>
                  <a:cubicBezTo>
                    <a:pt x="10883" y="10228"/>
                    <a:pt x="11121" y="9990"/>
                    <a:pt x="11121" y="9716"/>
                  </a:cubicBezTo>
                  <a:cubicBezTo>
                    <a:pt x="11121" y="9549"/>
                    <a:pt x="11038" y="9383"/>
                    <a:pt x="10895" y="9299"/>
                  </a:cubicBezTo>
                  <a:lnTo>
                    <a:pt x="10157" y="8799"/>
                  </a:lnTo>
                  <a:cubicBezTo>
                    <a:pt x="10955" y="8180"/>
                    <a:pt x="11479" y="7192"/>
                    <a:pt x="11479" y="6096"/>
                  </a:cubicBezTo>
                  <a:cubicBezTo>
                    <a:pt x="11479" y="3739"/>
                    <a:pt x="9574" y="1834"/>
                    <a:pt x="7216" y="1834"/>
                  </a:cubicBezTo>
                  <a:cubicBezTo>
                    <a:pt x="5894" y="1834"/>
                    <a:pt x="4704" y="2346"/>
                    <a:pt x="3859" y="3251"/>
                  </a:cubicBezTo>
                  <a:cubicBezTo>
                    <a:pt x="3108" y="4072"/>
                    <a:pt x="2692" y="5168"/>
                    <a:pt x="2680" y="6335"/>
                  </a:cubicBezTo>
                  <a:cubicBezTo>
                    <a:pt x="2549" y="6168"/>
                    <a:pt x="2477" y="5977"/>
                    <a:pt x="2477" y="5751"/>
                  </a:cubicBezTo>
                  <a:lnTo>
                    <a:pt x="2477" y="3418"/>
                  </a:lnTo>
                  <a:cubicBezTo>
                    <a:pt x="2477" y="3001"/>
                    <a:pt x="2215" y="2632"/>
                    <a:pt x="1882" y="2453"/>
                  </a:cubicBezTo>
                  <a:lnTo>
                    <a:pt x="2156" y="1060"/>
                  </a:lnTo>
                  <a:cubicBezTo>
                    <a:pt x="2442" y="1048"/>
                    <a:pt x="2656" y="810"/>
                    <a:pt x="2656" y="548"/>
                  </a:cubicBezTo>
                  <a:cubicBezTo>
                    <a:pt x="2656" y="251"/>
                    <a:pt x="2418" y="24"/>
                    <a:pt x="2132" y="24"/>
                  </a:cubicBezTo>
                  <a:cubicBezTo>
                    <a:pt x="1834" y="24"/>
                    <a:pt x="1608" y="262"/>
                    <a:pt x="1608" y="548"/>
                  </a:cubicBezTo>
                  <a:cubicBezTo>
                    <a:pt x="1608" y="727"/>
                    <a:pt x="1703" y="882"/>
                    <a:pt x="1846" y="977"/>
                  </a:cubicBezTo>
                  <a:lnTo>
                    <a:pt x="1561" y="2358"/>
                  </a:lnTo>
                  <a:cubicBezTo>
                    <a:pt x="1525" y="2358"/>
                    <a:pt x="1477" y="2346"/>
                    <a:pt x="1418" y="2346"/>
                  </a:cubicBezTo>
                  <a:lnTo>
                    <a:pt x="1287" y="2346"/>
                  </a:lnTo>
                  <a:lnTo>
                    <a:pt x="1001" y="977"/>
                  </a:lnTo>
                  <a:cubicBezTo>
                    <a:pt x="1144" y="882"/>
                    <a:pt x="1239" y="715"/>
                    <a:pt x="1239" y="524"/>
                  </a:cubicBezTo>
                  <a:cubicBezTo>
                    <a:pt x="1239" y="227"/>
                    <a:pt x="1001" y="0"/>
                    <a:pt x="715" y="0"/>
                  </a:cubicBezTo>
                  <a:close/>
                </a:path>
              </a:pathLst>
            </a:custGeom>
            <a:solidFill>
              <a:srgbClr val="657E93"/>
            </a:solidFill>
            <a:ln>
              <a:solidFill>
                <a:srgbClr val="FF0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0" name="Google Shape;2456;p89">
            <a:extLst>
              <a:ext uri="{FF2B5EF4-FFF2-40B4-BE49-F238E27FC236}">
                <a16:creationId xmlns:a16="http://schemas.microsoft.com/office/drawing/2014/main" id="{E82CCD4E-CCAB-A46E-3D97-67003AED3203}"/>
              </a:ext>
            </a:extLst>
          </p:cNvPr>
          <p:cNvSpPr/>
          <p:nvPr/>
        </p:nvSpPr>
        <p:spPr>
          <a:xfrm rot="5230317">
            <a:off x="12732775" y="4053805"/>
            <a:ext cx="363318" cy="375896"/>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FFFF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73" name="Google Shape;2428;p89">
            <a:extLst>
              <a:ext uri="{FF2B5EF4-FFF2-40B4-BE49-F238E27FC236}">
                <a16:creationId xmlns:a16="http://schemas.microsoft.com/office/drawing/2014/main" id="{530B1F09-720B-18EF-57FC-2A2013F4ECA5}"/>
              </a:ext>
            </a:extLst>
          </p:cNvPr>
          <p:cNvGrpSpPr/>
          <p:nvPr/>
        </p:nvGrpSpPr>
        <p:grpSpPr>
          <a:xfrm rot="5400000">
            <a:off x="10238897" y="3985644"/>
            <a:ext cx="385013" cy="443919"/>
            <a:chOff x="4929875" y="2065025"/>
            <a:chExt cx="49625" cy="44025"/>
          </a:xfrm>
          <a:solidFill>
            <a:srgbClr val="FFFF00"/>
          </a:solidFill>
        </p:grpSpPr>
        <p:sp>
          <p:nvSpPr>
            <p:cNvPr id="1074" name="Google Shape;2429;p89">
              <a:extLst>
                <a:ext uri="{FF2B5EF4-FFF2-40B4-BE49-F238E27FC236}">
                  <a16:creationId xmlns:a16="http://schemas.microsoft.com/office/drawing/2014/main" id="{2149F6DD-E706-B8D2-EE27-921E6BD24A4C}"/>
                </a:ext>
              </a:extLst>
            </p:cNvPr>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grp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sp>
          <p:nvSpPr>
            <p:cNvPr id="1075" name="Google Shape;2430;p89">
              <a:extLst>
                <a:ext uri="{FF2B5EF4-FFF2-40B4-BE49-F238E27FC236}">
                  <a16:creationId xmlns:a16="http://schemas.microsoft.com/office/drawing/2014/main" id="{068AABD7-C1E3-EBB3-D6D1-AD81CD40E71E}"/>
                </a:ext>
              </a:extLst>
            </p:cNvPr>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grp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grpSp>
      <p:grpSp>
        <p:nvGrpSpPr>
          <p:cNvPr id="1076" name="Google Shape;2428;p89">
            <a:extLst>
              <a:ext uri="{FF2B5EF4-FFF2-40B4-BE49-F238E27FC236}">
                <a16:creationId xmlns:a16="http://schemas.microsoft.com/office/drawing/2014/main" id="{50999BC7-B37A-B671-2F0A-269F1A5BBBE7}"/>
              </a:ext>
            </a:extLst>
          </p:cNvPr>
          <p:cNvGrpSpPr/>
          <p:nvPr/>
        </p:nvGrpSpPr>
        <p:grpSpPr>
          <a:xfrm rot="5400000">
            <a:off x="10226279" y="4814659"/>
            <a:ext cx="385013" cy="443919"/>
            <a:chOff x="4929875" y="2065025"/>
            <a:chExt cx="49625" cy="44025"/>
          </a:xfrm>
          <a:solidFill>
            <a:srgbClr val="FFFF00"/>
          </a:solidFill>
        </p:grpSpPr>
        <p:sp>
          <p:nvSpPr>
            <p:cNvPr id="1077" name="Google Shape;2429;p89">
              <a:extLst>
                <a:ext uri="{FF2B5EF4-FFF2-40B4-BE49-F238E27FC236}">
                  <a16:creationId xmlns:a16="http://schemas.microsoft.com/office/drawing/2014/main" id="{2E7BD0D7-6299-1992-A6C4-63AF7105E3FA}"/>
                </a:ext>
              </a:extLst>
            </p:cNvPr>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grp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sp>
          <p:nvSpPr>
            <p:cNvPr id="1078" name="Google Shape;2430;p89">
              <a:extLst>
                <a:ext uri="{FF2B5EF4-FFF2-40B4-BE49-F238E27FC236}">
                  <a16:creationId xmlns:a16="http://schemas.microsoft.com/office/drawing/2014/main" id="{16BF536F-7701-0C95-EDAC-C36B9B0C9A82}"/>
                </a:ext>
              </a:extLst>
            </p:cNvPr>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grp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grpSp>
      <p:grpSp>
        <p:nvGrpSpPr>
          <p:cNvPr id="1079" name="Google Shape;2428;p89">
            <a:extLst>
              <a:ext uri="{FF2B5EF4-FFF2-40B4-BE49-F238E27FC236}">
                <a16:creationId xmlns:a16="http://schemas.microsoft.com/office/drawing/2014/main" id="{EE290709-2081-7E14-2E05-E330E18D10D7}"/>
              </a:ext>
            </a:extLst>
          </p:cNvPr>
          <p:cNvGrpSpPr/>
          <p:nvPr/>
        </p:nvGrpSpPr>
        <p:grpSpPr>
          <a:xfrm rot="10962377">
            <a:off x="7624432" y="5250074"/>
            <a:ext cx="454723" cy="443919"/>
            <a:chOff x="4929875" y="2065025"/>
            <a:chExt cx="49625" cy="44025"/>
          </a:xfrm>
          <a:solidFill>
            <a:srgbClr val="FFFF00"/>
          </a:solidFill>
        </p:grpSpPr>
        <p:sp>
          <p:nvSpPr>
            <p:cNvPr id="1080" name="Google Shape;2429;p89">
              <a:extLst>
                <a:ext uri="{FF2B5EF4-FFF2-40B4-BE49-F238E27FC236}">
                  <a16:creationId xmlns:a16="http://schemas.microsoft.com/office/drawing/2014/main" id="{9C60F11F-4033-6E4B-09C2-6EE7E500B5CF}"/>
                </a:ext>
              </a:extLst>
            </p:cNvPr>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grp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sp>
          <p:nvSpPr>
            <p:cNvPr id="1081" name="Google Shape;2430;p89">
              <a:extLst>
                <a:ext uri="{FF2B5EF4-FFF2-40B4-BE49-F238E27FC236}">
                  <a16:creationId xmlns:a16="http://schemas.microsoft.com/office/drawing/2014/main" id="{69B62AFE-B7BC-1636-7205-4234084902D1}"/>
                </a:ext>
              </a:extLst>
            </p:cNvPr>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grp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grpSp>
      <p:cxnSp>
        <p:nvCxnSpPr>
          <p:cNvPr id="1095" name="Connector: Elbow 1094">
            <a:extLst>
              <a:ext uri="{FF2B5EF4-FFF2-40B4-BE49-F238E27FC236}">
                <a16:creationId xmlns:a16="http://schemas.microsoft.com/office/drawing/2014/main" id="{8183FFBC-0C2D-0479-5AD7-DCD0B5A7E4AB}"/>
              </a:ext>
            </a:extLst>
          </p:cNvPr>
          <p:cNvCxnSpPr>
            <a:stCxn id="1040" idx="0"/>
            <a:endCxn id="9" idx="2"/>
          </p:cNvCxnSpPr>
          <p:nvPr/>
        </p:nvCxnSpPr>
        <p:spPr>
          <a:xfrm rot="16200000" flipV="1">
            <a:off x="3217310" y="2261816"/>
            <a:ext cx="1443377" cy="4395940"/>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1097" name="Google Shape;2428;p89">
            <a:extLst>
              <a:ext uri="{FF2B5EF4-FFF2-40B4-BE49-F238E27FC236}">
                <a16:creationId xmlns:a16="http://schemas.microsoft.com/office/drawing/2014/main" id="{7255F919-3828-F4A1-787F-5E9D493147EE}"/>
              </a:ext>
            </a:extLst>
          </p:cNvPr>
          <p:cNvGrpSpPr/>
          <p:nvPr/>
        </p:nvGrpSpPr>
        <p:grpSpPr>
          <a:xfrm rot="5400000">
            <a:off x="1157875" y="4814659"/>
            <a:ext cx="385013" cy="443919"/>
            <a:chOff x="4929875" y="2065025"/>
            <a:chExt cx="49625" cy="44025"/>
          </a:xfrm>
          <a:solidFill>
            <a:srgbClr val="FFFF00"/>
          </a:solidFill>
        </p:grpSpPr>
        <p:sp>
          <p:nvSpPr>
            <p:cNvPr id="1098" name="Google Shape;2429;p89">
              <a:extLst>
                <a:ext uri="{FF2B5EF4-FFF2-40B4-BE49-F238E27FC236}">
                  <a16:creationId xmlns:a16="http://schemas.microsoft.com/office/drawing/2014/main" id="{450F1D14-90CB-717D-0012-E898449591B7}"/>
                </a:ext>
              </a:extLst>
            </p:cNvPr>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grp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sp>
          <p:nvSpPr>
            <p:cNvPr id="1099" name="Google Shape;2430;p89">
              <a:extLst>
                <a:ext uri="{FF2B5EF4-FFF2-40B4-BE49-F238E27FC236}">
                  <a16:creationId xmlns:a16="http://schemas.microsoft.com/office/drawing/2014/main" id="{5549D9F1-E18C-09F7-01A5-A21409793E9B}"/>
                </a:ext>
              </a:extLst>
            </p:cNvPr>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grp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grpSp>
      <p:cxnSp>
        <p:nvCxnSpPr>
          <p:cNvPr id="1101" name="Straight Arrow Connector 1100">
            <a:extLst>
              <a:ext uri="{FF2B5EF4-FFF2-40B4-BE49-F238E27FC236}">
                <a16:creationId xmlns:a16="http://schemas.microsoft.com/office/drawing/2014/main" id="{5D5DA3CD-868A-0BE1-5EC8-87C9521A9358}"/>
              </a:ext>
            </a:extLst>
          </p:cNvPr>
          <p:cNvCxnSpPr>
            <a:cxnSpLocks/>
          </p:cNvCxnSpPr>
          <p:nvPr/>
        </p:nvCxnSpPr>
        <p:spPr>
          <a:xfrm>
            <a:off x="1350381" y="3738096"/>
            <a:ext cx="0" cy="103262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103" name="TextBox 1102">
            <a:extLst>
              <a:ext uri="{FF2B5EF4-FFF2-40B4-BE49-F238E27FC236}">
                <a16:creationId xmlns:a16="http://schemas.microsoft.com/office/drawing/2014/main" id="{B407451F-4272-3DE4-FF6A-376DACB4E869}"/>
              </a:ext>
            </a:extLst>
          </p:cNvPr>
          <p:cNvSpPr txBox="1"/>
          <p:nvPr/>
        </p:nvSpPr>
        <p:spPr>
          <a:xfrm>
            <a:off x="1964304" y="-23437"/>
            <a:ext cx="6646296" cy="101566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6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 Kai Thot" pitchFamily="2" charset="0"/>
                <a:ea typeface="+mn-ea"/>
                <a:cs typeface="MN Kai Thot" pitchFamily="2" charset="0"/>
              </a:rPr>
              <a:t>สงครามกับการลงทุน  </a:t>
            </a:r>
            <a:endParaRPr kumimoji="0" lang="en-US" sz="6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N Kai Thot" pitchFamily="2" charset="0"/>
              <a:ea typeface="+mn-ea"/>
              <a:cs typeface="MN Kai Thot" pitchFamily="2" charset="0"/>
            </a:endParaRPr>
          </a:p>
        </p:txBody>
      </p:sp>
      <p:cxnSp>
        <p:nvCxnSpPr>
          <p:cNvPr id="1115" name="Connector: Elbow 1114">
            <a:extLst>
              <a:ext uri="{FF2B5EF4-FFF2-40B4-BE49-F238E27FC236}">
                <a16:creationId xmlns:a16="http://schemas.microsoft.com/office/drawing/2014/main" id="{5B0A03DA-2AD9-EA44-C759-0CE4F54E04E5}"/>
              </a:ext>
            </a:extLst>
          </p:cNvPr>
          <p:cNvCxnSpPr>
            <a:cxnSpLocks/>
          </p:cNvCxnSpPr>
          <p:nvPr/>
        </p:nvCxnSpPr>
        <p:spPr>
          <a:xfrm rot="10800000" flipV="1">
            <a:off x="7968523" y="4592106"/>
            <a:ext cx="1380963" cy="884298"/>
          </a:xfrm>
          <a:prstGeom prst="bentConnector3">
            <a:avLst>
              <a:gd name="adj1" fmla="val 50000"/>
            </a:avLst>
          </a:prstGeom>
          <a:ln w="12700">
            <a:tailEnd type="triangle"/>
          </a:ln>
        </p:spPr>
        <p:style>
          <a:lnRef idx="1">
            <a:schemeClr val="accent1"/>
          </a:lnRef>
          <a:fillRef idx="0">
            <a:schemeClr val="accent1"/>
          </a:fillRef>
          <a:effectRef idx="0">
            <a:schemeClr val="accent1"/>
          </a:effectRef>
          <a:fontRef idx="minor">
            <a:schemeClr val="tx1"/>
          </a:fontRef>
        </p:style>
      </p:cxnSp>
      <p:grpSp>
        <p:nvGrpSpPr>
          <p:cNvPr id="1121" name="Google Shape;2428;p89">
            <a:extLst>
              <a:ext uri="{FF2B5EF4-FFF2-40B4-BE49-F238E27FC236}">
                <a16:creationId xmlns:a16="http://schemas.microsoft.com/office/drawing/2014/main" id="{E9A7F8A6-DC4F-DEAB-AD92-F8DE4F2B02E0}"/>
              </a:ext>
            </a:extLst>
          </p:cNvPr>
          <p:cNvGrpSpPr/>
          <p:nvPr/>
        </p:nvGrpSpPr>
        <p:grpSpPr>
          <a:xfrm rot="5400000">
            <a:off x="9378939" y="5717725"/>
            <a:ext cx="385013" cy="443919"/>
            <a:chOff x="4929875" y="2065025"/>
            <a:chExt cx="49625" cy="44025"/>
          </a:xfrm>
          <a:solidFill>
            <a:srgbClr val="FFFF00"/>
          </a:solidFill>
        </p:grpSpPr>
        <p:sp>
          <p:nvSpPr>
            <p:cNvPr id="1122" name="Google Shape;2429;p89">
              <a:extLst>
                <a:ext uri="{FF2B5EF4-FFF2-40B4-BE49-F238E27FC236}">
                  <a16:creationId xmlns:a16="http://schemas.microsoft.com/office/drawing/2014/main" id="{8C806C71-DFA9-09FE-5BE5-D9232BB216EE}"/>
                </a:ext>
              </a:extLst>
            </p:cNvPr>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grp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sp>
          <p:nvSpPr>
            <p:cNvPr id="1123" name="Google Shape;2430;p89">
              <a:extLst>
                <a:ext uri="{FF2B5EF4-FFF2-40B4-BE49-F238E27FC236}">
                  <a16:creationId xmlns:a16="http://schemas.microsoft.com/office/drawing/2014/main" id="{8CB425B1-48EF-D28D-5297-6FAA91B8DA19}"/>
                </a:ext>
              </a:extLst>
            </p:cNvPr>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grpFill/>
            <a:ln>
              <a:solidFill>
                <a:srgbClr val="FFC000"/>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0000"/>
                </a:solidFill>
                <a:effectLst/>
                <a:uLnTx/>
                <a:uFillTx/>
                <a:latin typeface="Arial"/>
                <a:ea typeface="+mn-ea"/>
                <a:cs typeface="Arial"/>
                <a:sym typeface="Arial"/>
              </a:endParaRPr>
            </a:p>
          </p:txBody>
        </p:sp>
      </p:grpSp>
      <p:cxnSp>
        <p:nvCxnSpPr>
          <p:cNvPr id="3" name="Connector: Elbow 2">
            <a:extLst>
              <a:ext uri="{FF2B5EF4-FFF2-40B4-BE49-F238E27FC236}">
                <a16:creationId xmlns:a16="http://schemas.microsoft.com/office/drawing/2014/main" id="{098BA6AD-54F9-5C8C-0D7B-F78258902ECC}"/>
              </a:ext>
            </a:extLst>
          </p:cNvPr>
          <p:cNvCxnSpPr>
            <a:cxnSpLocks/>
            <a:stCxn id="1041" idx="2"/>
          </p:cNvCxnSpPr>
          <p:nvPr/>
        </p:nvCxnSpPr>
        <p:spPr>
          <a:xfrm rot="16200000" flipH="1">
            <a:off x="4328976" y="3132769"/>
            <a:ext cx="618920" cy="5951536"/>
          </a:xfrm>
          <a:prstGeom prst="bentConnector2">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8672E71-C5F1-5738-101E-817D40055134}"/>
              </a:ext>
            </a:extLst>
          </p:cNvPr>
          <p:cNvSpPr txBox="1"/>
          <p:nvPr/>
        </p:nvSpPr>
        <p:spPr>
          <a:xfrm>
            <a:off x="395075" y="5808478"/>
            <a:ext cx="2805323" cy="338554"/>
          </a:xfrm>
          <a:prstGeom prst="rect">
            <a:avLst/>
          </a:prstGeom>
          <a:noFill/>
        </p:spPr>
        <p:txBody>
          <a:bodyPr wrap="square" rtlCol="0">
            <a:spAutoFit/>
          </a:bodyPr>
          <a:lstStyle/>
          <a:p>
            <a:r>
              <a:rPr lang="th-TH" sz="1600" dirty="0">
                <a:solidFill>
                  <a:schemeClr val="bg2">
                    <a:lumMod val="75000"/>
                  </a:schemeClr>
                </a:solidFill>
                <a:latin typeface="MN Kai Thot" pitchFamily="2" charset="0"/>
                <a:cs typeface="MN Kai Thot" pitchFamily="2" charset="0"/>
              </a:rPr>
              <a:t>หุ้นส่งออก </a:t>
            </a:r>
            <a:r>
              <a:rPr lang="en-US" sz="1600" dirty="0">
                <a:solidFill>
                  <a:schemeClr val="bg2">
                    <a:lumMod val="75000"/>
                  </a:schemeClr>
                </a:solidFill>
                <a:latin typeface="MN Kai Thot" pitchFamily="2" charset="0"/>
                <a:cs typeface="MN Kai Thot" pitchFamily="2" charset="0"/>
              </a:rPr>
              <a:t>, </a:t>
            </a:r>
            <a:r>
              <a:rPr lang="th-TH" sz="1600" dirty="0">
                <a:solidFill>
                  <a:schemeClr val="bg2">
                    <a:lumMod val="75000"/>
                  </a:schemeClr>
                </a:solidFill>
                <a:latin typeface="MN Kai Thot" pitchFamily="2" charset="0"/>
                <a:cs typeface="MN Kai Thot" pitchFamily="2" charset="0"/>
              </a:rPr>
              <a:t>เดินเรือ </a:t>
            </a:r>
            <a:r>
              <a:rPr lang="en-US" sz="1600" dirty="0">
                <a:solidFill>
                  <a:schemeClr val="bg2">
                    <a:lumMod val="75000"/>
                  </a:schemeClr>
                </a:solidFill>
                <a:latin typeface="MN Kai Thot" pitchFamily="2" charset="0"/>
                <a:cs typeface="MN Kai Thot" pitchFamily="2" charset="0"/>
              </a:rPr>
              <a:t>, Logistics</a:t>
            </a:r>
          </a:p>
        </p:txBody>
      </p:sp>
      <p:sp>
        <p:nvSpPr>
          <p:cNvPr id="7" name="TextBox 6">
            <a:extLst>
              <a:ext uri="{FF2B5EF4-FFF2-40B4-BE49-F238E27FC236}">
                <a16:creationId xmlns:a16="http://schemas.microsoft.com/office/drawing/2014/main" id="{4A3BE3F9-72F5-FC7B-5F58-C57B36804488}"/>
              </a:ext>
            </a:extLst>
          </p:cNvPr>
          <p:cNvSpPr txBox="1"/>
          <p:nvPr/>
        </p:nvSpPr>
        <p:spPr>
          <a:xfrm>
            <a:off x="313612" y="3643964"/>
            <a:ext cx="1238559" cy="584775"/>
          </a:xfrm>
          <a:prstGeom prst="rect">
            <a:avLst/>
          </a:prstGeom>
          <a:noFill/>
        </p:spPr>
        <p:txBody>
          <a:bodyPr wrap="square" rtlCol="0">
            <a:spAutoFit/>
          </a:bodyPr>
          <a:lstStyle/>
          <a:p>
            <a:r>
              <a:rPr lang="th-TH" sz="1600" dirty="0">
                <a:solidFill>
                  <a:schemeClr val="bg2">
                    <a:lumMod val="75000"/>
                  </a:schemeClr>
                </a:solidFill>
                <a:latin typeface="MN Kai Thot" pitchFamily="2" charset="0"/>
                <a:cs typeface="MN Kai Thot" pitchFamily="2" charset="0"/>
              </a:rPr>
              <a:t>ตลาดหุ้น </a:t>
            </a:r>
            <a:r>
              <a:rPr lang="en-US" sz="1600" dirty="0">
                <a:solidFill>
                  <a:schemeClr val="bg2">
                    <a:lumMod val="75000"/>
                  </a:schemeClr>
                </a:solidFill>
                <a:latin typeface="MN Kai Thot" pitchFamily="2" charset="0"/>
                <a:cs typeface="MN Kai Thot" pitchFamily="2" charset="0"/>
              </a:rPr>
              <a:t>, Fund Flow</a:t>
            </a:r>
          </a:p>
        </p:txBody>
      </p:sp>
      <p:sp>
        <p:nvSpPr>
          <p:cNvPr id="11" name="TextBox 10">
            <a:extLst>
              <a:ext uri="{FF2B5EF4-FFF2-40B4-BE49-F238E27FC236}">
                <a16:creationId xmlns:a16="http://schemas.microsoft.com/office/drawing/2014/main" id="{A4D9BEAD-7906-ABD9-0541-4604E85F12B0}"/>
              </a:ext>
            </a:extLst>
          </p:cNvPr>
          <p:cNvSpPr txBox="1"/>
          <p:nvPr/>
        </p:nvSpPr>
        <p:spPr>
          <a:xfrm>
            <a:off x="4606602" y="5637205"/>
            <a:ext cx="3610965" cy="584775"/>
          </a:xfrm>
          <a:prstGeom prst="rect">
            <a:avLst/>
          </a:prstGeom>
          <a:noFill/>
        </p:spPr>
        <p:txBody>
          <a:bodyPr wrap="square" rtlCol="0">
            <a:spAutoFit/>
          </a:bodyPr>
          <a:lstStyle/>
          <a:p>
            <a:r>
              <a:rPr lang="th-TH" sz="1600" dirty="0">
                <a:solidFill>
                  <a:schemeClr val="bg2">
                    <a:lumMod val="75000"/>
                  </a:schemeClr>
                </a:solidFill>
                <a:latin typeface="MN Kai Thot" pitchFamily="2" charset="0"/>
                <a:cs typeface="MN Kai Thot" pitchFamily="2" charset="0"/>
              </a:rPr>
              <a:t>หุ้นนำเข้า </a:t>
            </a:r>
            <a:r>
              <a:rPr lang="en-US" sz="1600" dirty="0">
                <a:solidFill>
                  <a:schemeClr val="bg2">
                    <a:lumMod val="75000"/>
                  </a:schemeClr>
                </a:solidFill>
                <a:latin typeface="MN Kai Thot" pitchFamily="2" charset="0"/>
                <a:cs typeface="MN Kai Thot" pitchFamily="2" charset="0"/>
              </a:rPr>
              <a:t>, </a:t>
            </a:r>
            <a:r>
              <a:rPr lang="th-TH" sz="1600" dirty="0">
                <a:solidFill>
                  <a:schemeClr val="bg2">
                    <a:lumMod val="75000"/>
                  </a:schemeClr>
                </a:solidFill>
                <a:latin typeface="MN Kai Thot" pitchFamily="2" charset="0"/>
                <a:cs typeface="MN Kai Thot" pitchFamily="2" charset="0"/>
              </a:rPr>
              <a:t>ส่งออก(ราคาสินค้าแพงขึ้น) </a:t>
            </a:r>
            <a:r>
              <a:rPr lang="en-US" sz="1600" dirty="0">
                <a:solidFill>
                  <a:schemeClr val="bg2">
                    <a:lumMod val="75000"/>
                  </a:schemeClr>
                </a:solidFill>
                <a:latin typeface="MN Kai Thot" pitchFamily="2" charset="0"/>
                <a:cs typeface="MN Kai Thot" pitchFamily="2" charset="0"/>
              </a:rPr>
              <a:t>, </a:t>
            </a:r>
            <a:r>
              <a:rPr lang="th-TH" sz="1600" dirty="0">
                <a:solidFill>
                  <a:schemeClr val="bg2">
                    <a:lumMod val="75000"/>
                  </a:schemeClr>
                </a:solidFill>
                <a:latin typeface="MN Kai Thot" pitchFamily="2" charset="0"/>
                <a:cs typeface="MN Kai Thot" pitchFamily="2" charset="0"/>
              </a:rPr>
              <a:t>ราคาน้ำมันในประเทศสูงขึ้น </a:t>
            </a:r>
            <a:r>
              <a:rPr lang="en-US" sz="1600" dirty="0">
                <a:solidFill>
                  <a:schemeClr val="bg2">
                    <a:lumMod val="75000"/>
                  </a:schemeClr>
                </a:solidFill>
                <a:latin typeface="MN Kai Thot" pitchFamily="2" charset="0"/>
                <a:cs typeface="MN Kai Thot" pitchFamily="2" charset="0"/>
              </a:rPr>
              <a:t>, </a:t>
            </a:r>
            <a:r>
              <a:rPr lang="th-TH" sz="1600" dirty="0">
                <a:solidFill>
                  <a:schemeClr val="bg2">
                    <a:lumMod val="75000"/>
                  </a:schemeClr>
                </a:solidFill>
                <a:latin typeface="MN Kai Thot" pitchFamily="2" charset="0"/>
                <a:cs typeface="MN Kai Thot" pitchFamily="2" charset="0"/>
              </a:rPr>
              <a:t>ต้นทุนโลหะสูงขึ้น</a:t>
            </a:r>
            <a:endParaRPr lang="en-US" sz="1600" dirty="0">
              <a:solidFill>
                <a:schemeClr val="bg2">
                  <a:lumMod val="75000"/>
                </a:schemeClr>
              </a:solidFill>
              <a:latin typeface="MN Kai Thot" pitchFamily="2" charset="0"/>
              <a:cs typeface="MN Kai Thot" pitchFamily="2" charset="0"/>
            </a:endParaRPr>
          </a:p>
        </p:txBody>
      </p:sp>
      <p:sp>
        <p:nvSpPr>
          <p:cNvPr id="12" name="TextBox 11">
            <a:extLst>
              <a:ext uri="{FF2B5EF4-FFF2-40B4-BE49-F238E27FC236}">
                <a16:creationId xmlns:a16="http://schemas.microsoft.com/office/drawing/2014/main" id="{6ECE1B69-1BE0-BCE9-4161-E3F7D995FAD9}"/>
              </a:ext>
            </a:extLst>
          </p:cNvPr>
          <p:cNvSpPr txBox="1"/>
          <p:nvPr/>
        </p:nvSpPr>
        <p:spPr>
          <a:xfrm>
            <a:off x="9047184" y="867697"/>
            <a:ext cx="3025501" cy="584775"/>
          </a:xfrm>
          <a:prstGeom prst="rect">
            <a:avLst/>
          </a:prstGeom>
          <a:noFill/>
        </p:spPr>
        <p:txBody>
          <a:bodyPr wrap="square" rtlCol="0">
            <a:spAutoFit/>
          </a:bodyPr>
          <a:lstStyle/>
          <a:p>
            <a:r>
              <a:rPr lang="th-TH" sz="1600" dirty="0">
                <a:solidFill>
                  <a:schemeClr val="bg2">
                    <a:lumMod val="75000"/>
                  </a:schemeClr>
                </a:solidFill>
                <a:latin typeface="MN Kai Thot" pitchFamily="2" charset="0"/>
                <a:cs typeface="MN Kai Thot" pitchFamily="2" charset="0"/>
              </a:rPr>
              <a:t>เงินบาทอ่อน</a:t>
            </a:r>
            <a:r>
              <a:rPr lang="en-US" sz="1600" dirty="0">
                <a:solidFill>
                  <a:schemeClr val="bg2">
                    <a:lumMod val="75000"/>
                  </a:schemeClr>
                </a:solidFill>
                <a:latin typeface="MN Kai Thot" pitchFamily="2" charset="0"/>
                <a:cs typeface="MN Kai Thot" pitchFamily="2" charset="0"/>
              </a:rPr>
              <a:t>, </a:t>
            </a:r>
            <a:r>
              <a:rPr lang="th-TH" sz="1600" dirty="0">
                <a:solidFill>
                  <a:schemeClr val="bg2">
                    <a:lumMod val="75000"/>
                  </a:schemeClr>
                </a:solidFill>
                <a:latin typeface="MN Kai Thot" pitchFamily="2" charset="0"/>
                <a:cs typeface="MN Kai Thot" pitchFamily="2" charset="0"/>
              </a:rPr>
              <a:t>ราคาสินค้านำเข้าสูงขึ้น</a:t>
            </a:r>
            <a:r>
              <a:rPr lang="en-US" sz="1600" dirty="0">
                <a:solidFill>
                  <a:schemeClr val="bg2">
                    <a:lumMod val="75000"/>
                  </a:schemeClr>
                </a:solidFill>
                <a:latin typeface="MN Kai Thot" pitchFamily="2" charset="0"/>
                <a:cs typeface="MN Kai Thot" pitchFamily="2" charset="0"/>
              </a:rPr>
              <a:t> , Fund Flow, </a:t>
            </a:r>
            <a:r>
              <a:rPr lang="th-TH" sz="1600" dirty="0">
                <a:solidFill>
                  <a:schemeClr val="bg2">
                    <a:lumMod val="75000"/>
                  </a:schemeClr>
                </a:solidFill>
                <a:latin typeface="MN Kai Thot" pitchFamily="2" charset="0"/>
                <a:cs typeface="MN Kai Thot" pitchFamily="2" charset="0"/>
              </a:rPr>
              <a:t>ตลาดหุ้น</a:t>
            </a:r>
            <a:endParaRPr lang="en-US" sz="1600" dirty="0">
              <a:solidFill>
                <a:schemeClr val="bg2">
                  <a:lumMod val="75000"/>
                </a:schemeClr>
              </a:solidFill>
              <a:latin typeface="MN Kai Thot" pitchFamily="2" charset="0"/>
              <a:cs typeface="MN Kai Thot" pitchFamily="2" charset="0"/>
            </a:endParaRPr>
          </a:p>
        </p:txBody>
      </p:sp>
      <p:sp>
        <p:nvSpPr>
          <p:cNvPr id="13" name="TextBox 12">
            <a:extLst>
              <a:ext uri="{FF2B5EF4-FFF2-40B4-BE49-F238E27FC236}">
                <a16:creationId xmlns:a16="http://schemas.microsoft.com/office/drawing/2014/main" id="{BF52514D-ADC0-6688-18CA-DB35999E9794}"/>
              </a:ext>
            </a:extLst>
          </p:cNvPr>
          <p:cNvSpPr txBox="1"/>
          <p:nvPr/>
        </p:nvSpPr>
        <p:spPr>
          <a:xfrm>
            <a:off x="9951208" y="5649133"/>
            <a:ext cx="2240792" cy="338554"/>
          </a:xfrm>
          <a:prstGeom prst="rect">
            <a:avLst/>
          </a:prstGeom>
          <a:noFill/>
        </p:spPr>
        <p:txBody>
          <a:bodyPr wrap="square" rtlCol="0">
            <a:spAutoFit/>
          </a:bodyPr>
          <a:lstStyle/>
          <a:p>
            <a:r>
              <a:rPr lang="th-TH" sz="1600" dirty="0">
                <a:solidFill>
                  <a:schemeClr val="bg2">
                    <a:lumMod val="75000"/>
                  </a:schemeClr>
                </a:solidFill>
                <a:latin typeface="MN Kai Thot" pitchFamily="2" charset="0"/>
                <a:cs typeface="MN Kai Thot" pitchFamily="2" charset="0"/>
              </a:rPr>
              <a:t>ตลาดหุ้น </a:t>
            </a:r>
            <a:r>
              <a:rPr lang="en-US" sz="1600" dirty="0">
                <a:solidFill>
                  <a:schemeClr val="bg2">
                    <a:lumMod val="75000"/>
                  </a:schemeClr>
                </a:solidFill>
                <a:latin typeface="MN Kai Thot" pitchFamily="2" charset="0"/>
                <a:cs typeface="MN Kai Thot" pitchFamily="2" charset="0"/>
              </a:rPr>
              <a:t>, Fund Flow</a:t>
            </a:r>
          </a:p>
        </p:txBody>
      </p:sp>
      <p:sp>
        <p:nvSpPr>
          <p:cNvPr id="15" name="TextBox 14">
            <a:extLst>
              <a:ext uri="{FF2B5EF4-FFF2-40B4-BE49-F238E27FC236}">
                <a16:creationId xmlns:a16="http://schemas.microsoft.com/office/drawing/2014/main" id="{DD546D0B-2D3E-0D61-5AAB-44B02B644B31}"/>
              </a:ext>
            </a:extLst>
          </p:cNvPr>
          <p:cNvSpPr txBox="1"/>
          <p:nvPr/>
        </p:nvSpPr>
        <p:spPr>
          <a:xfrm>
            <a:off x="8768278" y="2305476"/>
            <a:ext cx="3304408" cy="584775"/>
          </a:xfrm>
          <a:prstGeom prst="rect">
            <a:avLst/>
          </a:prstGeom>
          <a:noFill/>
        </p:spPr>
        <p:txBody>
          <a:bodyPr wrap="square" rtlCol="0">
            <a:spAutoFit/>
          </a:bodyPr>
          <a:lstStyle/>
          <a:p>
            <a:r>
              <a:rPr lang="th-TH" sz="1600" dirty="0">
                <a:solidFill>
                  <a:schemeClr val="bg2">
                    <a:lumMod val="75000"/>
                  </a:schemeClr>
                </a:solidFill>
                <a:latin typeface="MN Kai Thot" pitchFamily="2" charset="0"/>
                <a:cs typeface="MN Kai Thot" pitchFamily="2" charset="0"/>
              </a:rPr>
              <a:t>ดีต่อหุ้นผู้ผลิตน้ำมัน </a:t>
            </a:r>
            <a:r>
              <a:rPr lang="en-US" sz="1600" dirty="0">
                <a:solidFill>
                  <a:schemeClr val="bg2">
                    <a:lumMod val="75000"/>
                  </a:schemeClr>
                </a:solidFill>
                <a:latin typeface="MN Kai Thot" pitchFamily="2" charset="0"/>
                <a:cs typeface="MN Kai Thot" pitchFamily="2" charset="0"/>
              </a:rPr>
              <a:t>, </a:t>
            </a:r>
            <a:r>
              <a:rPr lang="th-TH" sz="1600" dirty="0">
                <a:solidFill>
                  <a:schemeClr val="bg2">
                    <a:lumMod val="75000"/>
                  </a:schemeClr>
                </a:solidFill>
                <a:latin typeface="MN Kai Thot" pitchFamily="2" charset="0"/>
                <a:cs typeface="MN Kai Thot" pitchFamily="2" charset="0"/>
              </a:rPr>
              <a:t>ลบต่อปิโตรเคมี +ปั้มน้ำมัน +สายการบิน</a:t>
            </a:r>
            <a:endParaRPr lang="en-US" sz="1600" dirty="0">
              <a:solidFill>
                <a:schemeClr val="bg2">
                  <a:lumMod val="75000"/>
                </a:schemeClr>
              </a:solidFill>
              <a:latin typeface="MN Kai Thot" pitchFamily="2" charset="0"/>
              <a:cs typeface="MN Kai Thot" pitchFamily="2" charset="0"/>
            </a:endParaRPr>
          </a:p>
        </p:txBody>
      </p:sp>
      <p:sp>
        <p:nvSpPr>
          <p:cNvPr id="17" name="TextBox 16">
            <a:extLst>
              <a:ext uri="{FF2B5EF4-FFF2-40B4-BE49-F238E27FC236}">
                <a16:creationId xmlns:a16="http://schemas.microsoft.com/office/drawing/2014/main" id="{D15F4389-4BAD-9A5E-F994-29C7C610B36C}"/>
              </a:ext>
            </a:extLst>
          </p:cNvPr>
          <p:cNvSpPr txBox="1"/>
          <p:nvPr/>
        </p:nvSpPr>
        <p:spPr>
          <a:xfrm>
            <a:off x="605420" y="1970741"/>
            <a:ext cx="2711745" cy="584775"/>
          </a:xfrm>
          <a:prstGeom prst="rect">
            <a:avLst/>
          </a:prstGeom>
          <a:noFill/>
        </p:spPr>
        <p:txBody>
          <a:bodyPr wrap="square" rtlCol="0">
            <a:spAutoFit/>
          </a:bodyPr>
          <a:lstStyle/>
          <a:p>
            <a:r>
              <a:rPr lang="th-TH" sz="1600" dirty="0">
                <a:solidFill>
                  <a:schemeClr val="bg2">
                    <a:lumMod val="75000"/>
                  </a:schemeClr>
                </a:solidFill>
                <a:latin typeface="MN Kai Thot" pitchFamily="2" charset="0"/>
                <a:cs typeface="MN Kai Thot" pitchFamily="2" charset="0"/>
              </a:rPr>
              <a:t>ดีต่อคนเล่นทอง </a:t>
            </a:r>
            <a:r>
              <a:rPr lang="en-US" sz="1600" dirty="0">
                <a:solidFill>
                  <a:schemeClr val="bg2">
                    <a:lumMod val="75000"/>
                  </a:schemeClr>
                </a:solidFill>
                <a:latin typeface="MN Kai Thot" pitchFamily="2" charset="0"/>
                <a:cs typeface="MN Kai Thot" pitchFamily="2" charset="0"/>
              </a:rPr>
              <a:t>, </a:t>
            </a:r>
            <a:r>
              <a:rPr lang="th-TH" sz="1600" dirty="0">
                <a:solidFill>
                  <a:schemeClr val="bg2">
                    <a:lumMod val="75000"/>
                  </a:schemeClr>
                </a:solidFill>
                <a:latin typeface="MN Kai Thot" pitchFamily="2" charset="0"/>
                <a:cs typeface="MN Kai Thot" pitchFamily="2" charset="0"/>
              </a:rPr>
              <a:t>ลบต่อร้านทอง</a:t>
            </a:r>
            <a:r>
              <a:rPr lang="en-US" sz="1600" dirty="0">
                <a:solidFill>
                  <a:schemeClr val="bg2">
                    <a:lumMod val="75000"/>
                  </a:schemeClr>
                </a:solidFill>
                <a:latin typeface="MN Kai Thot" pitchFamily="2" charset="0"/>
                <a:cs typeface="MN Kai Thot" pitchFamily="2" charset="0"/>
              </a:rPr>
              <a:t> , </a:t>
            </a:r>
            <a:r>
              <a:rPr lang="th-TH" sz="1600" dirty="0">
                <a:solidFill>
                  <a:schemeClr val="bg2">
                    <a:lumMod val="75000"/>
                  </a:schemeClr>
                </a:solidFill>
                <a:latin typeface="MN Kai Thot" pitchFamily="2" charset="0"/>
                <a:cs typeface="MN Kai Thot" pitchFamily="2" charset="0"/>
              </a:rPr>
              <a:t>ตัวเลขส่งออกทองของไทยเพิ่มขึ้น</a:t>
            </a:r>
            <a:endParaRPr lang="en-US" sz="1600" dirty="0">
              <a:solidFill>
                <a:schemeClr val="bg2">
                  <a:lumMod val="75000"/>
                </a:schemeClr>
              </a:solidFill>
              <a:latin typeface="MN Kai Thot" pitchFamily="2" charset="0"/>
              <a:cs typeface="MN Kai Thot" pitchFamily="2" charset="0"/>
            </a:endParaRPr>
          </a:p>
        </p:txBody>
      </p:sp>
      <p:sp>
        <p:nvSpPr>
          <p:cNvPr id="24" name="Star: 8 Points 23">
            <a:extLst>
              <a:ext uri="{FF2B5EF4-FFF2-40B4-BE49-F238E27FC236}">
                <a16:creationId xmlns:a16="http://schemas.microsoft.com/office/drawing/2014/main" id="{03F3A4FC-3684-E49C-775E-B3305F099913}"/>
              </a:ext>
            </a:extLst>
          </p:cNvPr>
          <p:cNvSpPr/>
          <p:nvPr/>
        </p:nvSpPr>
        <p:spPr>
          <a:xfrm>
            <a:off x="3591212" y="2672601"/>
            <a:ext cx="562906" cy="569268"/>
          </a:xfrm>
          <a:prstGeom prst="star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2800" dirty="0">
                <a:latin typeface="MN Kai Thot" pitchFamily="2" charset="0"/>
                <a:cs typeface="MN Kai Thot" pitchFamily="2" charset="0"/>
              </a:rPr>
              <a:t>1</a:t>
            </a:r>
            <a:endParaRPr lang="en-US" sz="2800" dirty="0">
              <a:latin typeface="MN Kai Thot" pitchFamily="2" charset="0"/>
              <a:cs typeface="MN Kai Thot" pitchFamily="2" charset="0"/>
            </a:endParaRPr>
          </a:p>
        </p:txBody>
      </p:sp>
      <p:sp>
        <p:nvSpPr>
          <p:cNvPr id="25" name="Star: 8 Points 24">
            <a:extLst>
              <a:ext uri="{FF2B5EF4-FFF2-40B4-BE49-F238E27FC236}">
                <a16:creationId xmlns:a16="http://schemas.microsoft.com/office/drawing/2014/main" id="{7D4E493E-F41E-8329-4A9D-9840FF8BE34C}"/>
              </a:ext>
            </a:extLst>
          </p:cNvPr>
          <p:cNvSpPr/>
          <p:nvPr/>
        </p:nvSpPr>
        <p:spPr>
          <a:xfrm>
            <a:off x="8027327" y="2630005"/>
            <a:ext cx="562906" cy="569268"/>
          </a:xfrm>
          <a:prstGeom prst="star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2800" dirty="0">
                <a:latin typeface="MN Kai Thot" pitchFamily="2" charset="0"/>
                <a:cs typeface="MN Kai Thot" pitchFamily="2" charset="0"/>
              </a:rPr>
              <a:t>2</a:t>
            </a:r>
            <a:endParaRPr lang="en-US" sz="2800" dirty="0">
              <a:latin typeface="MN Kai Thot" pitchFamily="2" charset="0"/>
              <a:cs typeface="MN Kai Thot" pitchFamily="2" charset="0"/>
            </a:endParaRPr>
          </a:p>
        </p:txBody>
      </p:sp>
      <p:sp>
        <p:nvSpPr>
          <p:cNvPr id="27" name="Star: 8 Points 26">
            <a:extLst>
              <a:ext uri="{FF2B5EF4-FFF2-40B4-BE49-F238E27FC236}">
                <a16:creationId xmlns:a16="http://schemas.microsoft.com/office/drawing/2014/main" id="{DC6E0CFE-DA02-371C-479C-60344CB894D1}"/>
              </a:ext>
            </a:extLst>
          </p:cNvPr>
          <p:cNvSpPr/>
          <p:nvPr/>
        </p:nvSpPr>
        <p:spPr>
          <a:xfrm>
            <a:off x="95925" y="284304"/>
            <a:ext cx="562906"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2800" dirty="0">
                <a:latin typeface="MN Kai Thot" pitchFamily="2" charset="0"/>
                <a:cs typeface="MN Kai Thot" pitchFamily="2" charset="0"/>
              </a:rPr>
              <a:t>1</a:t>
            </a:r>
            <a:endParaRPr lang="en-US" sz="2800" dirty="0">
              <a:latin typeface="MN Kai Thot" pitchFamily="2" charset="0"/>
              <a:cs typeface="MN Kai Thot" pitchFamily="2" charset="0"/>
            </a:endParaRPr>
          </a:p>
        </p:txBody>
      </p:sp>
      <p:sp>
        <p:nvSpPr>
          <p:cNvPr id="28" name="Star: 8 Points 27">
            <a:extLst>
              <a:ext uri="{FF2B5EF4-FFF2-40B4-BE49-F238E27FC236}">
                <a16:creationId xmlns:a16="http://schemas.microsoft.com/office/drawing/2014/main" id="{C4D25706-0847-11FC-79C4-0D1F8D9F4A08}"/>
              </a:ext>
            </a:extLst>
          </p:cNvPr>
          <p:cNvSpPr/>
          <p:nvPr/>
        </p:nvSpPr>
        <p:spPr>
          <a:xfrm>
            <a:off x="706170" y="283471"/>
            <a:ext cx="562906"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2800" dirty="0">
                <a:latin typeface="MN Kai Thot" pitchFamily="2" charset="0"/>
                <a:cs typeface="MN Kai Thot" pitchFamily="2" charset="0"/>
              </a:rPr>
              <a:t>2</a:t>
            </a:r>
            <a:endParaRPr lang="en-US" sz="2800" dirty="0">
              <a:latin typeface="MN Kai Thot" pitchFamily="2" charset="0"/>
              <a:cs typeface="MN Kai Thot" pitchFamily="2" charset="0"/>
            </a:endParaRPr>
          </a:p>
        </p:txBody>
      </p:sp>
      <p:sp>
        <p:nvSpPr>
          <p:cNvPr id="29" name="Star: 8 Points 28">
            <a:extLst>
              <a:ext uri="{FF2B5EF4-FFF2-40B4-BE49-F238E27FC236}">
                <a16:creationId xmlns:a16="http://schemas.microsoft.com/office/drawing/2014/main" id="{23B29B17-1DB7-33DB-2B8D-110DA9ECF390}"/>
              </a:ext>
            </a:extLst>
          </p:cNvPr>
          <p:cNvSpPr/>
          <p:nvPr/>
        </p:nvSpPr>
        <p:spPr>
          <a:xfrm>
            <a:off x="1335237" y="283471"/>
            <a:ext cx="562906"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2800" dirty="0">
                <a:latin typeface="MN Kai Thot" pitchFamily="2" charset="0"/>
                <a:cs typeface="MN Kai Thot" pitchFamily="2" charset="0"/>
              </a:rPr>
              <a:t>3</a:t>
            </a:r>
            <a:endParaRPr lang="en-US" sz="2800" dirty="0">
              <a:latin typeface="MN Kai Thot" pitchFamily="2" charset="0"/>
              <a:cs typeface="MN Kai Thot" pitchFamily="2" charset="0"/>
            </a:endParaRPr>
          </a:p>
        </p:txBody>
      </p:sp>
      <p:sp>
        <p:nvSpPr>
          <p:cNvPr id="30" name="Cloud 29">
            <a:extLst>
              <a:ext uri="{FF2B5EF4-FFF2-40B4-BE49-F238E27FC236}">
                <a16:creationId xmlns:a16="http://schemas.microsoft.com/office/drawing/2014/main" id="{1BD3BE3A-72C4-E865-403B-DB42A0E73DA5}"/>
              </a:ext>
            </a:extLst>
          </p:cNvPr>
          <p:cNvSpPr/>
          <p:nvPr/>
        </p:nvSpPr>
        <p:spPr>
          <a:xfrm>
            <a:off x="3874023" y="1154537"/>
            <a:ext cx="4462529" cy="1283169"/>
          </a:xfrm>
          <a:prstGeom prst="cloud">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74990"/>
              </a:solidFill>
              <a:effectLst/>
              <a:uLnTx/>
              <a:uFillTx/>
              <a:latin typeface="Arial"/>
              <a:ea typeface="+mn-ea"/>
              <a:cs typeface="+mn-cs"/>
            </a:endParaRPr>
          </a:p>
        </p:txBody>
      </p:sp>
      <p:sp>
        <p:nvSpPr>
          <p:cNvPr id="31" name="TextBox 30">
            <a:extLst>
              <a:ext uri="{FF2B5EF4-FFF2-40B4-BE49-F238E27FC236}">
                <a16:creationId xmlns:a16="http://schemas.microsoft.com/office/drawing/2014/main" id="{F727CA34-C33A-494C-E1FD-D3845C5575FB}"/>
              </a:ext>
            </a:extLst>
          </p:cNvPr>
          <p:cNvSpPr txBox="1"/>
          <p:nvPr/>
        </p:nvSpPr>
        <p:spPr>
          <a:xfrm>
            <a:off x="4037707" y="1633202"/>
            <a:ext cx="4234635" cy="584775"/>
          </a:xfrm>
          <a:prstGeom prst="rect">
            <a:avLst/>
          </a:prstGeom>
          <a:noFill/>
          <a:effectLst>
            <a:softEdge rad="31750"/>
          </a:effectLst>
        </p:spPr>
        <p:txBody>
          <a:bodyPr wrap="square" rtlCol="0">
            <a:spAutoFit/>
          </a:bodyPr>
          <a:lstStyle/>
          <a:p>
            <a:pPr algn="ctr">
              <a:defRPr/>
            </a:pPr>
            <a:r>
              <a:rPr lang="th-TH" sz="3200" b="1" dirty="0">
                <a:solidFill>
                  <a:srgbClr val="FF0000"/>
                </a:solidFill>
                <a:latin typeface="MN MAGURO" pitchFamily="2" charset="0"/>
                <a:cs typeface="MN MAGURO" pitchFamily="2" charset="0"/>
              </a:rPr>
              <a:t>ความเสี่ยงในการลงทุน</a:t>
            </a:r>
            <a:endParaRPr lang="en-US" sz="3200" b="1" dirty="0">
              <a:solidFill>
                <a:srgbClr val="FF0000"/>
              </a:solidFill>
              <a:latin typeface="MN MAGURO" pitchFamily="2" charset="0"/>
              <a:cs typeface="MN MAGURO" pitchFamily="2" charset="0"/>
            </a:endParaRPr>
          </a:p>
        </p:txBody>
      </p:sp>
      <p:sp>
        <p:nvSpPr>
          <p:cNvPr id="32" name="TextBox 31">
            <a:extLst>
              <a:ext uri="{FF2B5EF4-FFF2-40B4-BE49-F238E27FC236}">
                <a16:creationId xmlns:a16="http://schemas.microsoft.com/office/drawing/2014/main" id="{8781D364-667A-B8CD-779D-82238C2A35B6}"/>
              </a:ext>
            </a:extLst>
          </p:cNvPr>
          <p:cNvSpPr txBox="1"/>
          <p:nvPr/>
        </p:nvSpPr>
        <p:spPr>
          <a:xfrm>
            <a:off x="3916175" y="1341658"/>
            <a:ext cx="4576125" cy="338554"/>
          </a:xfrm>
          <a:prstGeom prst="rect">
            <a:avLst/>
          </a:prstGeom>
          <a:noFill/>
        </p:spPr>
        <p:txBody>
          <a:bodyPr wrap="square" rtlCol="0">
            <a:spAutoFit/>
          </a:bodyPr>
          <a:lstStyle/>
          <a:p>
            <a:r>
              <a:rPr lang="th-TH" sz="1600" dirty="0">
                <a:solidFill>
                  <a:srgbClr val="44546A">
                    <a:lumMod val="40000"/>
                    <a:lumOff val="60000"/>
                  </a:srgbClr>
                </a:solidFill>
                <a:latin typeface="MN Kai Thot" pitchFamily="2" charset="0"/>
                <a:cs typeface="MN Kai Thot" pitchFamily="2" charset="0"/>
              </a:rPr>
              <a:t>ตลาดหุ้น </a:t>
            </a:r>
            <a:r>
              <a:rPr lang="en-US" sz="1600" dirty="0">
                <a:solidFill>
                  <a:srgbClr val="44546A">
                    <a:lumMod val="40000"/>
                    <a:lumOff val="60000"/>
                  </a:srgbClr>
                </a:solidFill>
                <a:latin typeface="MN Kai Thot" pitchFamily="2" charset="0"/>
                <a:cs typeface="MN Kai Thot" pitchFamily="2" charset="0"/>
              </a:rPr>
              <a:t>, Fund Flow</a:t>
            </a:r>
            <a:r>
              <a:rPr lang="th-TH" sz="1600" dirty="0">
                <a:solidFill>
                  <a:srgbClr val="44546A">
                    <a:lumMod val="40000"/>
                    <a:lumOff val="60000"/>
                  </a:srgbClr>
                </a:solidFill>
                <a:latin typeface="MN Kai Thot" pitchFamily="2" charset="0"/>
                <a:cs typeface="MN Kai Thot" pitchFamily="2" charset="0"/>
              </a:rPr>
              <a:t> </a:t>
            </a:r>
            <a:r>
              <a:rPr lang="en-US" sz="1600" dirty="0">
                <a:solidFill>
                  <a:srgbClr val="44546A">
                    <a:lumMod val="40000"/>
                    <a:lumOff val="60000"/>
                  </a:srgbClr>
                </a:solidFill>
                <a:latin typeface="MN Kai Thot" pitchFamily="2" charset="0"/>
                <a:cs typeface="MN Kai Thot" pitchFamily="2" charset="0"/>
              </a:rPr>
              <a:t>, </a:t>
            </a:r>
            <a:r>
              <a:rPr lang="th-TH" sz="1600" dirty="0">
                <a:solidFill>
                  <a:srgbClr val="44546A">
                    <a:lumMod val="40000"/>
                    <a:lumOff val="60000"/>
                  </a:srgbClr>
                </a:solidFill>
                <a:latin typeface="MN Kai Thot" pitchFamily="2" charset="0"/>
                <a:cs typeface="MN Kai Thot" pitchFamily="2" charset="0"/>
              </a:rPr>
              <a:t>ลบต่อการเดินทางระหว่างประเทศ</a:t>
            </a:r>
            <a:endParaRPr lang="en-US" sz="1600" dirty="0">
              <a:solidFill>
                <a:srgbClr val="44546A">
                  <a:lumMod val="40000"/>
                  <a:lumOff val="60000"/>
                </a:srgbClr>
              </a:solidFill>
              <a:latin typeface="MN Kai Thot" pitchFamily="2" charset="0"/>
              <a:cs typeface="MN Kai Thot" pitchFamily="2" charset="0"/>
            </a:endParaRPr>
          </a:p>
        </p:txBody>
      </p:sp>
      <p:grpSp>
        <p:nvGrpSpPr>
          <p:cNvPr id="1035" name="Google Shape;2465;p89">
            <a:extLst>
              <a:ext uri="{FF2B5EF4-FFF2-40B4-BE49-F238E27FC236}">
                <a16:creationId xmlns:a16="http://schemas.microsoft.com/office/drawing/2014/main" id="{6A7A1835-1C51-85B0-CA9C-3218CC635A3C}"/>
              </a:ext>
            </a:extLst>
          </p:cNvPr>
          <p:cNvGrpSpPr/>
          <p:nvPr/>
        </p:nvGrpSpPr>
        <p:grpSpPr>
          <a:xfrm rot="16200000">
            <a:off x="5737654" y="2203045"/>
            <a:ext cx="533041" cy="562904"/>
            <a:chOff x="4854075" y="2527625"/>
            <a:chExt cx="56000" cy="59050"/>
          </a:xfrm>
        </p:grpSpPr>
        <p:sp>
          <p:nvSpPr>
            <p:cNvPr id="1036" name="Google Shape;2466;p89">
              <a:extLst>
                <a:ext uri="{FF2B5EF4-FFF2-40B4-BE49-F238E27FC236}">
                  <a16:creationId xmlns:a16="http://schemas.microsoft.com/office/drawing/2014/main" id="{ACBF5124-4DDE-232D-5D1A-EC59613B22D6}"/>
                </a:ext>
              </a:extLst>
            </p:cNvPr>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noFill/>
            <a:ln w="9525"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2467;p89">
              <a:extLst>
                <a:ext uri="{FF2B5EF4-FFF2-40B4-BE49-F238E27FC236}">
                  <a16:creationId xmlns:a16="http://schemas.microsoft.com/office/drawing/2014/main" id="{85896D53-C03D-1247-3929-84DB81CA1FB5}"/>
                </a:ext>
              </a:extLst>
            </p:cNvPr>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noFill/>
            <a:ln w="9525" cap="flat" cmpd="sng">
              <a:solidFill>
                <a:srgbClr val="C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 name="Star: 8 Points 25">
            <a:extLst>
              <a:ext uri="{FF2B5EF4-FFF2-40B4-BE49-F238E27FC236}">
                <a16:creationId xmlns:a16="http://schemas.microsoft.com/office/drawing/2014/main" id="{5F131ADC-12DB-CA9B-E02F-2C54ADA65221}"/>
              </a:ext>
            </a:extLst>
          </p:cNvPr>
          <p:cNvSpPr/>
          <p:nvPr/>
        </p:nvSpPr>
        <p:spPr>
          <a:xfrm>
            <a:off x="6374167" y="2086773"/>
            <a:ext cx="562906" cy="569268"/>
          </a:xfrm>
          <a:prstGeom prst="star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2800" dirty="0">
                <a:latin typeface="MN Kai Thot" pitchFamily="2" charset="0"/>
                <a:cs typeface="MN Kai Thot" pitchFamily="2" charset="0"/>
              </a:rPr>
              <a:t>3</a:t>
            </a:r>
            <a:endParaRPr lang="en-US" sz="2800" dirty="0">
              <a:latin typeface="MN Kai Thot" pitchFamily="2" charset="0"/>
              <a:cs typeface="MN Kai Thot" pitchFamily="2" charset="0"/>
            </a:endParaRPr>
          </a:p>
        </p:txBody>
      </p:sp>
      <p:cxnSp>
        <p:nvCxnSpPr>
          <p:cNvPr id="35" name="Straight Arrow Connector 34">
            <a:extLst>
              <a:ext uri="{FF2B5EF4-FFF2-40B4-BE49-F238E27FC236}">
                <a16:creationId xmlns:a16="http://schemas.microsoft.com/office/drawing/2014/main" id="{9F2AC30B-B9B9-310D-B651-75977C77E94D}"/>
              </a:ext>
            </a:extLst>
          </p:cNvPr>
          <p:cNvCxnSpPr>
            <a:cxnSpLocks/>
          </p:cNvCxnSpPr>
          <p:nvPr/>
        </p:nvCxnSpPr>
        <p:spPr>
          <a:xfrm flipH="1">
            <a:off x="3076305" y="1751479"/>
            <a:ext cx="782887" cy="0"/>
          </a:xfrm>
          <a:prstGeom prst="straightConnector1">
            <a:avLst/>
          </a:prstGeom>
          <a:noFill/>
          <a:ln w="76200" cap="flat" cmpd="sng" algn="ctr">
            <a:solidFill>
              <a:srgbClr val="4472C4"/>
            </a:solidFill>
            <a:prstDash val="solid"/>
            <a:miter lim="800000"/>
            <a:tailEnd type="triangle"/>
          </a:ln>
          <a:effectLst/>
        </p:spPr>
      </p:cxnSp>
      <p:cxnSp>
        <p:nvCxnSpPr>
          <p:cNvPr id="36" name="Straight Arrow Connector 35">
            <a:extLst>
              <a:ext uri="{FF2B5EF4-FFF2-40B4-BE49-F238E27FC236}">
                <a16:creationId xmlns:a16="http://schemas.microsoft.com/office/drawing/2014/main" id="{8BE35BA5-1E85-A9A1-5E59-F97B5E77D66D}"/>
              </a:ext>
            </a:extLst>
          </p:cNvPr>
          <p:cNvCxnSpPr>
            <a:cxnSpLocks/>
          </p:cNvCxnSpPr>
          <p:nvPr/>
        </p:nvCxnSpPr>
        <p:spPr>
          <a:xfrm>
            <a:off x="8360952" y="1751479"/>
            <a:ext cx="591586" cy="0"/>
          </a:xfrm>
          <a:prstGeom prst="straightConnector1">
            <a:avLst/>
          </a:prstGeom>
          <a:noFill/>
          <a:ln w="76200" cap="flat" cmpd="sng" algn="ctr">
            <a:solidFill>
              <a:srgbClr val="4472C4"/>
            </a:solidFill>
            <a:prstDash val="solid"/>
            <a:miter lim="800000"/>
            <a:tailEnd type="triangle"/>
          </a:ln>
          <a:effectLst/>
        </p:spPr>
      </p:cxnSp>
      <p:sp>
        <p:nvSpPr>
          <p:cNvPr id="37" name="TextBox 36">
            <a:extLst>
              <a:ext uri="{FF2B5EF4-FFF2-40B4-BE49-F238E27FC236}">
                <a16:creationId xmlns:a16="http://schemas.microsoft.com/office/drawing/2014/main" id="{24CEA09A-FEDC-2A4E-08B2-5A00ED8A0C78}"/>
              </a:ext>
            </a:extLst>
          </p:cNvPr>
          <p:cNvSpPr txBox="1"/>
          <p:nvPr/>
        </p:nvSpPr>
        <p:spPr>
          <a:xfrm>
            <a:off x="120961" y="6449899"/>
            <a:ext cx="12752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C">
                    <a:lumMod val="50000"/>
                    <a:lumOff val="50000"/>
                  </a:srgbClr>
                </a:solidFill>
                <a:effectLst/>
                <a:uLnTx/>
                <a:uFillTx/>
                <a:latin typeface="Arial"/>
                <a:ea typeface="+mn-ea"/>
                <a:cs typeface="+mn-cs"/>
              </a:rPr>
              <a:t>17-Apr-24</a:t>
            </a:r>
          </a:p>
        </p:txBody>
      </p:sp>
    </p:spTree>
    <p:extLst>
      <p:ext uri="{BB962C8B-B14F-4D97-AF65-F5344CB8AC3E}">
        <p14:creationId xmlns:p14="http://schemas.microsoft.com/office/powerpoint/2010/main" val="314193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TextBox 1102">
            <a:extLst>
              <a:ext uri="{FF2B5EF4-FFF2-40B4-BE49-F238E27FC236}">
                <a16:creationId xmlns:a16="http://schemas.microsoft.com/office/drawing/2014/main" id="{B407451F-4272-3DE4-FF6A-376DACB4E869}"/>
              </a:ext>
            </a:extLst>
          </p:cNvPr>
          <p:cNvSpPr txBox="1"/>
          <p:nvPr/>
        </p:nvSpPr>
        <p:spPr>
          <a:xfrm>
            <a:off x="1964304" y="-92444"/>
            <a:ext cx="6646296" cy="1015663"/>
          </a:xfrm>
          <a:prstGeom prst="rect">
            <a:avLst/>
          </a:prstGeom>
          <a:noFill/>
          <a:effectLst>
            <a:outerShdw blurRad="50800" dist="38100" dir="2700000" algn="tl"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6000" b="0" i="0" u="none" strike="noStrike" kern="1200" cap="none" spc="0" normalizeH="0" baseline="0" noProof="0" dirty="0">
                <a:ln>
                  <a:noFill/>
                </a:ln>
                <a:solidFill>
                  <a:srgbClr val="C00000"/>
                </a:solidFill>
                <a:effectLst/>
                <a:uLnTx/>
                <a:uFillTx/>
                <a:latin typeface="MN Kai Thot" pitchFamily="2" charset="0"/>
                <a:ea typeface="+mn-ea"/>
                <a:cs typeface="MN Kai Thot" pitchFamily="2" charset="0"/>
              </a:rPr>
              <a:t>สงครามกับการลงทุน  </a:t>
            </a:r>
            <a:endParaRPr kumimoji="0" lang="en-US" sz="6000" b="0" i="0" u="none" strike="noStrike" kern="1200" cap="none" spc="0" normalizeH="0" baseline="0" noProof="0" dirty="0">
              <a:ln>
                <a:noFill/>
              </a:ln>
              <a:solidFill>
                <a:srgbClr val="C00000"/>
              </a:solidFill>
              <a:effectLst/>
              <a:uLnTx/>
              <a:uFillTx/>
              <a:latin typeface="MN Kai Thot" pitchFamily="2" charset="0"/>
              <a:ea typeface="+mn-ea"/>
              <a:cs typeface="MN Kai Thot" pitchFamily="2" charset="0"/>
            </a:endParaRPr>
          </a:p>
        </p:txBody>
      </p:sp>
      <p:sp>
        <p:nvSpPr>
          <p:cNvPr id="27" name="Star: 8 Points 26">
            <a:extLst>
              <a:ext uri="{FF2B5EF4-FFF2-40B4-BE49-F238E27FC236}">
                <a16:creationId xmlns:a16="http://schemas.microsoft.com/office/drawing/2014/main" id="{DC6E0CFE-DA02-371C-479C-60344CB894D1}"/>
              </a:ext>
            </a:extLst>
          </p:cNvPr>
          <p:cNvSpPr/>
          <p:nvPr/>
        </p:nvSpPr>
        <p:spPr>
          <a:xfrm>
            <a:off x="95925" y="215297"/>
            <a:ext cx="562906"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2800" dirty="0">
                <a:latin typeface="MN Kai Thot" pitchFamily="2" charset="0"/>
                <a:cs typeface="MN Kai Thot" pitchFamily="2" charset="0"/>
              </a:rPr>
              <a:t>1</a:t>
            </a:r>
            <a:endParaRPr lang="en-US" sz="2800" dirty="0">
              <a:latin typeface="MN Kai Thot" pitchFamily="2" charset="0"/>
              <a:cs typeface="MN Kai Thot" pitchFamily="2" charset="0"/>
            </a:endParaRPr>
          </a:p>
        </p:txBody>
      </p:sp>
      <p:sp>
        <p:nvSpPr>
          <p:cNvPr id="28" name="Star: 8 Points 27">
            <a:extLst>
              <a:ext uri="{FF2B5EF4-FFF2-40B4-BE49-F238E27FC236}">
                <a16:creationId xmlns:a16="http://schemas.microsoft.com/office/drawing/2014/main" id="{C4D25706-0847-11FC-79C4-0D1F8D9F4A08}"/>
              </a:ext>
            </a:extLst>
          </p:cNvPr>
          <p:cNvSpPr/>
          <p:nvPr/>
        </p:nvSpPr>
        <p:spPr>
          <a:xfrm>
            <a:off x="706170" y="214464"/>
            <a:ext cx="562906"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2800" dirty="0">
                <a:latin typeface="MN Kai Thot" pitchFamily="2" charset="0"/>
                <a:cs typeface="MN Kai Thot" pitchFamily="2" charset="0"/>
              </a:rPr>
              <a:t>2</a:t>
            </a:r>
            <a:endParaRPr lang="en-US" sz="2800" dirty="0">
              <a:latin typeface="MN Kai Thot" pitchFamily="2" charset="0"/>
              <a:cs typeface="MN Kai Thot" pitchFamily="2" charset="0"/>
            </a:endParaRPr>
          </a:p>
        </p:txBody>
      </p:sp>
      <p:sp>
        <p:nvSpPr>
          <p:cNvPr id="29" name="Star: 8 Points 28">
            <a:extLst>
              <a:ext uri="{FF2B5EF4-FFF2-40B4-BE49-F238E27FC236}">
                <a16:creationId xmlns:a16="http://schemas.microsoft.com/office/drawing/2014/main" id="{23B29B17-1DB7-33DB-2B8D-110DA9ECF390}"/>
              </a:ext>
            </a:extLst>
          </p:cNvPr>
          <p:cNvSpPr/>
          <p:nvPr/>
        </p:nvSpPr>
        <p:spPr>
          <a:xfrm>
            <a:off x="1335237" y="214464"/>
            <a:ext cx="562906" cy="569268"/>
          </a:xfrm>
          <a:prstGeom prst="star8">
            <a:avLst/>
          </a:prstGeom>
          <a:solidFill>
            <a:srgbClr val="FF0000"/>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h-TH" sz="2800" dirty="0">
                <a:latin typeface="MN Kai Thot" pitchFamily="2" charset="0"/>
                <a:cs typeface="MN Kai Thot" pitchFamily="2" charset="0"/>
              </a:rPr>
              <a:t>3</a:t>
            </a:r>
            <a:endParaRPr lang="en-US" sz="2800" dirty="0">
              <a:latin typeface="MN Kai Thot" pitchFamily="2" charset="0"/>
              <a:cs typeface="MN Kai Thot" pitchFamily="2" charset="0"/>
            </a:endParaRPr>
          </a:p>
        </p:txBody>
      </p:sp>
      <p:sp>
        <p:nvSpPr>
          <p:cNvPr id="14" name="TextBox 13">
            <a:extLst>
              <a:ext uri="{FF2B5EF4-FFF2-40B4-BE49-F238E27FC236}">
                <a16:creationId xmlns:a16="http://schemas.microsoft.com/office/drawing/2014/main" id="{11A60FDA-BD67-0103-381E-8CA9D1DC40A2}"/>
              </a:ext>
            </a:extLst>
          </p:cNvPr>
          <p:cNvSpPr txBox="1"/>
          <p:nvPr/>
        </p:nvSpPr>
        <p:spPr>
          <a:xfrm>
            <a:off x="6057901" y="1310030"/>
            <a:ext cx="5962861" cy="5139869"/>
          </a:xfrm>
          <a:prstGeom prst="rect">
            <a:avLst/>
          </a:prstGeom>
          <a:noFill/>
        </p:spPr>
        <p:txBody>
          <a:bodyPr wrap="square" rtlCol="0">
            <a:spAutoFit/>
          </a:bodyPr>
          <a:lstStyle/>
          <a:p>
            <a:pPr marL="169863" indent="-169863">
              <a:spcAft>
                <a:spcPts val="1200"/>
              </a:spcAft>
              <a:buFont typeface="Arial" panose="020B0604020202020204" pitchFamily="34" charset="0"/>
              <a:buChar char="•"/>
            </a:pPr>
            <a:r>
              <a:rPr lang="en-US" sz="1600" dirty="0">
                <a:latin typeface="DB Heavent" panose="02000506060000020004" pitchFamily="2" charset="-34"/>
                <a:cs typeface="DB Heavent" panose="02000506060000020004" pitchFamily="2" charset="-34"/>
              </a:rPr>
              <a:t>Iran said its attack, a response to a recent strike on its  diplomatic compound in Syria, was a success. Its mission to the UN posted on X that the matter “can be deemed concluded,” warning the US to stay out of the conflict</a:t>
            </a:r>
          </a:p>
          <a:p>
            <a:pPr marL="169863" indent="-169863">
              <a:spcAft>
                <a:spcPts val="1200"/>
              </a:spcAft>
              <a:buFont typeface="Arial" panose="020B0604020202020204" pitchFamily="34" charset="0"/>
              <a:buChar char="•"/>
            </a:pPr>
            <a:r>
              <a:rPr lang="en-US" sz="1600" dirty="0">
                <a:latin typeface="DB Heavent" panose="02000506060000020004" pitchFamily="2" charset="-34"/>
                <a:cs typeface="DB Heavent" panose="02000506060000020004" pitchFamily="2" charset="-34"/>
              </a:rPr>
              <a:t>While the US and other nations sought to head off a full-blown regional war, Israeli Prime Minister Benjamin Netanyahu underscored the uncertainty ahead, saying Sunday that “whoever strikes Israel, we will strike him.” Israel intercepted the overwhelming majority of missiles and drones fired by Iran, but a young girl was badly injured and an army base damaged</a:t>
            </a:r>
          </a:p>
          <a:p>
            <a:pPr marL="169863" indent="-169863">
              <a:spcAft>
                <a:spcPts val="1200"/>
              </a:spcAft>
              <a:buFont typeface="Arial" panose="020B0604020202020204" pitchFamily="34" charset="0"/>
              <a:buChar char="•"/>
            </a:pPr>
            <a:r>
              <a:rPr lang="en-US" sz="1600" dirty="0">
                <a:latin typeface="DB Heavent" panose="02000506060000020004" pitchFamily="2" charset="-34"/>
                <a:cs typeface="DB Heavent" panose="02000506060000020004" pitchFamily="2" charset="-34"/>
              </a:rPr>
              <a:t>Asian stocks fell, weighed down by both Middle East tensions and the prospect of US rates staying higher for longer. Brent crude initially gained, but quickly fell back to be little changed. Gold rose to a near record</a:t>
            </a:r>
          </a:p>
          <a:p>
            <a:pPr marL="169863" indent="-169863">
              <a:spcAft>
                <a:spcPts val="1200"/>
              </a:spcAft>
              <a:buFont typeface="Arial" panose="020B0604020202020204" pitchFamily="34" charset="0"/>
              <a:buChar char="•"/>
            </a:pPr>
            <a:r>
              <a:rPr lang="en-US" sz="1600" dirty="0">
                <a:latin typeface="DB Heavent" panose="02000506060000020004" pitchFamily="2" charset="-34"/>
                <a:cs typeface="DB Heavent" panose="02000506060000020004" pitchFamily="2" charset="-34"/>
              </a:rPr>
              <a:t>The foreign ministers of Iran and Saudi Arabia spoke by phone about the crisis, though few details were given. In a sign the situation could be stabilizing, Iran lifted a suspension on both domestic and international flights from its capital early on Monday</a:t>
            </a:r>
          </a:p>
          <a:p>
            <a:pPr marL="169863" indent="-169863">
              <a:spcAft>
                <a:spcPts val="1200"/>
              </a:spcAft>
              <a:buFont typeface="Arial" panose="020B0604020202020204" pitchFamily="34" charset="0"/>
              <a:buChar char="•"/>
            </a:pPr>
            <a:r>
              <a:rPr lang="en-US" sz="1600" dirty="0">
                <a:latin typeface="DB Heavent" panose="02000506060000020004" pitchFamily="2" charset="-34"/>
                <a:cs typeface="DB Heavent" panose="02000506060000020004" pitchFamily="2" charset="-34"/>
              </a:rPr>
              <a:t>The US said it stands by its ‘ironclad’ support of Israel’s security. It told the UN Security Council that in consultation with other nations, it “will explore additional measures to hold Iran accountable” at the UN. The UK, France, EU and others condemned Iran’s attack. Russia blamed Israel’s war in Gaza for the crisis</a:t>
            </a:r>
          </a:p>
        </p:txBody>
      </p:sp>
      <p:pic>
        <p:nvPicPr>
          <p:cNvPr id="30" name="Picture 29">
            <a:extLst>
              <a:ext uri="{FF2B5EF4-FFF2-40B4-BE49-F238E27FC236}">
                <a16:creationId xmlns:a16="http://schemas.microsoft.com/office/drawing/2014/main" id="{78B7A298-C9C7-994C-C6C1-56D7BB13086D}"/>
              </a:ext>
            </a:extLst>
          </p:cNvPr>
          <p:cNvPicPr>
            <a:picLocks noChangeAspect="1"/>
          </p:cNvPicPr>
          <p:nvPr/>
        </p:nvPicPr>
        <p:blipFill>
          <a:blip r:embed="rId3"/>
          <a:stretch>
            <a:fillRect/>
          </a:stretch>
        </p:blipFill>
        <p:spPr>
          <a:xfrm>
            <a:off x="95924" y="959133"/>
            <a:ext cx="5790969" cy="5410419"/>
          </a:xfrm>
          <a:prstGeom prst="rect">
            <a:avLst/>
          </a:prstGeom>
        </p:spPr>
      </p:pic>
      <p:sp>
        <p:nvSpPr>
          <p:cNvPr id="1120" name="TextBox 1119">
            <a:extLst>
              <a:ext uri="{FF2B5EF4-FFF2-40B4-BE49-F238E27FC236}">
                <a16:creationId xmlns:a16="http://schemas.microsoft.com/office/drawing/2014/main" id="{B53B5435-B3F0-3C40-42B1-633C431A8483}"/>
              </a:ext>
            </a:extLst>
          </p:cNvPr>
          <p:cNvSpPr txBox="1"/>
          <p:nvPr/>
        </p:nvSpPr>
        <p:spPr>
          <a:xfrm>
            <a:off x="6057901" y="832892"/>
            <a:ext cx="5886662" cy="523220"/>
          </a:xfrm>
          <a:prstGeom prst="rect">
            <a:avLst/>
          </a:prstGeom>
          <a:noFill/>
        </p:spPr>
        <p:txBody>
          <a:bodyPr wrap="square">
            <a:spAutoFit/>
          </a:bodyPr>
          <a:lstStyle/>
          <a:p>
            <a:r>
              <a:rPr lang="en-US" sz="2800" b="1" u="sng" dirty="0">
                <a:solidFill>
                  <a:srgbClr val="0000FF"/>
                </a:solidFill>
                <a:latin typeface="DB Heavent" panose="02000506060000020004" pitchFamily="2" charset="-34"/>
                <a:cs typeface="DB Heavent" panose="02000506060000020004" pitchFamily="2" charset="-34"/>
              </a:rPr>
              <a:t>Five Takeaways From Iran’s Direct Attack on Israel</a:t>
            </a:r>
          </a:p>
        </p:txBody>
      </p:sp>
      <p:sp>
        <p:nvSpPr>
          <p:cNvPr id="2" name="TextBox 1">
            <a:extLst>
              <a:ext uri="{FF2B5EF4-FFF2-40B4-BE49-F238E27FC236}">
                <a16:creationId xmlns:a16="http://schemas.microsoft.com/office/drawing/2014/main" id="{76B87956-295C-363F-7234-D23E1C0590DD}"/>
              </a:ext>
            </a:extLst>
          </p:cNvPr>
          <p:cNvSpPr txBox="1"/>
          <p:nvPr/>
        </p:nvSpPr>
        <p:spPr>
          <a:xfrm>
            <a:off x="6212904" y="6369552"/>
            <a:ext cx="2284228" cy="369332"/>
          </a:xfrm>
          <a:prstGeom prst="rect">
            <a:avLst/>
          </a:prstGeom>
          <a:noFill/>
        </p:spPr>
        <p:txBody>
          <a:bodyPr wrap="square" rtlCol="0">
            <a:spAutoFit/>
          </a:bodyPr>
          <a:lstStyle/>
          <a:p>
            <a:r>
              <a:rPr lang="th-TH" dirty="0">
                <a:solidFill>
                  <a:schemeClr val="bg2">
                    <a:lumMod val="25000"/>
                  </a:schemeClr>
                </a:solidFill>
                <a:latin typeface="DB Heavent Light" panose="02000506060000020004" pitchFamily="2" charset="-34"/>
                <a:ea typeface="Tahoma" panose="020B0604030504040204" pitchFamily="34" charset="0"/>
                <a:cs typeface="DB Heavent Light" panose="02000506060000020004" pitchFamily="2" charset="-34"/>
              </a:rPr>
              <a:t>ที่มา </a:t>
            </a:r>
            <a:r>
              <a:rPr lang="en-US" dirty="0">
                <a:solidFill>
                  <a:schemeClr val="bg2">
                    <a:lumMod val="25000"/>
                  </a:schemeClr>
                </a:solidFill>
                <a:latin typeface="DB Heavent Light" panose="02000506060000020004" pitchFamily="2" charset="-34"/>
                <a:ea typeface="Tahoma" panose="020B0604030504040204" pitchFamily="34" charset="0"/>
                <a:cs typeface="DB Heavent Light" panose="02000506060000020004" pitchFamily="2" charset="-34"/>
              </a:rPr>
              <a:t>:</a:t>
            </a:r>
            <a:r>
              <a:rPr lang="th-TH" dirty="0">
                <a:solidFill>
                  <a:schemeClr val="bg2">
                    <a:lumMod val="25000"/>
                  </a:schemeClr>
                </a:solidFill>
                <a:latin typeface="DB Heavent Light" panose="02000506060000020004" pitchFamily="2" charset="-34"/>
                <a:ea typeface="Tahoma" panose="020B0604030504040204" pitchFamily="34" charset="0"/>
                <a:cs typeface="DB Heavent Light" panose="02000506060000020004" pitchFamily="2" charset="-34"/>
              </a:rPr>
              <a:t> </a:t>
            </a:r>
            <a:r>
              <a:rPr lang="en-US" dirty="0">
                <a:solidFill>
                  <a:schemeClr val="bg2">
                    <a:lumMod val="25000"/>
                  </a:schemeClr>
                </a:solidFill>
                <a:latin typeface="DB Heavent Light" panose="02000506060000020004" pitchFamily="2" charset="-34"/>
                <a:ea typeface="Tahoma" panose="020B0604030504040204" pitchFamily="34" charset="0"/>
                <a:cs typeface="DB Heavent Light" panose="02000506060000020004" pitchFamily="2" charset="-34"/>
              </a:rPr>
              <a:t>Bloomberg</a:t>
            </a:r>
          </a:p>
        </p:txBody>
      </p:sp>
      <p:sp>
        <p:nvSpPr>
          <p:cNvPr id="3" name="TextBox 2">
            <a:extLst>
              <a:ext uri="{FF2B5EF4-FFF2-40B4-BE49-F238E27FC236}">
                <a16:creationId xmlns:a16="http://schemas.microsoft.com/office/drawing/2014/main" id="{12B88D7A-1A36-3372-6F99-C53086D7AF7F}"/>
              </a:ext>
            </a:extLst>
          </p:cNvPr>
          <p:cNvSpPr txBox="1"/>
          <p:nvPr/>
        </p:nvSpPr>
        <p:spPr>
          <a:xfrm>
            <a:off x="120961" y="6449899"/>
            <a:ext cx="12752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C">
                    <a:lumMod val="50000"/>
                    <a:lumOff val="50000"/>
                  </a:srgbClr>
                </a:solidFill>
                <a:effectLst/>
                <a:uLnTx/>
                <a:uFillTx/>
                <a:latin typeface="Arial"/>
                <a:ea typeface="+mn-ea"/>
                <a:cs typeface="+mn-cs"/>
              </a:rPr>
              <a:t>17-Apr-24</a:t>
            </a:r>
          </a:p>
        </p:txBody>
      </p:sp>
    </p:spTree>
    <p:extLst>
      <p:ext uri="{BB962C8B-B14F-4D97-AF65-F5344CB8AC3E}">
        <p14:creationId xmlns:p14="http://schemas.microsoft.com/office/powerpoint/2010/main" val="3945819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957FFC26-444A-90A6-7070-36988B618D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8332" y="906108"/>
            <a:ext cx="5406261" cy="5510103"/>
          </a:xfrm>
          <a:prstGeom prst="rect">
            <a:avLst/>
          </a:prstGeom>
        </p:spPr>
      </p:pic>
      <p:pic>
        <p:nvPicPr>
          <p:cNvPr id="7" name="Picture 6">
            <a:hlinkClick r:id="rId2"/>
            <a:extLst>
              <a:ext uri="{FF2B5EF4-FFF2-40B4-BE49-F238E27FC236}">
                <a16:creationId xmlns:a16="http://schemas.microsoft.com/office/drawing/2014/main" id="{DF9ED789-308D-E256-3006-4342ACD4CCE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660" y="205174"/>
            <a:ext cx="5280917" cy="6538703"/>
          </a:xfrm>
          <a:prstGeom prst="rect">
            <a:avLst/>
          </a:prstGeom>
        </p:spPr>
      </p:pic>
      <p:sp>
        <p:nvSpPr>
          <p:cNvPr id="9" name="TextBox 8">
            <a:extLst>
              <a:ext uri="{FF2B5EF4-FFF2-40B4-BE49-F238E27FC236}">
                <a16:creationId xmlns:a16="http://schemas.microsoft.com/office/drawing/2014/main" id="{80CF2DEE-B3EF-3081-EC2B-3D738490DEE1}"/>
              </a:ext>
            </a:extLst>
          </p:cNvPr>
          <p:cNvSpPr txBox="1"/>
          <p:nvPr/>
        </p:nvSpPr>
        <p:spPr>
          <a:xfrm>
            <a:off x="6233845" y="6374545"/>
            <a:ext cx="6097712" cy="369332"/>
          </a:xfrm>
          <a:prstGeom prst="rect">
            <a:avLst/>
          </a:prstGeom>
          <a:noFill/>
        </p:spPr>
        <p:txBody>
          <a:bodyPr wrap="square">
            <a:spAutoFit/>
          </a:bodyPr>
          <a:lstStyle/>
          <a:p>
            <a:r>
              <a:rPr lang="en-US" dirty="0"/>
              <a:t>https://www.wilsoncenter.org/article/irans-islamist-proxies</a:t>
            </a:r>
          </a:p>
        </p:txBody>
      </p:sp>
    </p:spTree>
    <p:extLst>
      <p:ext uri="{BB962C8B-B14F-4D97-AF65-F5344CB8AC3E}">
        <p14:creationId xmlns:p14="http://schemas.microsoft.com/office/powerpoint/2010/main" val="2126601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A0A69C-B733-4F80-939C-E97BC59FBAF4}"/>
              </a:ext>
            </a:extLst>
          </p:cNvPr>
          <p:cNvPicPr>
            <a:picLocks noChangeAspect="1"/>
          </p:cNvPicPr>
          <p:nvPr/>
        </p:nvPicPr>
        <p:blipFill>
          <a:blip r:embed="rId2"/>
          <a:stretch>
            <a:fillRect/>
          </a:stretch>
        </p:blipFill>
        <p:spPr>
          <a:xfrm>
            <a:off x="0" y="1012772"/>
            <a:ext cx="8115525" cy="5526251"/>
          </a:xfrm>
          <a:prstGeom prst="rect">
            <a:avLst/>
          </a:prstGeom>
        </p:spPr>
      </p:pic>
      <p:sp>
        <p:nvSpPr>
          <p:cNvPr id="6" name="TextBox 5">
            <a:extLst>
              <a:ext uri="{FF2B5EF4-FFF2-40B4-BE49-F238E27FC236}">
                <a16:creationId xmlns:a16="http://schemas.microsoft.com/office/drawing/2014/main" id="{A91DFB06-0D0B-5012-D5CC-5EE3FC24AC60}"/>
              </a:ext>
            </a:extLst>
          </p:cNvPr>
          <p:cNvSpPr txBox="1"/>
          <p:nvPr/>
        </p:nvSpPr>
        <p:spPr>
          <a:xfrm>
            <a:off x="8115525" y="1012772"/>
            <a:ext cx="3909898" cy="5416868"/>
          </a:xfrm>
          <a:prstGeom prst="rect">
            <a:avLst/>
          </a:prstGeom>
          <a:noFill/>
        </p:spPr>
        <p:txBody>
          <a:bodyPr wrap="square" rtlCol="0">
            <a:spAutoFit/>
          </a:bodyPr>
          <a:lstStyle/>
          <a:p>
            <a:r>
              <a:rPr lang="th-TH" dirty="0">
                <a:solidFill>
                  <a:srgbClr val="FF0000"/>
                </a:solidFill>
              </a:rPr>
              <a:t>สำนักข่าวอินโฟเควสท์ (19 เม.ย. 67)--รัฐบาลอิสราเอลยังไม่ได้ออกมาแสดงความรับผิดชอบอย่างเป็นทางการหรือปฏิเสธการมีส่วนเกี่ยวข้องต่อเหตุการณ์โจมตีอิหร่านในช่วงเช้าวันนี้</a:t>
            </a:r>
          </a:p>
          <a:p>
            <a:r>
              <a:rPr lang="th-TH" sz="1700" dirty="0"/>
              <a:t>          ทั้งนี้ สื่อรายงานว่า อิสราเอลได้ส่งโดรน 3 ลำเข้าโจมตีเมืองอิสฟาฮาน ซึ่งอยู่ทางตอนกลางของอิหร่าน และอยู่ห่างจากกรุงเตหะรานไปทางใต้มากกว่า 400 กิโลเมตร ขณะที่ระบบป้องกันภัยทางอากาศของอิหร่านสามารถทำลายโดรนดังกล่าว</a:t>
            </a:r>
          </a:p>
          <a:p>
            <a:endParaRPr lang="th-TH" sz="1700" dirty="0"/>
          </a:p>
          <a:p>
            <a:r>
              <a:rPr lang="th-TH" dirty="0">
                <a:solidFill>
                  <a:srgbClr val="FF0000"/>
                </a:solidFill>
              </a:rPr>
              <a:t>ผู้เชี่ยวชาญชี้อิหร่านเงียบหลังถูกอิสราเอลโจมตีวันนี้ ส่งสัญญาณไม่มีภาคต่อ</a:t>
            </a:r>
          </a:p>
          <a:p>
            <a:r>
              <a:rPr lang="th-TH" sz="1700" dirty="0"/>
              <a:t>          สำนักข่าวอินโฟเควสท์ (19 เม.ย. 67)--ผู้เชี่ยวชาญระบุว่า การที่สื่อของอิหร่านและรัฐบาลของประธานาธิบดีอิบราฮิม ไรซี ยังคงสงวนท่าที โดยไม่ได้ออกมากล่าวแสดงความไม่พอใจต่ออิสราเอล หลังอิสราเอลส่งโดรนโจมตีอิหร่านในวันนี้ เป็นการส่งสัญญาณว่า อิหร่านพร้อมที่จะระงับการตอบโต้อิสราเอล เพื่อลดผลกระทบจากความขัดแย้งดังกล่าว หลังจากที่ทั้งสองฝ่ายได้ทำการโจมตีตอบโต้กันไปมาหลายครั้งก่อนหน้านี้</a:t>
            </a:r>
          </a:p>
          <a:p>
            <a:endParaRPr lang="th-TH" sz="1700" dirty="0"/>
          </a:p>
          <a:p>
            <a:endParaRPr lang="en-US" sz="1700" dirty="0"/>
          </a:p>
        </p:txBody>
      </p:sp>
    </p:spTree>
    <p:extLst>
      <p:ext uri="{BB962C8B-B14F-4D97-AF65-F5344CB8AC3E}">
        <p14:creationId xmlns:p14="http://schemas.microsoft.com/office/powerpoint/2010/main" val="2955926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F15EE38-C620-9EFF-5395-F42DD343FE1C}"/>
              </a:ext>
            </a:extLst>
          </p:cNvPr>
          <p:cNvSpPr txBox="1"/>
          <p:nvPr/>
        </p:nvSpPr>
        <p:spPr>
          <a:xfrm>
            <a:off x="102742" y="180067"/>
            <a:ext cx="9770724" cy="923330"/>
          </a:xfrm>
          <a:prstGeom prst="rect">
            <a:avLst/>
          </a:prstGeom>
          <a:noFill/>
        </p:spPr>
        <p:txBody>
          <a:bodyPr wrap="square">
            <a:spAutoFit/>
          </a:bodyPr>
          <a:lstStyle/>
          <a:p>
            <a:r>
              <a:rPr lang="en-US" sz="3400" dirty="0"/>
              <a:t>Israel vs Iran Military Power Comparison: Which country is stronger?</a:t>
            </a:r>
          </a:p>
          <a:p>
            <a:r>
              <a:rPr lang="en-US" sz="2000" dirty="0"/>
              <a:t>Apr 17, 2024</a:t>
            </a:r>
          </a:p>
        </p:txBody>
      </p:sp>
      <p:sp>
        <p:nvSpPr>
          <p:cNvPr id="7" name="TextBox 6">
            <a:extLst>
              <a:ext uri="{FF2B5EF4-FFF2-40B4-BE49-F238E27FC236}">
                <a16:creationId xmlns:a16="http://schemas.microsoft.com/office/drawing/2014/main" id="{C0200235-C695-39A7-FE6C-8CC5EE3ECFB8}"/>
              </a:ext>
            </a:extLst>
          </p:cNvPr>
          <p:cNvSpPr txBox="1"/>
          <p:nvPr/>
        </p:nvSpPr>
        <p:spPr>
          <a:xfrm>
            <a:off x="195209" y="6308601"/>
            <a:ext cx="6097712" cy="369332"/>
          </a:xfrm>
          <a:prstGeom prst="rect">
            <a:avLst/>
          </a:prstGeom>
          <a:noFill/>
        </p:spPr>
        <p:txBody>
          <a:bodyPr wrap="square">
            <a:spAutoFit/>
          </a:bodyPr>
          <a:lstStyle/>
          <a:p>
            <a:r>
              <a:rPr lang="en-US" dirty="0"/>
              <a:t>https://www.nrclitchi.org/israel-iran-military-power-comparison/</a:t>
            </a:r>
          </a:p>
        </p:txBody>
      </p:sp>
      <p:pic>
        <p:nvPicPr>
          <p:cNvPr id="9" name="Picture 8">
            <a:extLst>
              <a:ext uri="{FF2B5EF4-FFF2-40B4-BE49-F238E27FC236}">
                <a16:creationId xmlns:a16="http://schemas.microsoft.com/office/drawing/2014/main" id="{0F77F482-13CB-B80C-6E52-6BF300219FE5}"/>
              </a:ext>
            </a:extLst>
          </p:cNvPr>
          <p:cNvPicPr>
            <a:picLocks noChangeAspect="1"/>
          </p:cNvPicPr>
          <p:nvPr/>
        </p:nvPicPr>
        <p:blipFill>
          <a:blip r:embed="rId2"/>
          <a:stretch>
            <a:fillRect/>
          </a:stretch>
        </p:blipFill>
        <p:spPr>
          <a:xfrm>
            <a:off x="414177" y="1313082"/>
            <a:ext cx="5219700" cy="1800225"/>
          </a:xfrm>
          <a:prstGeom prst="rect">
            <a:avLst/>
          </a:prstGeom>
        </p:spPr>
      </p:pic>
      <p:pic>
        <p:nvPicPr>
          <p:cNvPr id="10" name="Picture 9">
            <a:extLst>
              <a:ext uri="{FF2B5EF4-FFF2-40B4-BE49-F238E27FC236}">
                <a16:creationId xmlns:a16="http://schemas.microsoft.com/office/drawing/2014/main" id="{055B1C36-8CEB-3053-8D82-EEAE41DE9E60}"/>
              </a:ext>
            </a:extLst>
          </p:cNvPr>
          <p:cNvPicPr>
            <a:picLocks noChangeAspect="1"/>
          </p:cNvPicPr>
          <p:nvPr/>
        </p:nvPicPr>
        <p:blipFill>
          <a:blip r:embed="rId3"/>
          <a:stretch>
            <a:fillRect/>
          </a:stretch>
        </p:blipFill>
        <p:spPr>
          <a:xfrm>
            <a:off x="6814657" y="1324101"/>
            <a:ext cx="5219700" cy="2847975"/>
          </a:xfrm>
          <a:prstGeom prst="rect">
            <a:avLst/>
          </a:prstGeom>
        </p:spPr>
      </p:pic>
      <p:pic>
        <p:nvPicPr>
          <p:cNvPr id="11" name="Picture 10">
            <a:extLst>
              <a:ext uri="{FF2B5EF4-FFF2-40B4-BE49-F238E27FC236}">
                <a16:creationId xmlns:a16="http://schemas.microsoft.com/office/drawing/2014/main" id="{98DEE9D3-2245-418F-3015-9FBD08F532E5}"/>
              </a:ext>
            </a:extLst>
          </p:cNvPr>
          <p:cNvPicPr>
            <a:picLocks noChangeAspect="1"/>
          </p:cNvPicPr>
          <p:nvPr/>
        </p:nvPicPr>
        <p:blipFill>
          <a:blip r:embed="rId4"/>
          <a:stretch>
            <a:fillRect/>
          </a:stretch>
        </p:blipFill>
        <p:spPr>
          <a:xfrm>
            <a:off x="414177" y="3322993"/>
            <a:ext cx="2352675" cy="2828925"/>
          </a:xfrm>
          <a:prstGeom prst="rect">
            <a:avLst/>
          </a:prstGeom>
        </p:spPr>
      </p:pic>
      <p:pic>
        <p:nvPicPr>
          <p:cNvPr id="12" name="Picture 11">
            <a:extLst>
              <a:ext uri="{FF2B5EF4-FFF2-40B4-BE49-F238E27FC236}">
                <a16:creationId xmlns:a16="http://schemas.microsoft.com/office/drawing/2014/main" id="{7CEAE462-AC00-AE42-888E-5EE1C455014F}"/>
              </a:ext>
            </a:extLst>
          </p:cNvPr>
          <p:cNvPicPr>
            <a:picLocks noChangeAspect="1"/>
          </p:cNvPicPr>
          <p:nvPr/>
        </p:nvPicPr>
        <p:blipFill>
          <a:blip r:embed="rId5"/>
          <a:stretch>
            <a:fillRect/>
          </a:stretch>
        </p:blipFill>
        <p:spPr>
          <a:xfrm>
            <a:off x="3041864" y="3727203"/>
            <a:ext cx="3497780" cy="1967501"/>
          </a:xfrm>
          <a:prstGeom prst="rect">
            <a:avLst/>
          </a:prstGeom>
        </p:spPr>
      </p:pic>
    </p:spTree>
    <p:extLst>
      <p:ext uri="{BB962C8B-B14F-4D97-AF65-F5344CB8AC3E}">
        <p14:creationId xmlns:p14="http://schemas.microsoft.com/office/powerpoint/2010/main" val="27967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2C1750F-ADBC-A694-4133-36300512C382}"/>
              </a:ext>
            </a:extLst>
          </p:cNvPr>
          <p:cNvSpPr txBox="1"/>
          <p:nvPr/>
        </p:nvSpPr>
        <p:spPr>
          <a:xfrm>
            <a:off x="127488" y="92612"/>
            <a:ext cx="69589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D66"/>
                </a:solidFill>
                <a:effectLst>
                  <a:outerShdw blurRad="38100" dist="38100" dir="2700000" algn="tl">
                    <a:srgbClr val="000000">
                      <a:alpha val="43137"/>
                    </a:srgbClr>
                  </a:outerShdw>
                </a:effectLst>
                <a:uLnTx/>
                <a:uFillTx/>
                <a:latin typeface="DB Heavent Light"/>
                <a:ea typeface="+mn-ea"/>
                <a:cs typeface="DB Heavent Light"/>
              </a:rPr>
              <a:t>What India’s Addition to JPMorgan’s Bond Index Means</a:t>
            </a:r>
          </a:p>
        </p:txBody>
      </p:sp>
      <p:sp>
        <p:nvSpPr>
          <p:cNvPr id="3" name="TextBox 2">
            <a:extLst>
              <a:ext uri="{FF2B5EF4-FFF2-40B4-BE49-F238E27FC236}">
                <a16:creationId xmlns:a16="http://schemas.microsoft.com/office/drawing/2014/main" id="{1D674ED2-F4FD-AB44-E88E-113321334B32}"/>
              </a:ext>
            </a:extLst>
          </p:cNvPr>
          <p:cNvSpPr txBox="1"/>
          <p:nvPr/>
        </p:nvSpPr>
        <p:spPr>
          <a:xfrm>
            <a:off x="11193009" y="769263"/>
            <a:ext cx="90120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A875D"/>
                </a:solidFill>
                <a:effectLst/>
                <a:uLnTx/>
                <a:uFillTx/>
                <a:latin typeface="DB Heavent Light"/>
                <a:ea typeface="+mn-ea"/>
                <a:cs typeface="DB Heavent Light"/>
              </a:rPr>
              <a:t>8 May 2024</a:t>
            </a:r>
            <a:endParaRPr kumimoji="0" lang="th-TH" sz="1600" b="0" i="0" u="none" strike="noStrike" kern="1200" cap="none" spc="0" normalizeH="0" baseline="0" noProof="0" dirty="0">
              <a:ln>
                <a:noFill/>
              </a:ln>
              <a:solidFill>
                <a:srgbClr val="AA875D"/>
              </a:solidFill>
              <a:effectLst/>
              <a:uLnTx/>
              <a:uFillTx/>
              <a:latin typeface="DB Heavent Light"/>
              <a:ea typeface="+mn-ea"/>
              <a:cs typeface="DB Heavent Light"/>
            </a:endParaRPr>
          </a:p>
        </p:txBody>
      </p:sp>
      <p:sp>
        <p:nvSpPr>
          <p:cNvPr id="4" name="TextBox 3">
            <a:extLst>
              <a:ext uri="{FF2B5EF4-FFF2-40B4-BE49-F238E27FC236}">
                <a16:creationId xmlns:a16="http://schemas.microsoft.com/office/drawing/2014/main" id="{82CA4D46-3186-12A7-0125-32751CA92902}"/>
              </a:ext>
            </a:extLst>
          </p:cNvPr>
          <p:cNvSpPr txBox="1"/>
          <p:nvPr/>
        </p:nvSpPr>
        <p:spPr>
          <a:xfrm>
            <a:off x="4437908" y="1161655"/>
            <a:ext cx="7467048" cy="48320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3D66"/>
                </a:solidFill>
                <a:effectLst/>
                <a:uLnTx/>
                <a:uFillTx/>
                <a:latin typeface="DB Heavent Light"/>
                <a:ea typeface="+mn-ea"/>
                <a:cs typeface="DB Heavent Light"/>
              </a:rPr>
              <a:t>JPMorgan will include Indian government bonds in its emerging market index starting June 2024</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6600"/>
                </a:solidFill>
                <a:effectLst/>
                <a:uLnTx/>
                <a:uFillTx/>
                <a:latin typeface="DB Heavent Light"/>
                <a:ea typeface="+mn-ea"/>
                <a:cs typeface="DB Heavent Light"/>
              </a:rPr>
              <a:t>Potential Benefits: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Investors gain access to a high-yielding market in a large economy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India gets a larger pool of funds to finance its needs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C00000"/>
                </a:solidFill>
                <a:effectLst/>
                <a:uLnTx/>
                <a:uFillTx/>
                <a:latin typeface="DB Heavent Light"/>
                <a:ea typeface="+mn-ea"/>
                <a:cs typeface="DB Heavent Light"/>
              </a:rPr>
              <a:t>Concerns: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Government worries about foreign inflows increasing market volatility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Transaction efficiency and tax clarity for foreign investors remain hurdles</a:t>
            </a:r>
          </a:p>
        </p:txBody>
      </p:sp>
      <p:pic>
        <p:nvPicPr>
          <p:cNvPr id="2" name="Picture 1">
            <a:extLst>
              <a:ext uri="{FF2B5EF4-FFF2-40B4-BE49-F238E27FC236}">
                <a16:creationId xmlns:a16="http://schemas.microsoft.com/office/drawing/2014/main" id="{62A6CF7D-0EBF-E6B5-E368-CB99699CBE19}"/>
              </a:ext>
            </a:extLst>
          </p:cNvPr>
          <p:cNvPicPr>
            <a:picLocks noChangeAspect="1"/>
          </p:cNvPicPr>
          <p:nvPr/>
        </p:nvPicPr>
        <p:blipFill>
          <a:blip r:embed="rId2"/>
          <a:stretch>
            <a:fillRect/>
          </a:stretch>
        </p:blipFill>
        <p:spPr>
          <a:xfrm>
            <a:off x="478653" y="938540"/>
            <a:ext cx="3809261" cy="2639161"/>
          </a:xfrm>
          <a:prstGeom prst="rect">
            <a:avLst/>
          </a:prstGeom>
        </p:spPr>
      </p:pic>
      <p:pic>
        <p:nvPicPr>
          <p:cNvPr id="5" name="Picture 4">
            <a:extLst>
              <a:ext uri="{FF2B5EF4-FFF2-40B4-BE49-F238E27FC236}">
                <a16:creationId xmlns:a16="http://schemas.microsoft.com/office/drawing/2014/main" id="{54A0D7F9-DDC3-4122-F05B-DC18990B2199}"/>
              </a:ext>
            </a:extLst>
          </p:cNvPr>
          <p:cNvPicPr>
            <a:picLocks noChangeAspect="1"/>
          </p:cNvPicPr>
          <p:nvPr/>
        </p:nvPicPr>
        <p:blipFill>
          <a:blip r:embed="rId3"/>
          <a:stretch>
            <a:fillRect/>
          </a:stretch>
        </p:blipFill>
        <p:spPr>
          <a:xfrm>
            <a:off x="478654" y="3700720"/>
            <a:ext cx="3809260" cy="2524472"/>
          </a:xfrm>
          <a:prstGeom prst="rect">
            <a:avLst/>
          </a:prstGeom>
        </p:spPr>
      </p:pic>
    </p:spTree>
    <p:extLst>
      <p:ext uri="{BB962C8B-B14F-4D97-AF65-F5344CB8AC3E}">
        <p14:creationId xmlns:p14="http://schemas.microsoft.com/office/powerpoint/2010/main" val="2141393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E7DAC-972C-5CA8-6B74-97DF70A5FE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39026" y="366698"/>
            <a:ext cx="3913948" cy="6124604"/>
          </a:xfrm>
          <a:prstGeom prst="rect">
            <a:avLst/>
          </a:prstGeom>
        </p:spPr>
      </p:pic>
    </p:spTree>
    <p:extLst>
      <p:ext uri="{BB962C8B-B14F-4D97-AF65-F5344CB8AC3E}">
        <p14:creationId xmlns:p14="http://schemas.microsoft.com/office/powerpoint/2010/main" val="3182165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6F31DD7-6205-7034-04FE-A955B91CD4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78333" y="-49621"/>
            <a:ext cx="2113667" cy="633973"/>
          </a:xfrm>
          <a:prstGeom prst="rect">
            <a:avLst/>
          </a:prstGeom>
        </p:spPr>
      </p:pic>
      <p:sp>
        <p:nvSpPr>
          <p:cNvPr id="1070" name="Google Shape;2456;p89">
            <a:extLst>
              <a:ext uri="{FF2B5EF4-FFF2-40B4-BE49-F238E27FC236}">
                <a16:creationId xmlns:a16="http://schemas.microsoft.com/office/drawing/2014/main" id="{E82CCD4E-CCAB-A46E-3D97-67003AED3203}"/>
              </a:ext>
            </a:extLst>
          </p:cNvPr>
          <p:cNvSpPr/>
          <p:nvPr/>
        </p:nvSpPr>
        <p:spPr>
          <a:xfrm rot="5230317">
            <a:off x="12732775" y="4053805"/>
            <a:ext cx="363318" cy="375896"/>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FFFF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TextBox 1102">
            <a:extLst>
              <a:ext uri="{FF2B5EF4-FFF2-40B4-BE49-F238E27FC236}">
                <a16:creationId xmlns:a16="http://schemas.microsoft.com/office/drawing/2014/main" id="{B407451F-4272-3DE4-FF6A-376DACB4E869}"/>
              </a:ext>
            </a:extLst>
          </p:cNvPr>
          <p:cNvSpPr txBox="1"/>
          <p:nvPr/>
        </p:nvSpPr>
        <p:spPr>
          <a:xfrm>
            <a:off x="69606" y="136521"/>
            <a:ext cx="114847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74990"/>
                </a:solidFill>
                <a:effectLst/>
                <a:uLnTx/>
                <a:uFillTx/>
                <a:latin typeface="MN Kai Thot" pitchFamily="2" charset="0"/>
                <a:ea typeface="+mn-ea"/>
                <a:cs typeface="MN Kai Thot" pitchFamily="2" charset="0"/>
              </a:rPr>
              <a:t>What’s Next for Crude Oil? Analysts Weigh In After Iran’s Attack</a:t>
            </a:r>
          </a:p>
        </p:txBody>
      </p:sp>
      <p:sp>
        <p:nvSpPr>
          <p:cNvPr id="1104" name="TextBox 1103">
            <a:extLst>
              <a:ext uri="{FF2B5EF4-FFF2-40B4-BE49-F238E27FC236}">
                <a16:creationId xmlns:a16="http://schemas.microsoft.com/office/drawing/2014/main" id="{AD31FA2A-8976-23F0-9588-E95101851A27}"/>
              </a:ext>
            </a:extLst>
          </p:cNvPr>
          <p:cNvSpPr txBox="1"/>
          <p:nvPr/>
        </p:nvSpPr>
        <p:spPr>
          <a:xfrm>
            <a:off x="10916780" y="6449899"/>
            <a:ext cx="12752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C">
                    <a:lumMod val="50000"/>
                    <a:lumOff val="50000"/>
                  </a:srgbClr>
                </a:solidFill>
                <a:effectLst/>
                <a:uLnTx/>
                <a:uFillTx/>
                <a:latin typeface="Arial"/>
                <a:ea typeface="+mn-ea"/>
                <a:cs typeface="+mn-cs"/>
              </a:rPr>
              <a:t>17-Apr-24</a:t>
            </a:r>
          </a:p>
        </p:txBody>
      </p:sp>
      <p:sp>
        <p:nvSpPr>
          <p:cNvPr id="1105" name="TextBox 1104">
            <a:extLst>
              <a:ext uri="{FF2B5EF4-FFF2-40B4-BE49-F238E27FC236}">
                <a16:creationId xmlns:a16="http://schemas.microsoft.com/office/drawing/2014/main" id="{ACB67F52-4644-8F3F-0BDC-275E43703B58}"/>
              </a:ext>
            </a:extLst>
          </p:cNvPr>
          <p:cNvSpPr txBox="1"/>
          <p:nvPr/>
        </p:nvSpPr>
        <p:spPr>
          <a:xfrm>
            <a:off x="-1" y="6445048"/>
            <a:ext cx="2126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2C2C">
                    <a:lumMod val="50000"/>
                    <a:lumOff val="50000"/>
                  </a:srgbClr>
                </a:solidFill>
                <a:effectLst/>
                <a:uLnTx/>
                <a:uFillTx/>
                <a:latin typeface="Arial"/>
                <a:ea typeface="+mn-ea"/>
                <a:cs typeface="+mn-cs"/>
              </a:rPr>
              <a:t>Strategy research</a:t>
            </a:r>
          </a:p>
        </p:txBody>
      </p:sp>
      <p:sp>
        <p:nvSpPr>
          <p:cNvPr id="2" name="TextBox 1">
            <a:extLst>
              <a:ext uri="{FF2B5EF4-FFF2-40B4-BE49-F238E27FC236}">
                <a16:creationId xmlns:a16="http://schemas.microsoft.com/office/drawing/2014/main" id="{A4146D04-1BD5-E744-2F3C-C3AEC10404F7}"/>
              </a:ext>
            </a:extLst>
          </p:cNvPr>
          <p:cNvSpPr txBox="1"/>
          <p:nvPr/>
        </p:nvSpPr>
        <p:spPr>
          <a:xfrm>
            <a:off x="69606" y="1987704"/>
            <a:ext cx="3614094" cy="2169825"/>
          </a:xfrm>
          <a:prstGeom prst="rect">
            <a:avLst/>
          </a:prstGeom>
          <a:noFill/>
        </p:spPr>
        <p:txBody>
          <a:bodyPr wrap="square" rtlCol="0">
            <a:spAutoFit/>
          </a:bodyPr>
          <a:lstStyle/>
          <a:p>
            <a:r>
              <a:rPr lang="en-US" sz="1400" dirty="0">
                <a:solidFill>
                  <a:srgbClr val="FF0000"/>
                </a:solidFill>
                <a:latin typeface="DB Heavent" panose="02000506060000020004" pitchFamily="2" charset="-34"/>
                <a:cs typeface="DB Heavent" panose="02000506060000020004" pitchFamily="2" charset="-34"/>
              </a:rPr>
              <a:t>‘Risk Premium’ — Goldman Sachs</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“We estimate that oil prices already reflect a $5-to-$10-a-</a:t>
            </a:r>
          </a:p>
          <a:p>
            <a:r>
              <a:rPr lang="en-US" sz="1100" dirty="0">
                <a:latin typeface="DB Heavent" panose="02000506060000020004" pitchFamily="2" charset="-34"/>
                <a:cs typeface="DB Heavent" panose="02000506060000020004" pitchFamily="2" charset="-34"/>
              </a:rPr>
              <a:t>barrel risk premium from downside risks to supply,” before the weekend attacks by Iran, Goldman Group Sachs Inc. analysts including </a:t>
            </a:r>
            <a:r>
              <a:rPr lang="en-US" sz="1100" dirty="0" err="1">
                <a:latin typeface="DB Heavent" panose="02000506060000020004" pitchFamily="2" charset="-34"/>
                <a:cs typeface="DB Heavent" panose="02000506060000020004" pitchFamily="2" charset="-34"/>
              </a:rPr>
              <a:t>Daan</a:t>
            </a:r>
            <a:r>
              <a:rPr lang="en-US" sz="1100" dirty="0">
                <a:latin typeface="DB Heavent" panose="02000506060000020004" pitchFamily="2" charset="-34"/>
                <a:cs typeface="DB Heavent" panose="02000506060000020004" pitchFamily="2" charset="-34"/>
              </a:rPr>
              <a:t> </a:t>
            </a:r>
            <a:r>
              <a:rPr lang="en-US" sz="1100" dirty="0" err="1">
                <a:latin typeface="DB Heavent" panose="02000506060000020004" pitchFamily="2" charset="-34"/>
                <a:cs typeface="DB Heavent" panose="02000506060000020004" pitchFamily="2" charset="-34"/>
              </a:rPr>
              <a:t>Struyven</a:t>
            </a:r>
            <a:r>
              <a:rPr lang="en-US" sz="1100" dirty="0">
                <a:latin typeface="DB Heavent" panose="02000506060000020004" pitchFamily="2" charset="-34"/>
                <a:cs typeface="DB Heavent" panose="02000506060000020004" pitchFamily="2" charset="-34"/>
              </a:rPr>
              <a:t> said in a note. “The potential Israeli response to Iran’s attack is highly uncertain and will likely determine the extent of threat to regional oil supply.”</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Iranian crude production has risen by more than 20%, over  the past two years to 3.4 million barrels a day, or about 3.3%  of global supply, the analysts said. So, “if the market were to price a higher probability of reduced Iran supply, then this could contribute to a higher geopolitical risk premium,” </a:t>
            </a:r>
            <a:r>
              <a:rPr lang="en-US" sz="1100" dirty="0" err="1">
                <a:latin typeface="DB Heavent" panose="02000506060000020004" pitchFamily="2" charset="-34"/>
                <a:cs typeface="DB Heavent" panose="02000506060000020004" pitchFamily="2" charset="-34"/>
              </a:rPr>
              <a:t>theyaid</a:t>
            </a:r>
            <a:r>
              <a:rPr lang="en-US" sz="1100" dirty="0">
                <a:latin typeface="DB Heavent" panose="02000506060000020004" pitchFamily="2" charset="-34"/>
                <a:cs typeface="DB Heavent" panose="02000506060000020004" pitchFamily="2" charset="-34"/>
              </a:rPr>
              <a:t>.</a:t>
            </a:r>
          </a:p>
        </p:txBody>
      </p:sp>
      <p:sp>
        <p:nvSpPr>
          <p:cNvPr id="7" name="TextBox 6">
            <a:extLst>
              <a:ext uri="{FF2B5EF4-FFF2-40B4-BE49-F238E27FC236}">
                <a16:creationId xmlns:a16="http://schemas.microsoft.com/office/drawing/2014/main" id="{2272A640-D491-E8C1-BF2D-142FB6F78466}"/>
              </a:ext>
            </a:extLst>
          </p:cNvPr>
          <p:cNvSpPr txBox="1"/>
          <p:nvPr/>
        </p:nvSpPr>
        <p:spPr>
          <a:xfrm>
            <a:off x="4068760" y="1974763"/>
            <a:ext cx="3453826" cy="2000548"/>
          </a:xfrm>
          <a:prstGeom prst="rect">
            <a:avLst/>
          </a:prstGeom>
          <a:noFill/>
        </p:spPr>
        <p:txBody>
          <a:bodyPr wrap="square" rtlCol="0">
            <a:spAutoFit/>
          </a:bodyPr>
          <a:lstStyle/>
          <a:p>
            <a:r>
              <a:rPr lang="en-US" sz="1400" dirty="0">
                <a:solidFill>
                  <a:srgbClr val="FF0000"/>
                </a:solidFill>
                <a:latin typeface="DB Heavent" panose="02000506060000020004" pitchFamily="2" charset="-34"/>
                <a:cs typeface="DB Heavent" panose="02000506060000020004" pitchFamily="2" charset="-34"/>
              </a:rPr>
              <a:t>‘Already Priced In’ — ING </a:t>
            </a:r>
            <a:r>
              <a:rPr lang="en-US" sz="1400" dirty="0" err="1">
                <a:solidFill>
                  <a:srgbClr val="FF0000"/>
                </a:solidFill>
                <a:latin typeface="DB Heavent" panose="02000506060000020004" pitchFamily="2" charset="-34"/>
                <a:cs typeface="DB Heavent" panose="02000506060000020004" pitchFamily="2" charset="-34"/>
              </a:rPr>
              <a:t>Groep</a:t>
            </a:r>
            <a:endParaRPr lang="en-US" sz="1400" dirty="0">
              <a:solidFill>
                <a:srgbClr val="FF0000"/>
              </a:solidFill>
              <a:latin typeface="DB Heavent" panose="02000506060000020004" pitchFamily="2" charset="-34"/>
              <a:cs typeface="DB Heavent" panose="02000506060000020004" pitchFamily="2" charset="-34"/>
            </a:endParaRP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“The market had already priced in some form of attack,  while limited damage and no loss of life means the potential for a more measured response from Israel,” ING </a:t>
            </a:r>
            <a:r>
              <a:rPr lang="en-US" sz="1100" dirty="0" err="1">
                <a:latin typeface="DB Heavent" panose="02000506060000020004" pitchFamily="2" charset="-34"/>
                <a:cs typeface="DB Heavent" panose="02000506060000020004" pitchFamily="2" charset="-34"/>
              </a:rPr>
              <a:t>Groep</a:t>
            </a:r>
            <a:r>
              <a:rPr lang="en-US" sz="1100" dirty="0">
                <a:latin typeface="DB Heavent" panose="02000506060000020004" pitchFamily="2" charset="-34"/>
                <a:cs typeface="DB Heavent" panose="02000506060000020004" pitchFamily="2" charset="-34"/>
              </a:rPr>
              <a:t> NV strategists Warren Patterson and Ewa </a:t>
            </a:r>
            <a:r>
              <a:rPr lang="en-US" sz="1100" dirty="0" err="1">
                <a:latin typeface="DB Heavent" panose="02000506060000020004" pitchFamily="2" charset="-34"/>
                <a:cs typeface="DB Heavent" panose="02000506060000020004" pitchFamily="2" charset="-34"/>
              </a:rPr>
              <a:t>Manthey</a:t>
            </a:r>
            <a:r>
              <a:rPr lang="en-US" sz="1100" dirty="0">
                <a:latin typeface="DB Heavent" panose="02000506060000020004" pitchFamily="2" charset="-34"/>
                <a:cs typeface="DB Heavent" panose="02000506060000020004" pitchFamily="2" charset="-34"/>
              </a:rPr>
              <a:t> said in a note. “How Israel responds is now the key uncertainty.”</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For oil, “the first risk is that oil sanctions are more strictly enforced against Iran, which could see anywhere between 500,000 to 1 million barrels a day of oil supply lost,” they said. Other possible outcomes include Israel attacking Iranian energy infrastructure or Iran blocking the Strait of Hormuz.</a:t>
            </a:r>
          </a:p>
        </p:txBody>
      </p:sp>
      <p:sp>
        <p:nvSpPr>
          <p:cNvPr id="11" name="TextBox 10">
            <a:extLst>
              <a:ext uri="{FF2B5EF4-FFF2-40B4-BE49-F238E27FC236}">
                <a16:creationId xmlns:a16="http://schemas.microsoft.com/office/drawing/2014/main" id="{CB6FB992-1EF6-2673-DEB4-B9495F76D72D}"/>
              </a:ext>
            </a:extLst>
          </p:cNvPr>
          <p:cNvSpPr txBox="1"/>
          <p:nvPr/>
        </p:nvSpPr>
        <p:spPr>
          <a:xfrm>
            <a:off x="7907646" y="1960412"/>
            <a:ext cx="4085879" cy="2000548"/>
          </a:xfrm>
          <a:prstGeom prst="rect">
            <a:avLst/>
          </a:prstGeom>
          <a:noFill/>
        </p:spPr>
        <p:txBody>
          <a:bodyPr wrap="square" rtlCol="0">
            <a:spAutoFit/>
          </a:bodyPr>
          <a:lstStyle/>
          <a:p>
            <a:r>
              <a:rPr lang="en-US" sz="1400" dirty="0">
                <a:solidFill>
                  <a:srgbClr val="FF0000"/>
                </a:solidFill>
                <a:latin typeface="DB Heavent" panose="02000506060000020004" pitchFamily="2" charset="-34"/>
                <a:cs typeface="DB Heavent" panose="02000506060000020004" pitchFamily="2" charset="-34"/>
              </a:rPr>
              <a:t>‘To the Shadows’ — RBC Capital Markets</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The response from Israel’s government to Iran’s attack will  determine whether the situation leads to a wider war, or whether  the risks of escalation abate, according to RBC Capital Markets LLC analysts including </a:t>
            </a:r>
            <a:r>
              <a:rPr lang="en-US" sz="1100" dirty="0" err="1">
                <a:latin typeface="DB Heavent" panose="02000506060000020004" pitchFamily="2" charset="-34"/>
                <a:cs typeface="DB Heavent" panose="02000506060000020004" pitchFamily="2" charset="-34"/>
              </a:rPr>
              <a:t>Helima</a:t>
            </a:r>
            <a:r>
              <a:rPr lang="en-US" sz="1100" dirty="0">
                <a:latin typeface="DB Heavent" panose="02000506060000020004" pitchFamily="2" charset="-34"/>
                <a:cs typeface="DB Heavent" panose="02000506060000020004" pitchFamily="2" charset="-34"/>
              </a:rPr>
              <a:t> Croft. A significant Israeli retaliation could trigger a destabilizing cycle, they said. </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“In such a scenario, we think the risk to oil is not insignificant given the Iranian seizure of the vessel in the Strait of Hormuz that preceded the missile and drone attacks,” the analysts said. Still, “if Israel stands down or carries out a de minimis response, it seems that Iran might very well take the opportunity to return this war to the shadows.”</a:t>
            </a:r>
          </a:p>
        </p:txBody>
      </p:sp>
      <p:sp>
        <p:nvSpPr>
          <p:cNvPr id="14" name="TextBox 13">
            <a:extLst>
              <a:ext uri="{FF2B5EF4-FFF2-40B4-BE49-F238E27FC236}">
                <a16:creationId xmlns:a16="http://schemas.microsoft.com/office/drawing/2014/main" id="{41DC9F5B-D2DC-A8D6-1331-B914240B6F7C}"/>
              </a:ext>
            </a:extLst>
          </p:cNvPr>
          <p:cNvSpPr txBox="1"/>
          <p:nvPr/>
        </p:nvSpPr>
        <p:spPr>
          <a:xfrm>
            <a:off x="42543" y="4470291"/>
            <a:ext cx="3641157" cy="1661993"/>
          </a:xfrm>
          <a:prstGeom prst="rect">
            <a:avLst/>
          </a:prstGeom>
          <a:noFill/>
        </p:spPr>
        <p:txBody>
          <a:bodyPr wrap="square" rtlCol="0">
            <a:spAutoFit/>
          </a:bodyPr>
          <a:lstStyle/>
          <a:p>
            <a:r>
              <a:rPr lang="en-US" sz="1400" dirty="0">
                <a:solidFill>
                  <a:srgbClr val="FF0000"/>
                </a:solidFill>
                <a:latin typeface="DB Heavent" panose="02000506060000020004" pitchFamily="2" charset="-34"/>
                <a:cs typeface="DB Heavent" panose="02000506060000020004" pitchFamily="2" charset="-34"/>
              </a:rPr>
              <a:t>‘Escalation Is Unlikely’ — ANZ Banking Group</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“The fact that the attack was so well-telegraphed suggests  any further escalation is unlikely,” said Daniel Hynes, senior  commodity strategist at ANZ Banking Group Ltd. “The geopolitical risk premium is also elevated, so it doesn’t warrant any further gains until Israel’s response to this attack is clear.” </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“The market needs to see further evidence that supply is at greater risk before pushing prices higher,” he added.</a:t>
            </a:r>
          </a:p>
        </p:txBody>
      </p:sp>
      <p:sp>
        <p:nvSpPr>
          <p:cNvPr id="15" name="TextBox 14">
            <a:extLst>
              <a:ext uri="{FF2B5EF4-FFF2-40B4-BE49-F238E27FC236}">
                <a16:creationId xmlns:a16="http://schemas.microsoft.com/office/drawing/2014/main" id="{7D39CD8B-322E-B477-E855-CA01D2FDA6C3}"/>
              </a:ext>
            </a:extLst>
          </p:cNvPr>
          <p:cNvSpPr txBox="1"/>
          <p:nvPr/>
        </p:nvSpPr>
        <p:spPr>
          <a:xfrm>
            <a:off x="4009128" y="4470291"/>
            <a:ext cx="3513458" cy="1323439"/>
          </a:xfrm>
          <a:prstGeom prst="rect">
            <a:avLst/>
          </a:prstGeom>
          <a:noFill/>
        </p:spPr>
        <p:txBody>
          <a:bodyPr wrap="square" rtlCol="0">
            <a:spAutoFit/>
          </a:bodyPr>
          <a:lstStyle/>
          <a:p>
            <a:r>
              <a:rPr lang="en-US" sz="1400" dirty="0">
                <a:solidFill>
                  <a:srgbClr val="FF0000"/>
                </a:solidFill>
                <a:latin typeface="DB Heavent" panose="02000506060000020004" pitchFamily="2" charset="-34"/>
                <a:cs typeface="DB Heavent" panose="02000506060000020004" pitchFamily="2" charset="-34"/>
              </a:rPr>
              <a:t>‘Sigh of Relief’ — Again Capital</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“The oil market can breathe a sigh of relief, at least for now,” said John Kilduff, founding partner of Again Capital LLC.</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“There was lots of buying on geopolitical tensions last week, but as the story developed, what didn’t happen was a real escalating of tensions.”</a:t>
            </a:r>
          </a:p>
        </p:txBody>
      </p:sp>
      <p:sp>
        <p:nvSpPr>
          <p:cNvPr id="17" name="TextBox 16">
            <a:extLst>
              <a:ext uri="{FF2B5EF4-FFF2-40B4-BE49-F238E27FC236}">
                <a16:creationId xmlns:a16="http://schemas.microsoft.com/office/drawing/2014/main" id="{6470F007-301B-7097-DBF9-3FA79EF85740}"/>
              </a:ext>
            </a:extLst>
          </p:cNvPr>
          <p:cNvSpPr txBox="1"/>
          <p:nvPr/>
        </p:nvSpPr>
        <p:spPr>
          <a:xfrm>
            <a:off x="7939261" y="4463614"/>
            <a:ext cx="4085878" cy="1831271"/>
          </a:xfrm>
          <a:prstGeom prst="rect">
            <a:avLst/>
          </a:prstGeom>
          <a:noFill/>
        </p:spPr>
        <p:txBody>
          <a:bodyPr wrap="square" rtlCol="0">
            <a:spAutoFit/>
          </a:bodyPr>
          <a:lstStyle/>
          <a:p>
            <a:r>
              <a:rPr lang="en-US" sz="1400" dirty="0">
                <a:solidFill>
                  <a:srgbClr val="FF0000"/>
                </a:solidFill>
                <a:latin typeface="DB Heavent" panose="02000506060000020004" pitchFamily="2" charset="-34"/>
                <a:cs typeface="DB Heavent" panose="02000506060000020004" pitchFamily="2" charset="-34"/>
              </a:rPr>
              <a:t>‘Stricter Sanctions’ — A/S Global Risk Management</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“The situation is fluid, and if Israel signals it will not  retaliate, market tensions will ease,” said Arne Lohmann Rasmussen, head of research at A/S Global Risk Management. The</a:t>
            </a:r>
          </a:p>
          <a:p>
            <a:r>
              <a:rPr lang="en-US" sz="1100" dirty="0">
                <a:latin typeface="DB Heavent" panose="02000506060000020004" pitchFamily="2" charset="-34"/>
                <a:cs typeface="DB Heavent" panose="02000506060000020004" pitchFamily="2" charset="-34"/>
              </a:rPr>
              <a:t>market’s worst-case scenario is a closure of the Strait of Hormuz, although that outcome seems unlikely, he said.</a:t>
            </a:r>
          </a:p>
          <a:p>
            <a:endParaRPr lang="en-US" sz="1100" dirty="0">
              <a:latin typeface="DB Heavent" panose="02000506060000020004" pitchFamily="2" charset="-34"/>
              <a:cs typeface="DB Heavent" panose="02000506060000020004" pitchFamily="2" charset="-34"/>
            </a:endParaRPr>
          </a:p>
          <a:p>
            <a:r>
              <a:rPr lang="en-US" sz="1100" dirty="0">
                <a:latin typeface="DB Heavent" panose="02000506060000020004" pitchFamily="2" charset="-34"/>
                <a:cs typeface="DB Heavent" panose="02000506060000020004" pitchFamily="2" charset="-34"/>
              </a:rPr>
              <a:t>Instead, “stricter sanctions on Iran are likely,” he said. “The US-led sanctions on Iran are already very comprehensive, but Iran has still been able to step up production and exports</a:t>
            </a:r>
          </a:p>
          <a:p>
            <a:r>
              <a:rPr lang="en-US" sz="1100" dirty="0">
                <a:latin typeface="DB Heavent" panose="02000506060000020004" pitchFamily="2" charset="-34"/>
                <a:cs typeface="DB Heavent" panose="02000506060000020004" pitchFamily="2" charset="-34"/>
              </a:rPr>
              <a:t>over the last year.”</a:t>
            </a:r>
          </a:p>
        </p:txBody>
      </p:sp>
      <p:sp>
        <p:nvSpPr>
          <p:cNvPr id="20" name="TextBox 19">
            <a:extLst>
              <a:ext uri="{FF2B5EF4-FFF2-40B4-BE49-F238E27FC236}">
                <a16:creationId xmlns:a16="http://schemas.microsoft.com/office/drawing/2014/main" id="{51F7C7FD-1094-833D-52D4-07886D11DD30}"/>
              </a:ext>
            </a:extLst>
          </p:cNvPr>
          <p:cNvSpPr txBox="1"/>
          <p:nvPr/>
        </p:nvSpPr>
        <p:spPr>
          <a:xfrm>
            <a:off x="139481" y="686310"/>
            <a:ext cx="11779617" cy="1200329"/>
          </a:xfrm>
          <a:prstGeom prst="rect">
            <a:avLst/>
          </a:prstGeom>
          <a:solidFill>
            <a:schemeClr val="accent2"/>
          </a:solidFill>
        </p:spPr>
        <p:txBody>
          <a:bodyPr wrap="square" rtlCol="0">
            <a:spAutoFit/>
          </a:bodyPr>
          <a:lstStyle/>
          <a:p>
            <a:r>
              <a:rPr lang="en-US" sz="2400" dirty="0">
                <a:latin typeface="DB Heavent" panose="02000506060000020004" pitchFamily="2" charset="-34"/>
                <a:cs typeface="DB Heavent" panose="02000506060000020004" pitchFamily="2" charset="-34"/>
              </a:rPr>
              <a:t>Oil futures were barely moved by Iran’s  unprecedented attack on Israel, with traders attributing the  lackluster price action to expectations that the conflict would remain contained. As Israel weighs its response to the assault, here’s what market watchers are saying about the outlook: </a:t>
            </a:r>
          </a:p>
        </p:txBody>
      </p:sp>
      <p:sp>
        <p:nvSpPr>
          <p:cNvPr id="3" name="TextBox 2">
            <a:extLst>
              <a:ext uri="{FF2B5EF4-FFF2-40B4-BE49-F238E27FC236}">
                <a16:creationId xmlns:a16="http://schemas.microsoft.com/office/drawing/2014/main" id="{2258A58C-A494-9FC7-70FF-AC5ABF14C449}"/>
              </a:ext>
            </a:extLst>
          </p:cNvPr>
          <p:cNvSpPr txBox="1"/>
          <p:nvPr/>
        </p:nvSpPr>
        <p:spPr>
          <a:xfrm>
            <a:off x="10146725" y="1500737"/>
            <a:ext cx="2284228" cy="338554"/>
          </a:xfrm>
          <a:prstGeom prst="rect">
            <a:avLst/>
          </a:prstGeom>
          <a:noFill/>
        </p:spPr>
        <p:txBody>
          <a:bodyPr wrap="square" rtlCol="0">
            <a:spAutoFit/>
          </a:bodyPr>
          <a:lstStyle/>
          <a:p>
            <a:r>
              <a:rPr lang="th-TH"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ที่มา </a:t>
            </a:r>
            <a:r>
              <a:rPr lang="en-US"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t>
            </a:r>
            <a:r>
              <a:rPr lang="th-TH"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Bloomberg</a:t>
            </a:r>
            <a:endParaRPr lang="en-US"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1889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2D9248-7A65-9883-E3EC-25FA2D3569E9}"/>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9F4CAF54-55C7-360E-497B-8316298FA48E}"/>
              </a:ext>
            </a:extLst>
          </p:cNvPr>
          <p:cNvPicPr>
            <a:picLocks noChangeAspect="1"/>
          </p:cNvPicPr>
          <p:nvPr/>
        </p:nvPicPr>
        <p:blipFill>
          <a:blip r:embed="rId2"/>
          <a:stretch>
            <a:fillRect/>
          </a:stretch>
        </p:blipFill>
        <p:spPr>
          <a:xfrm>
            <a:off x="3372394" y="0"/>
            <a:ext cx="5447211" cy="6858000"/>
          </a:xfrm>
          <a:prstGeom prst="rect">
            <a:avLst/>
          </a:prstGeom>
        </p:spPr>
      </p:pic>
    </p:spTree>
    <p:extLst>
      <p:ext uri="{BB962C8B-B14F-4D97-AF65-F5344CB8AC3E}">
        <p14:creationId xmlns:p14="http://schemas.microsoft.com/office/powerpoint/2010/main" val="1171803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2D9248-7A65-9883-E3EC-25FA2D3569E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12A2F75A-0E2A-07D2-9877-5FCD1458A2D7}"/>
              </a:ext>
            </a:extLst>
          </p:cNvPr>
          <p:cNvPicPr>
            <a:picLocks noChangeAspect="1"/>
          </p:cNvPicPr>
          <p:nvPr/>
        </p:nvPicPr>
        <p:blipFill>
          <a:blip r:embed="rId2"/>
          <a:stretch>
            <a:fillRect/>
          </a:stretch>
        </p:blipFill>
        <p:spPr>
          <a:xfrm>
            <a:off x="771629" y="0"/>
            <a:ext cx="10648741" cy="6858000"/>
          </a:xfrm>
          <a:prstGeom prst="rect">
            <a:avLst/>
          </a:prstGeom>
        </p:spPr>
      </p:pic>
    </p:spTree>
    <p:extLst>
      <p:ext uri="{BB962C8B-B14F-4D97-AF65-F5344CB8AC3E}">
        <p14:creationId xmlns:p14="http://schemas.microsoft.com/office/powerpoint/2010/main" val="1895303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6FF7D-66E6-73E8-49FE-76C280F358FE}"/>
              </a:ext>
            </a:extLst>
          </p:cNvPr>
          <p:cNvPicPr>
            <a:picLocks noChangeAspect="1"/>
          </p:cNvPicPr>
          <p:nvPr/>
        </p:nvPicPr>
        <p:blipFill>
          <a:blip r:embed="rId2"/>
          <a:stretch>
            <a:fillRect/>
          </a:stretch>
        </p:blipFill>
        <p:spPr>
          <a:xfrm>
            <a:off x="261781" y="394971"/>
            <a:ext cx="8380952" cy="5828571"/>
          </a:xfrm>
          <a:prstGeom prst="rect">
            <a:avLst/>
          </a:prstGeom>
        </p:spPr>
      </p:pic>
    </p:spTree>
    <p:extLst>
      <p:ext uri="{BB962C8B-B14F-4D97-AF65-F5344CB8AC3E}">
        <p14:creationId xmlns:p14="http://schemas.microsoft.com/office/powerpoint/2010/main" val="4216981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B15AE-1E28-8AFD-FC39-368C76223AE6}"/>
              </a:ext>
            </a:extLst>
          </p:cNvPr>
          <p:cNvPicPr>
            <a:picLocks noChangeAspect="1"/>
          </p:cNvPicPr>
          <p:nvPr/>
        </p:nvPicPr>
        <p:blipFill>
          <a:blip r:embed="rId2"/>
          <a:stretch>
            <a:fillRect/>
          </a:stretch>
        </p:blipFill>
        <p:spPr>
          <a:xfrm>
            <a:off x="267708" y="154111"/>
            <a:ext cx="8251299" cy="6385389"/>
          </a:xfrm>
          <a:prstGeom prst="rect">
            <a:avLst/>
          </a:prstGeom>
        </p:spPr>
      </p:pic>
    </p:spTree>
    <p:extLst>
      <p:ext uri="{BB962C8B-B14F-4D97-AF65-F5344CB8AC3E}">
        <p14:creationId xmlns:p14="http://schemas.microsoft.com/office/powerpoint/2010/main" val="2963500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B15AE-1E28-8AFD-FC39-368C76223AE6}"/>
              </a:ext>
            </a:extLst>
          </p:cNvPr>
          <p:cNvPicPr>
            <a:picLocks noChangeAspect="1"/>
          </p:cNvPicPr>
          <p:nvPr/>
        </p:nvPicPr>
        <p:blipFill>
          <a:blip r:embed="rId2"/>
          <a:stretch>
            <a:fillRect/>
          </a:stretch>
        </p:blipFill>
        <p:spPr>
          <a:xfrm>
            <a:off x="267708" y="154111"/>
            <a:ext cx="8251299" cy="6385389"/>
          </a:xfrm>
          <a:prstGeom prst="rect">
            <a:avLst/>
          </a:prstGeom>
        </p:spPr>
      </p:pic>
    </p:spTree>
    <p:extLst>
      <p:ext uri="{BB962C8B-B14F-4D97-AF65-F5344CB8AC3E}">
        <p14:creationId xmlns:p14="http://schemas.microsoft.com/office/powerpoint/2010/main" val="1106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422451-AB0B-24BA-8528-42A9EC69833F}"/>
              </a:ext>
            </a:extLst>
          </p:cNvPr>
          <p:cNvPicPr>
            <a:picLocks noChangeAspect="1"/>
          </p:cNvPicPr>
          <p:nvPr/>
        </p:nvPicPr>
        <p:blipFill>
          <a:blip r:embed="rId2"/>
          <a:stretch>
            <a:fillRect/>
          </a:stretch>
        </p:blipFill>
        <p:spPr>
          <a:xfrm>
            <a:off x="233929" y="396949"/>
            <a:ext cx="9684783" cy="5911702"/>
          </a:xfrm>
          <a:prstGeom prst="rect">
            <a:avLst/>
          </a:prstGeom>
        </p:spPr>
      </p:pic>
    </p:spTree>
    <p:extLst>
      <p:ext uri="{BB962C8B-B14F-4D97-AF65-F5344CB8AC3E}">
        <p14:creationId xmlns:p14="http://schemas.microsoft.com/office/powerpoint/2010/main" val="2087789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73149E-9129-F4BB-8001-E0634B128525}"/>
              </a:ext>
            </a:extLst>
          </p:cNvPr>
          <p:cNvSpPr txBox="1"/>
          <p:nvPr/>
        </p:nvSpPr>
        <p:spPr>
          <a:xfrm>
            <a:off x="6134100" y="844851"/>
            <a:ext cx="5944689" cy="5463034"/>
          </a:xfrm>
          <a:prstGeom prst="rect">
            <a:avLst/>
          </a:prstGeom>
          <a:noFill/>
        </p:spPr>
        <p:txBody>
          <a:bodyPr wrap="square">
            <a:spAutoFit/>
          </a:bodyPr>
          <a:lstStyle/>
          <a:p>
            <a:r>
              <a:rPr lang="th-TH" sz="3200" b="1" dirty="0">
                <a:solidFill>
                  <a:srgbClr val="0000FF"/>
                </a:solidFill>
              </a:rPr>
              <a:t>กองทัพอิสราเอลได้แจ้งให้พลเรือนย้ายออกจากพื้นที่ต่างๆ ของราฟาห์ ซึ่งอาจเป็นโหมโรงของการโจมตีเมืองกาซานที่คาดว่าจะเกิดขึ้นในอีกไม่นาน</a:t>
            </a:r>
          </a:p>
          <a:p>
            <a:r>
              <a:rPr lang="th-TH" sz="2300" dirty="0">
                <a:solidFill>
                  <a:schemeClr val="tx2">
                    <a:lumMod val="75000"/>
                  </a:schemeClr>
                </a:solidFill>
              </a:rPr>
              <a:t>กองกำลังป้องกันประเทศอิสราเอล “จะดำเนินการอย่างสุดกำลังต่อองค์กรก่อการร้ายในพื้นที่ที่คุณอาศัยอยู่” โฆษกคนหนึ่ง กล่าวใน </a:t>
            </a:r>
            <a:r>
              <a:rPr lang="en-US" sz="2300" dirty="0">
                <a:solidFill>
                  <a:schemeClr val="tx2">
                    <a:lumMod val="75000"/>
                  </a:schemeClr>
                </a:solidFill>
              </a:rPr>
              <a:t>X </a:t>
            </a:r>
            <a:r>
              <a:rPr lang="th-TH" sz="2300" dirty="0">
                <a:solidFill>
                  <a:schemeClr val="tx2">
                    <a:lumMod val="75000"/>
                  </a:schemeClr>
                </a:solidFill>
              </a:rPr>
              <a:t>ในเช้าวันจันทร์. เขาเรียกร้องให้ผู้อยู่อาศัยทางตะวันออกของราฟาห์ขึ้นเหนือไปยัง “พื้นที่ด้านมนุษยธรรมที่ขยายตัว” ใกล้กับเมืองข่าน ยูนิส ซึ่งเป็นอีกเมืองหนึ่งในฉนวนกาซา</a:t>
            </a:r>
          </a:p>
          <a:p>
            <a:r>
              <a:rPr lang="th-TH" sz="2300" dirty="0">
                <a:solidFill>
                  <a:schemeClr val="tx2">
                    <a:lumMod val="75000"/>
                  </a:schemeClr>
                </a:solidFill>
              </a:rPr>
              <a:t>ความเคลื่อนไหวดังกล่าวเกิดขึ้นหลังจากการเจรจาหยุดยิงระหว่างกลุ่มฮามาสและอิสราเอลในกรุงไคโรเมื่อสุดสัปดาห์ที่ผ่านมา จนตรอกจุดติดหลักคือการที่กลุ่มติดอาวุธที่ได้รับการสนับสนุนจากอิหร่านยืนกรานว่าการหยุดยิงใดๆ ก็ตามจะมีผลถาวร ฮามาสยังได้สังหารทหารอิสราเอล 3 นายด้วยการโจมตีด้วยจรวดเมื่อวันอาทิตย์ที่จุดผ่านแดนของเคเรม ชาลอม ซึ่งเป็นหนึ่งในการโจมตีด้วยขีปนาวุธที่เลวร้ายที่สุดในรอบหลายสัปดาห์</a:t>
            </a:r>
            <a:endParaRPr lang="en-US" sz="2300" dirty="0">
              <a:solidFill>
                <a:schemeClr val="tx2">
                  <a:lumMod val="75000"/>
                </a:schemeClr>
              </a:solidFill>
            </a:endParaRPr>
          </a:p>
        </p:txBody>
      </p:sp>
      <p:sp>
        <p:nvSpPr>
          <p:cNvPr id="2" name="Title 1">
            <a:extLst>
              <a:ext uri="{FF2B5EF4-FFF2-40B4-BE49-F238E27FC236}">
                <a16:creationId xmlns:a16="http://schemas.microsoft.com/office/drawing/2014/main" id="{AAEA7235-5B4F-7316-7E1F-5DA38177FEED}"/>
              </a:ext>
            </a:extLst>
          </p:cNvPr>
          <p:cNvSpPr>
            <a:spLocks noGrp="1"/>
          </p:cNvSpPr>
          <p:nvPr>
            <p:ph type="title"/>
          </p:nvPr>
        </p:nvSpPr>
        <p:spPr/>
        <p:txBody>
          <a:bodyPr/>
          <a:lstStyle/>
          <a:p>
            <a:r>
              <a:rPr lang="en-US" dirty="0"/>
              <a:t>Location </a:t>
            </a:r>
            <a:r>
              <a:rPr lang="th-TH" dirty="0"/>
              <a:t>ที่อิสราเอลจะเข้าโจมตี </a:t>
            </a:r>
            <a:r>
              <a:rPr lang="en-US" dirty="0"/>
              <a:t>Rafah</a:t>
            </a:r>
          </a:p>
        </p:txBody>
      </p:sp>
      <p:sp>
        <p:nvSpPr>
          <p:cNvPr id="4" name="TextBox 3">
            <a:extLst>
              <a:ext uri="{FF2B5EF4-FFF2-40B4-BE49-F238E27FC236}">
                <a16:creationId xmlns:a16="http://schemas.microsoft.com/office/drawing/2014/main" id="{1F67341A-3816-FCDA-77D2-4104AD30AAB9}"/>
              </a:ext>
            </a:extLst>
          </p:cNvPr>
          <p:cNvSpPr txBox="1"/>
          <p:nvPr/>
        </p:nvSpPr>
        <p:spPr>
          <a:xfrm>
            <a:off x="8516882" y="251274"/>
            <a:ext cx="946298" cy="369332"/>
          </a:xfrm>
          <a:prstGeom prst="rect">
            <a:avLst/>
          </a:prstGeom>
          <a:noFill/>
        </p:spPr>
        <p:txBody>
          <a:bodyPr wrap="square" rtlCol="0">
            <a:spAutoFit/>
          </a:bodyPr>
          <a:lstStyle/>
          <a:p>
            <a:r>
              <a:rPr lang="en-US" dirty="0"/>
              <a:t>06-May-24</a:t>
            </a:r>
          </a:p>
        </p:txBody>
      </p:sp>
      <p:pic>
        <p:nvPicPr>
          <p:cNvPr id="9" name="Picture 8">
            <a:extLst>
              <a:ext uri="{FF2B5EF4-FFF2-40B4-BE49-F238E27FC236}">
                <a16:creationId xmlns:a16="http://schemas.microsoft.com/office/drawing/2014/main" id="{4D52F90D-F63C-E6A1-7A68-2FF8A423A4DC}"/>
              </a:ext>
            </a:extLst>
          </p:cNvPr>
          <p:cNvPicPr>
            <a:picLocks noChangeAspect="1"/>
          </p:cNvPicPr>
          <p:nvPr/>
        </p:nvPicPr>
        <p:blipFill>
          <a:blip r:embed="rId3"/>
          <a:stretch>
            <a:fillRect/>
          </a:stretch>
        </p:blipFill>
        <p:spPr>
          <a:xfrm>
            <a:off x="113211" y="1035271"/>
            <a:ext cx="5819756" cy="4392771"/>
          </a:xfrm>
          <a:prstGeom prst="rect">
            <a:avLst/>
          </a:prstGeom>
        </p:spPr>
      </p:pic>
      <p:sp>
        <p:nvSpPr>
          <p:cNvPr id="11" name="TextBox 10">
            <a:extLst>
              <a:ext uri="{FF2B5EF4-FFF2-40B4-BE49-F238E27FC236}">
                <a16:creationId xmlns:a16="http://schemas.microsoft.com/office/drawing/2014/main" id="{9CA64808-8757-E3D3-E7A8-284BE1056549}"/>
              </a:ext>
            </a:extLst>
          </p:cNvPr>
          <p:cNvSpPr txBox="1"/>
          <p:nvPr/>
        </p:nvSpPr>
        <p:spPr>
          <a:xfrm>
            <a:off x="113211" y="5839263"/>
            <a:ext cx="6166882" cy="369332"/>
          </a:xfrm>
          <a:prstGeom prst="rect">
            <a:avLst/>
          </a:prstGeom>
          <a:noFill/>
        </p:spPr>
        <p:txBody>
          <a:bodyPr wrap="square">
            <a:spAutoFit/>
          </a:bodyPr>
          <a:lstStyle/>
          <a:p>
            <a:r>
              <a:rPr lang="en-US" sz="1800" dirty="0">
                <a:solidFill>
                  <a:schemeClr val="tx2">
                    <a:lumMod val="75000"/>
                  </a:schemeClr>
                </a:solidFill>
              </a:rPr>
              <a:t>source : Bloomberg</a:t>
            </a:r>
          </a:p>
        </p:txBody>
      </p:sp>
    </p:spTree>
    <p:extLst>
      <p:ext uri="{BB962C8B-B14F-4D97-AF65-F5344CB8AC3E}">
        <p14:creationId xmlns:p14="http://schemas.microsoft.com/office/powerpoint/2010/main" val="1972118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73E4D2-D818-C6C1-EF81-EBE5E7E70EA9}"/>
              </a:ext>
            </a:extLst>
          </p:cNvPr>
          <p:cNvSpPr txBox="1"/>
          <p:nvPr/>
        </p:nvSpPr>
        <p:spPr>
          <a:xfrm>
            <a:off x="4171408" y="1909616"/>
            <a:ext cx="8882743" cy="144655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33E68"/>
                </a:solidFill>
                <a:effectLst>
                  <a:outerShdw blurRad="38100" dist="38100" dir="2700000" algn="tl">
                    <a:srgbClr val="000000">
                      <a:alpha val="43137"/>
                    </a:srgbClr>
                  </a:outerShdw>
                </a:effectLst>
                <a:uLnTx/>
                <a:uFillTx/>
                <a:latin typeface="DB Heavent Med" panose="02000606060000090000" pitchFamily="2" charset="-34"/>
                <a:cs typeface="DB Heavent Med" panose="02000606060000090000" pitchFamily="2" charset="-34"/>
              </a:rPr>
              <a:t>Fund Flow</a:t>
            </a:r>
          </a:p>
        </p:txBody>
      </p:sp>
      <p:pic>
        <p:nvPicPr>
          <p:cNvPr id="5" name="Picture 4">
            <a:extLst>
              <a:ext uri="{FF2B5EF4-FFF2-40B4-BE49-F238E27FC236}">
                <a16:creationId xmlns:a16="http://schemas.microsoft.com/office/drawing/2014/main" id="{DF0E0273-136B-D83B-0283-F3C372823CBA}"/>
              </a:ext>
            </a:extLst>
          </p:cNvPr>
          <p:cNvPicPr>
            <a:picLocks noChangeAspect="1"/>
          </p:cNvPicPr>
          <p:nvPr/>
        </p:nvPicPr>
        <p:blipFill>
          <a:blip r:embed="rId2"/>
          <a:stretch>
            <a:fillRect/>
          </a:stretch>
        </p:blipFill>
        <p:spPr>
          <a:xfrm>
            <a:off x="1207981" y="1339890"/>
            <a:ext cx="4123736" cy="384495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4" name="Straight Connector 3">
            <a:extLst>
              <a:ext uri="{FF2B5EF4-FFF2-40B4-BE49-F238E27FC236}">
                <a16:creationId xmlns:a16="http://schemas.microsoft.com/office/drawing/2014/main" id="{EC6D823C-82E8-4227-AEA2-A595DF926D31}"/>
              </a:ext>
            </a:extLst>
          </p:cNvPr>
          <p:cNvCxnSpPr/>
          <p:nvPr/>
        </p:nvCxnSpPr>
        <p:spPr>
          <a:xfrm>
            <a:off x="5765074" y="3094507"/>
            <a:ext cx="5695406" cy="0"/>
          </a:xfrm>
          <a:prstGeom prst="line">
            <a:avLst/>
          </a:prstGeom>
          <a:ln w="19050">
            <a:solidFill>
              <a:srgbClr val="133E6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F8DBE68-E61F-4E9A-9EF4-93FD83C1A273}"/>
              </a:ext>
            </a:extLst>
          </p:cNvPr>
          <p:cNvSpPr txBox="1"/>
          <p:nvPr/>
        </p:nvSpPr>
        <p:spPr>
          <a:xfrm>
            <a:off x="6292686" y="3182078"/>
            <a:ext cx="4981671" cy="132343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133E68"/>
                </a:solidFill>
                <a:effectLst/>
                <a:uLnTx/>
                <a:uFillTx/>
                <a:latin typeface="DB Heavent Light" panose="02000506060000020004" pitchFamily="2" charset="-34"/>
                <a:ea typeface="+mn-ea"/>
                <a:cs typeface="DB Heavent Light" panose="02000506060000020004" pitchFamily="2" charset="-34"/>
              </a:rPr>
              <a:t>เม็ดเงินนักลงทุนต่างชาติ </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133E68"/>
                </a:solidFill>
                <a:effectLst/>
                <a:uLnTx/>
                <a:uFillTx/>
                <a:latin typeface="DB Heavent Light" panose="02000506060000020004" pitchFamily="2" charset="-34"/>
                <a:ea typeface="+mn-ea"/>
                <a:cs typeface="DB Heavent Light" panose="02000506060000020004" pitchFamily="2" charset="-34"/>
              </a:rPr>
              <a:t>ไหลเข้าตลาดหุ้นใดในฝั่งเอเชีย ...?</a:t>
            </a:r>
            <a:endParaRPr kumimoji="0" lang="en-US" sz="4000" b="0" i="0" u="none" strike="noStrike" kern="1200" cap="none" spc="0" normalizeH="0" baseline="0" noProof="0" dirty="0">
              <a:ln>
                <a:noFill/>
              </a:ln>
              <a:solidFill>
                <a:srgbClr val="133E68"/>
              </a:solidFill>
              <a:effectLst/>
              <a:uLnTx/>
              <a:uFillTx/>
              <a:latin typeface="DB Heavent Light" panose="02000506060000020004" pitchFamily="2" charset="-34"/>
              <a:ea typeface="+mn-ea"/>
              <a:cs typeface="DB Heavent Light" panose="02000506060000020004" pitchFamily="2" charset="-34"/>
            </a:endParaRPr>
          </a:p>
        </p:txBody>
      </p:sp>
    </p:spTree>
    <p:extLst>
      <p:ext uri="{BB962C8B-B14F-4D97-AF65-F5344CB8AC3E}">
        <p14:creationId xmlns:p14="http://schemas.microsoft.com/office/powerpoint/2010/main" val="3801967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DA5B-29C3-8DD9-0DF7-446DDD628BF0}"/>
              </a:ext>
            </a:extLst>
          </p:cNvPr>
          <p:cNvSpPr>
            <a:spLocks noGrp="1"/>
          </p:cNvSpPr>
          <p:nvPr>
            <p:ph type="title"/>
          </p:nvPr>
        </p:nvSpPr>
        <p:spPr/>
        <p:txBody>
          <a:bodyPr/>
          <a:lstStyle/>
          <a:p>
            <a:r>
              <a:rPr lang="th-TH" dirty="0"/>
              <a:t>การประชุม </a:t>
            </a:r>
            <a:r>
              <a:rPr lang="en-US" dirty="0"/>
              <a:t>FOMC</a:t>
            </a:r>
          </a:p>
        </p:txBody>
      </p:sp>
      <p:grpSp>
        <p:nvGrpSpPr>
          <p:cNvPr id="14" name="Group 13">
            <a:extLst>
              <a:ext uri="{FF2B5EF4-FFF2-40B4-BE49-F238E27FC236}">
                <a16:creationId xmlns:a16="http://schemas.microsoft.com/office/drawing/2014/main" id="{9B137BA7-15F7-355E-4D58-990CF59DBC0C}"/>
              </a:ext>
            </a:extLst>
          </p:cNvPr>
          <p:cNvGrpSpPr/>
          <p:nvPr/>
        </p:nvGrpSpPr>
        <p:grpSpPr>
          <a:xfrm>
            <a:off x="191038" y="1354563"/>
            <a:ext cx="3566154" cy="2013358"/>
            <a:chOff x="1366576" y="1174459"/>
            <a:chExt cx="3566154" cy="2013358"/>
          </a:xfrm>
        </p:grpSpPr>
        <p:grpSp>
          <p:nvGrpSpPr>
            <p:cNvPr id="13" name="Group 12">
              <a:extLst>
                <a:ext uri="{FF2B5EF4-FFF2-40B4-BE49-F238E27FC236}">
                  <a16:creationId xmlns:a16="http://schemas.microsoft.com/office/drawing/2014/main" id="{CC530B88-6BCB-4737-222B-C6BD72FB158E}"/>
                </a:ext>
              </a:extLst>
            </p:cNvPr>
            <p:cNvGrpSpPr/>
            <p:nvPr/>
          </p:nvGrpSpPr>
          <p:grpSpPr>
            <a:xfrm>
              <a:off x="1366576" y="1174459"/>
              <a:ext cx="3566154" cy="2013358"/>
              <a:chOff x="1366576" y="1174459"/>
              <a:chExt cx="3566154" cy="2013358"/>
            </a:xfrm>
          </p:grpSpPr>
          <p:sp>
            <p:nvSpPr>
              <p:cNvPr id="5" name="Rectangle: Rounded Corners 4">
                <a:extLst>
                  <a:ext uri="{FF2B5EF4-FFF2-40B4-BE49-F238E27FC236}">
                    <a16:creationId xmlns:a16="http://schemas.microsoft.com/office/drawing/2014/main" id="{ADBFCCBC-BA5D-C021-E6EB-D213D59E63DC}"/>
                  </a:ext>
                </a:extLst>
              </p:cNvPr>
              <p:cNvSpPr/>
              <p:nvPr/>
            </p:nvSpPr>
            <p:spPr>
              <a:xfrm>
                <a:off x="1366576" y="1174459"/>
                <a:ext cx="3566154" cy="2013358"/>
              </a:xfrm>
              <a:prstGeom prst="roundRect">
                <a:avLst>
                  <a:gd name="adj" fmla="val 11250"/>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12" name="Rectangle 11">
                <a:extLst>
                  <a:ext uri="{FF2B5EF4-FFF2-40B4-BE49-F238E27FC236}">
                    <a16:creationId xmlns:a16="http://schemas.microsoft.com/office/drawing/2014/main" id="{FC0A4CFC-390C-2E8D-21F8-D575CBB3BC66}"/>
                  </a:ext>
                </a:extLst>
              </p:cNvPr>
              <p:cNvSpPr/>
              <p:nvPr/>
            </p:nvSpPr>
            <p:spPr>
              <a:xfrm>
                <a:off x="2055244" y="2221033"/>
                <a:ext cx="2877486" cy="604007"/>
              </a:xfrm>
              <a:prstGeom prst="rect">
                <a:avLst/>
              </a:prstGeom>
              <a:gradFill flip="none" rotWithShape="1">
                <a:gsLst>
                  <a:gs pos="0">
                    <a:schemeClr val="accent5">
                      <a:lumMod val="20000"/>
                      <a:lumOff val="80000"/>
                    </a:schemeClr>
                  </a:gs>
                  <a:gs pos="23000">
                    <a:schemeClr val="accent5">
                      <a:lumMod val="40000"/>
                      <a:lumOff val="60000"/>
                    </a:schemeClr>
                  </a:gs>
                  <a:gs pos="100000">
                    <a:srgbClr val="B8AA8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grpSp>
        <p:sp>
          <p:nvSpPr>
            <p:cNvPr id="9" name="TextBox 8">
              <a:extLst>
                <a:ext uri="{FF2B5EF4-FFF2-40B4-BE49-F238E27FC236}">
                  <a16:creationId xmlns:a16="http://schemas.microsoft.com/office/drawing/2014/main" id="{588C1C80-919A-4951-B17B-B60442D4D3BA}"/>
                </a:ext>
              </a:extLst>
            </p:cNvPr>
            <p:cNvSpPr txBox="1"/>
            <p:nvPr/>
          </p:nvSpPr>
          <p:spPr>
            <a:xfrm>
              <a:off x="1517182" y="1323856"/>
              <a:ext cx="3093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000" b="1" i="0" u="none" strike="noStrike" kern="1200" cap="none" spc="0" normalizeH="0" baseline="0" noProof="0" dirty="0">
                  <a:ln>
                    <a:noFill/>
                  </a:ln>
                  <a:solidFill>
                    <a:srgbClr val="FFFFFF"/>
                  </a:solidFill>
                  <a:effectLst/>
                  <a:uLnTx/>
                  <a:uFillTx/>
                  <a:latin typeface="DB Heavent Light"/>
                  <a:ea typeface="+mn-ea"/>
                  <a:cs typeface="DB Heavent"/>
                </a:rPr>
                <a:t>อัตราดอกเบี้ยธนาคารกลางสหรัฐ </a:t>
              </a:r>
              <a:endParaRPr kumimoji="0" lang="en-US" sz="2000" b="1" i="0" u="none" strike="noStrike" kern="1200" cap="none" spc="0" normalizeH="0" baseline="0" noProof="0" dirty="0">
                <a:ln>
                  <a:noFill/>
                </a:ln>
                <a:solidFill>
                  <a:srgbClr val="FFFFFF"/>
                </a:solidFill>
                <a:effectLst/>
                <a:uLnTx/>
                <a:uFillTx/>
                <a:latin typeface="DB Heavent Light"/>
                <a:ea typeface="+mn-ea"/>
                <a:cs typeface="DB Heaven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h-TH" sz="2000" dirty="0">
                  <a:solidFill>
                    <a:srgbClr val="FFFFFF"/>
                  </a:solidFill>
                  <a:latin typeface="DB Heavent Light"/>
                  <a:cs typeface="DB Heavent"/>
                </a:rPr>
                <a:t>มีมติคงดอกเบี้ยที่ระดับ</a:t>
              </a:r>
              <a:endParaRPr kumimoji="0" lang="th-TH" sz="2000" b="0" i="0" u="none" strike="noStrike" kern="1200" cap="none" spc="0" normalizeH="0" baseline="0" noProof="0" dirty="0">
                <a:ln>
                  <a:noFill/>
                </a:ln>
                <a:solidFill>
                  <a:srgbClr val="FFFFFF"/>
                </a:solidFill>
                <a:effectLst/>
                <a:uLnTx/>
                <a:uFillTx/>
                <a:latin typeface="DB Heavent Light"/>
                <a:ea typeface="+mn-ea"/>
                <a:cs typeface="DB Heavent"/>
              </a:endParaRPr>
            </a:p>
          </p:txBody>
        </p:sp>
        <p:sp>
          <p:nvSpPr>
            <p:cNvPr id="10" name="TextBox 9">
              <a:extLst>
                <a:ext uri="{FF2B5EF4-FFF2-40B4-BE49-F238E27FC236}">
                  <a16:creationId xmlns:a16="http://schemas.microsoft.com/office/drawing/2014/main" id="{BC1E3519-E290-E217-A0F1-269CD55BB5D8}"/>
                </a:ext>
              </a:extLst>
            </p:cNvPr>
            <p:cNvSpPr txBox="1"/>
            <p:nvPr/>
          </p:nvSpPr>
          <p:spPr>
            <a:xfrm>
              <a:off x="2363660" y="2154243"/>
              <a:ext cx="252665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Black" panose="02000506060000020004" pitchFamily="2" charset="-34"/>
                  <a:ea typeface="+mn-ea"/>
                  <a:cs typeface="DB Heavent Black" panose="02000506060000020004" pitchFamily="2" charset="-34"/>
                </a:rPr>
                <a:t>5.25 - 5.50%</a:t>
              </a:r>
            </a:p>
          </p:txBody>
        </p:sp>
      </p:grpSp>
      <p:grpSp>
        <p:nvGrpSpPr>
          <p:cNvPr id="21" name="Group 20">
            <a:extLst>
              <a:ext uri="{FF2B5EF4-FFF2-40B4-BE49-F238E27FC236}">
                <a16:creationId xmlns:a16="http://schemas.microsoft.com/office/drawing/2014/main" id="{866AD4F3-8709-F03F-7E3C-63A755B22A88}"/>
              </a:ext>
            </a:extLst>
          </p:cNvPr>
          <p:cNvGrpSpPr/>
          <p:nvPr/>
        </p:nvGrpSpPr>
        <p:grpSpPr>
          <a:xfrm>
            <a:off x="3956355" y="4057428"/>
            <a:ext cx="7904124" cy="2028740"/>
            <a:chOff x="4376873" y="3988602"/>
            <a:chExt cx="7904124" cy="2028740"/>
          </a:xfrm>
        </p:grpSpPr>
        <p:sp>
          <p:nvSpPr>
            <p:cNvPr id="7" name="Rectangle: Rounded Corners 6">
              <a:extLst>
                <a:ext uri="{FF2B5EF4-FFF2-40B4-BE49-F238E27FC236}">
                  <a16:creationId xmlns:a16="http://schemas.microsoft.com/office/drawing/2014/main" id="{46FAA84B-C8D0-7614-F2F8-D859CA5B153D}"/>
                </a:ext>
              </a:extLst>
            </p:cNvPr>
            <p:cNvSpPr/>
            <p:nvPr/>
          </p:nvSpPr>
          <p:spPr>
            <a:xfrm>
              <a:off x="4376873" y="4511323"/>
              <a:ext cx="7904122" cy="1506019"/>
            </a:xfrm>
            <a:prstGeom prst="roundRect">
              <a:avLst>
                <a:gd name="adj" fmla="val 125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20" name="Rectangle: Rounded Corners 19">
              <a:extLst>
                <a:ext uri="{FF2B5EF4-FFF2-40B4-BE49-F238E27FC236}">
                  <a16:creationId xmlns:a16="http://schemas.microsoft.com/office/drawing/2014/main" id="{2560E613-51F5-0EEC-47F5-D77BA57AEF19}"/>
                </a:ext>
              </a:extLst>
            </p:cNvPr>
            <p:cNvSpPr/>
            <p:nvPr/>
          </p:nvSpPr>
          <p:spPr>
            <a:xfrm>
              <a:off x="4376874" y="3988602"/>
              <a:ext cx="7904123" cy="40037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DB Heavent Light"/>
                  <a:ea typeface="+mn-ea"/>
                  <a:cs typeface="DB Heavent"/>
                </a:rPr>
                <a:t>Daol’s</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Light"/>
                  <a:ea typeface="+mn-ea"/>
                  <a:cs typeface="DB Heavent"/>
                </a:rPr>
                <a:t> Comment</a:t>
              </a:r>
            </a:p>
          </p:txBody>
        </p:sp>
      </p:grpSp>
      <p:sp>
        <p:nvSpPr>
          <p:cNvPr id="22" name="TextBox 21">
            <a:extLst>
              <a:ext uri="{FF2B5EF4-FFF2-40B4-BE49-F238E27FC236}">
                <a16:creationId xmlns:a16="http://schemas.microsoft.com/office/drawing/2014/main" id="{9AAA933F-120E-4170-DD70-533E22A16E8C}"/>
              </a:ext>
            </a:extLst>
          </p:cNvPr>
          <p:cNvSpPr txBox="1"/>
          <p:nvPr/>
        </p:nvSpPr>
        <p:spPr>
          <a:xfrm>
            <a:off x="4208206" y="4671438"/>
            <a:ext cx="7393859" cy="1323439"/>
          </a:xfrm>
          <a:prstGeom prst="rect">
            <a:avLst/>
          </a:prstGeom>
          <a:noFill/>
        </p:spPr>
        <p:txBody>
          <a:bodyPr wrap="square" rtlCol="0">
            <a:spAutoFit/>
          </a:bodyPr>
          <a:lstStyle/>
          <a:p>
            <a:pPr marL="0" marR="0" lvl="0" indent="0" algn="thaiDist" defTabSz="914400" rtl="0" eaLnBrk="1" fontAlgn="auto" latinLnBrk="0" hangingPunct="1">
              <a:lnSpc>
                <a:spcPct val="100000"/>
              </a:lnSpc>
              <a:spcBef>
                <a:spcPts val="0"/>
              </a:spcBef>
              <a:spcAft>
                <a:spcPts val="0"/>
              </a:spcAft>
              <a:buClrTx/>
              <a:buSzTx/>
              <a:buFontTx/>
              <a:buNone/>
              <a:tabLst/>
              <a:defRPr/>
            </a:pPr>
            <a:r>
              <a:rPr kumimoji="0" lang="th-TH" sz="2000" b="0" i="0" u="none" strike="noStrike" kern="1200" cap="none" spc="0" normalizeH="0" baseline="0" noProof="0" dirty="0">
                <a:ln>
                  <a:noFill/>
                </a:ln>
                <a:solidFill>
                  <a:schemeClr val="tx2"/>
                </a:solidFill>
                <a:effectLst/>
                <a:uLnTx/>
                <a:uFillTx/>
                <a:latin typeface="DB Heavent Light"/>
                <a:ea typeface="+mn-ea"/>
                <a:cs typeface="DB Heavent Light"/>
              </a:rPr>
              <a:t>การประชุม </a:t>
            </a:r>
            <a:r>
              <a:rPr kumimoji="0" lang="en-US" sz="2000" b="0" i="0" u="none" strike="noStrike" kern="1200" cap="none" spc="0" normalizeH="0" baseline="0" noProof="0" dirty="0">
                <a:ln>
                  <a:noFill/>
                </a:ln>
                <a:solidFill>
                  <a:schemeClr val="tx2"/>
                </a:solidFill>
                <a:effectLst/>
                <a:uLnTx/>
                <a:uFillTx/>
                <a:latin typeface="DB Heavent Light"/>
                <a:ea typeface="+mn-ea"/>
                <a:cs typeface="DB Heavent Light"/>
              </a:rPr>
              <a:t>FOMC </a:t>
            </a:r>
            <a:r>
              <a:rPr kumimoji="0" lang="th-TH" sz="2000" b="0" i="0" u="none" strike="noStrike" kern="1200" cap="none" spc="0" normalizeH="0" baseline="0" noProof="0" dirty="0">
                <a:ln>
                  <a:noFill/>
                </a:ln>
                <a:solidFill>
                  <a:schemeClr val="tx2"/>
                </a:solidFill>
                <a:effectLst/>
                <a:uLnTx/>
                <a:uFillTx/>
                <a:latin typeface="DB Heavent Light"/>
                <a:ea typeface="+mn-ea"/>
                <a:cs typeface="DB Heavent Light"/>
              </a:rPr>
              <a:t>ทราบผลเช้าวันนี้ </a:t>
            </a:r>
            <a:r>
              <a:rPr kumimoji="0" lang="en-US" sz="2000" b="0" i="0" u="none" strike="noStrike" kern="1200" cap="none" spc="0" normalizeH="0" baseline="0" noProof="0" dirty="0">
                <a:ln>
                  <a:noFill/>
                </a:ln>
                <a:solidFill>
                  <a:schemeClr val="tx2"/>
                </a:solidFill>
                <a:effectLst/>
                <a:uLnTx/>
                <a:uFillTx/>
                <a:latin typeface="DB Heavent Light"/>
                <a:ea typeface="+mn-ea"/>
                <a:cs typeface="DB Heavent Light"/>
              </a:rPr>
              <a:t>Fed </a:t>
            </a:r>
            <a:r>
              <a:rPr kumimoji="0" lang="th-TH" sz="2000" b="0" i="0" u="none" strike="noStrike" kern="1200" cap="none" spc="0" normalizeH="0" baseline="0" noProof="0" dirty="0">
                <a:ln>
                  <a:noFill/>
                </a:ln>
                <a:solidFill>
                  <a:schemeClr val="tx2"/>
                </a:solidFill>
                <a:effectLst/>
                <a:uLnTx/>
                <a:uFillTx/>
                <a:latin typeface="DB Heavent Light"/>
                <a:ea typeface="+mn-ea"/>
                <a:cs typeface="DB Heavent Light"/>
              </a:rPr>
              <a:t>คงดอกเบี้ย ตามที่คาด  </a:t>
            </a:r>
            <a:r>
              <a:rPr kumimoji="0" lang="en-US" sz="2000" b="0" i="0" u="none" strike="noStrike" kern="1200" cap="none" spc="0" normalizeH="0" baseline="0" noProof="0" dirty="0">
                <a:ln>
                  <a:noFill/>
                </a:ln>
                <a:solidFill>
                  <a:schemeClr val="tx2"/>
                </a:solidFill>
                <a:effectLst/>
                <a:uLnTx/>
                <a:uFillTx/>
                <a:latin typeface="DB Heavent Light"/>
                <a:ea typeface="+mn-ea"/>
                <a:cs typeface="DB Heavent Light"/>
              </a:rPr>
              <a:t>Fed </a:t>
            </a:r>
            <a:r>
              <a:rPr kumimoji="0" lang="th-TH" sz="2000" b="0" i="0" u="none" strike="noStrike" kern="1200" cap="none" spc="0" normalizeH="0" baseline="0" noProof="0" dirty="0">
                <a:ln>
                  <a:noFill/>
                </a:ln>
                <a:solidFill>
                  <a:schemeClr val="tx2"/>
                </a:solidFill>
                <a:effectLst/>
                <a:uLnTx/>
                <a:uFillTx/>
                <a:latin typeface="DB Heavent Light"/>
                <a:ea typeface="+mn-ea"/>
                <a:cs typeface="DB Heavent Light"/>
              </a:rPr>
              <a:t>ยังไม่ให้ความหวังในการลดดอกเบี้ยเร็วเท่าใดนัก และก็ไม่ขึ้นดอกเบี้ยด้วย โอกาสลดดอกเบี้ย เรายังมองแค่ 0-2 ครั้งในปีนี้ แต่ที่จะเป็นบวกกับตลาด คือ </a:t>
            </a:r>
            <a:r>
              <a:rPr kumimoji="0" lang="en-US" sz="2000" b="0" i="0" u="none" strike="noStrike" kern="1200" cap="none" spc="0" normalizeH="0" baseline="0" noProof="0" dirty="0">
                <a:ln>
                  <a:noFill/>
                </a:ln>
                <a:solidFill>
                  <a:schemeClr val="tx2"/>
                </a:solidFill>
                <a:effectLst/>
                <a:uLnTx/>
                <a:uFillTx/>
                <a:latin typeface="DB Heavent Light"/>
                <a:ea typeface="+mn-ea"/>
                <a:cs typeface="DB Heavent Light"/>
              </a:rPr>
              <a:t>buy on fact </a:t>
            </a:r>
            <a:r>
              <a:rPr kumimoji="0" lang="th-TH" sz="2000" b="0" i="0" u="none" strike="noStrike" kern="1200" cap="none" spc="0" normalizeH="0" baseline="0" noProof="0" dirty="0">
                <a:ln>
                  <a:noFill/>
                </a:ln>
                <a:solidFill>
                  <a:schemeClr val="tx2"/>
                </a:solidFill>
                <a:effectLst/>
                <a:uLnTx/>
                <a:uFillTx/>
                <a:latin typeface="DB Heavent Light"/>
                <a:ea typeface="+mn-ea"/>
                <a:cs typeface="DB Heavent Light"/>
              </a:rPr>
              <a:t>มากกว่า .....  แต่ </a:t>
            </a:r>
            <a:r>
              <a:rPr kumimoji="0" lang="en-US" sz="2000" b="0" i="0" u="none" strike="noStrike" kern="1200" cap="none" spc="0" normalizeH="0" baseline="0" noProof="0" dirty="0">
                <a:ln>
                  <a:noFill/>
                </a:ln>
                <a:solidFill>
                  <a:schemeClr val="tx2"/>
                </a:solidFill>
                <a:effectLst/>
                <a:uLnTx/>
                <a:uFillTx/>
                <a:latin typeface="DB Heavent Light"/>
                <a:ea typeface="+mn-ea"/>
                <a:cs typeface="DB Heavent Light"/>
              </a:rPr>
              <a:t>Fund Flow </a:t>
            </a:r>
            <a:r>
              <a:rPr kumimoji="0" lang="th-TH" sz="2000" b="0" i="0" u="none" strike="noStrike" kern="1200" cap="none" spc="0" normalizeH="0" baseline="0" noProof="0" dirty="0">
                <a:ln>
                  <a:noFill/>
                </a:ln>
                <a:solidFill>
                  <a:schemeClr val="tx2"/>
                </a:solidFill>
                <a:effectLst/>
                <a:uLnTx/>
                <a:uFillTx/>
                <a:latin typeface="DB Heavent Light"/>
                <a:ea typeface="+mn-ea"/>
                <a:cs typeface="DB Heavent Light"/>
              </a:rPr>
              <a:t>ในตลาด </a:t>
            </a:r>
            <a:r>
              <a:rPr kumimoji="0" lang="en-US" sz="2000" b="0" i="0" u="none" strike="noStrike" kern="1200" cap="none" spc="0" normalizeH="0" baseline="0" noProof="0" dirty="0">
                <a:ln>
                  <a:noFill/>
                </a:ln>
                <a:solidFill>
                  <a:schemeClr val="tx2"/>
                </a:solidFill>
                <a:effectLst/>
                <a:uLnTx/>
                <a:uFillTx/>
                <a:latin typeface="DB Heavent Light"/>
                <a:ea typeface="+mn-ea"/>
                <a:cs typeface="DB Heavent Light"/>
              </a:rPr>
              <a:t>EM </a:t>
            </a:r>
            <a:r>
              <a:rPr kumimoji="0" lang="th-TH" sz="2000" b="0" i="0" u="none" strike="noStrike" kern="1200" cap="none" spc="0" normalizeH="0" baseline="0" noProof="0" dirty="0">
                <a:ln>
                  <a:noFill/>
                </a:ln>
                <a:solidFill>
                  <a:schemeClr val="tx2"/>
                </a:solidFill>
                <a:effectLst/>
                <a:uLnTx/>
                <a:uFillTx/>
                <a:latin typeface="DB Heavent Light"/>
                <a:ea typeface="+mn-ea"/>
                <a:cs typeface="DB Heavent Light"/>
              </a:rPr>
              <a:t>หรือเอเซีย เราคาดว่า จะยังไม่รีบกลับเข้าตลาด อาจรอดูทิศทางตลาดโลกก่อน</a:t>
            </a:r>
            <a:endParaRPr kumimoji="0" lang="en-US" sz="2000" b="0" i="0" u="none" strike="noStrike" kern="1200" cap="none" spc="0" normalizeH="0" baseline="0" noProof="0" dirty="0">
              <a:ln>
                <a:noFill/>
              </a:ln>
              <a:solidFill>
                <a:schemeClr val="tx2"/>
              </a:solidFill>
              <a:effectLst/>
              <a:uLnTx/>
              <a:uFillTx/>
              <a:latin typeface="DB Heavent Light"/>
              <a:ea typeface="+mn-ea"/>
              <a:cs typeface="DB Heavent Light"/>
            </a:endParaRPr>
          </a:p>
        </p:txBody>
      </p:sp>
      <p:grpSp>
        <p:nvGrpSpPr>
          <p:cNvPr id="30" name="Group 29">
            <a:extLst>
              <a:ext uri="{FF2B5EF4-FFF2-40B4-BE49-F238E27FC236}">
                <a16:creationId xmlns:a16="http://schemas.microsoft.com/office/drawing/2014/main" id="{2E05139A-10C3-DDF4-F121-4D79386F71F9}"/>
              </a:ext>
            </a:extLst>
          </p:cNvPr>
          <p:cNvGrpSpPr/>
          <p:nvPr/>
        </p:nvGrpSpPr>
        <p:grpSpPr>
          <a:xfrm>
            <a:off x="12277993" y="163844"/>
            <a:ext cx="1101311" cy="1101311"/>
            <a:chOff x="5566668" y="1409009"/>
            <a:chExt cx="1039907" cy="1039907"/>
          </a:xfrm>
        </p:grpSpPr>
        <p:sp>
          <p:nvSpPr>
            <p:cNvPr id="29" name="Oval 28">
              <a:extLst>
                <a:ext uri="{FF2B5EF4-FFF2-40B4-BE49-F238E27FC236}">
                  <a16:creationId xmlns:a16="http://schemas.microsoft.com/office/drawing/2014/main" id="{63E23BB8-23F0-6FE1-3018-9C632A7D03FF}"/>
                </a:ext>
              </a:extLst>
            </p:cNvPr>
            <p:cNvSpPr/>
            <p:nvPr/>
          </p:nvSpPr>
          <p:spPr>
            <a:xfrm>
              <a:off x="5566668" y="1409009"/>
              <a:ext cx="1039907" cy="103990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pic>
          <p:nvPicPr>
            <p:cNvPr id="1028" name="Picture 4" descr="Federal Reserve Bank Logo PNG Vector (SVG) Free Download">
              <a:extLst>
                <a:ext uri="{FF2B5EF4-FFF2-40B4-BE49-F238E27FC236}">
                  <a16:creationId xmlns:a16="http://schemas.microsoft.com/office/drawing/2014/main" id="{ACA96AD5-FC77-4352-2031-F0DE83F4E0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25551" y="1470237"/>
              <a:ext cx="922141" cy="91906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C27DFF9B-6163-C01F-1968-90F27B081C0E}"/>
              </a:ext>
            </a:extLst>
          </p:cNvPr>
          <p:cNvGrpSpPr/>
          <p:nvPr/>
        </p:nvGrpSpPr>
        <p:grpSpPr>
          <a:xfrm>
            <a:off x="2714100" y="1538115"/>
            <a:ext cx="882104" cy="682939"/>
            <a:chOff x="3586032" y="1002347"/>
            <a:chExt cx="882104" cy="682939"/>
          </a:xfrm>
        </p:grpSpPr>
        <p:pic>
          <p:nvPicPr>
            <p:cNvPr id="4" name="Picture 3">
              <a:extLst>
                <a:ext uri="{FF2B5EF4-FFF2-40B4-BE49-F238E27FC236}">
                  <a16:creationId xmlns:a16="http://schemas.microsoft.com/office/drawing/2014/main" id="{7AE8A5CB-44A7-B4BB-D173-B09096C2896B}"/>
                </a:ext>
              </a:extLst>
            </p:cNvPr>
            <p:cNvPicPr>
              <a:picLocks noChangeAspect="1"/>
            </p:cNvPicPr>
            <p:nvPr/>
          </p:nvPicPr>
          <p:blipFill>
            <a:blip r:embed="rId4">
              <a:duotone>
                <a:prstClr val="black"/>
                <a:srgbClr val="00B050">
                  <a:tint val="45000"/>
                  <a:satMod val="400000"/>
                </a:srgbClr>
              </a:duotone>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3785197" y="1002347"/>
              <a:ext cx="682939" cy="682939"/>
            </a:xfrm>
            <a:prstGeom prst="rect">
              <a:avLst/>
            </a:prstGeom>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8889691D-2682-3720-7F14-68E16F513BFF}"/>
                </a:ext>
              </a:extLst>
            </p:cNvPr>
            <p:cNvPicPr>
              <a:picLocks noChangeAspect="1"/>
            </p:cNvPicPr>
            <p:nvPr/>
          </p:nvPicPr>
          <p:blipFill>
            <a:blip r:embed="rId6"/>
            <a:stretch>
              <a:fillRect/>
            </a:stretch>
          </p:blipFill>
          <p:spPr>
            <a:xfrm>
              <a:off x="3586032" y="1235758"/>
              <a:ext cx="420328" cy="420328"/>
            </a:xfrm>
            <a:prstGeom prst="rect">
              <a:avLst/>
            </a:prstGeom>
            <a:effectLst>
              <a:outerShdw blurRad="63500" sx="102000" sy="102000" algn="ctr" rotWithShape="0">
                <a:prstClr val="black">
                  <a:alpha val="40000"/>
                </a:prstClr>
              </a:outerShdw>
            </a:effectLst>
          </p:spPr>
        </p:pic>
      </p:grpSp>
      <p:sp>
        <p:nvSpPr>
          <p:cNvPr id="3" name="TextBox 2">
            <a:extLst>
              <a:ext uri="{FF2B5EF4-FFF2-40B4-BE49-F238E27FC236}">
                <a16:creationId xmlns:a16="http://schemas.microsoft.com/office/drawing/2014/main" id="{E2BCAE78-6004-FFEA-DE7B-C0AB2ED0495D}"/>
              </a:ext>
            </a:extLst>
          </p:cNvPr>
          <p:cNvSpPr txBox="1"/>
          <p:nvPr/>
        </p:nvSpPr>
        <p:spPr>
          <a:xfrm>
            <a:off x="10853473" y="6413151"/>
            <a:ext cx="10070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D66"/>
                </a:solidFill>
                <a:latin typeface="DB Heavent Light"/>
                <a:cs typeface="DB Heavent Light"/>
              </a:rPr>
              <a:t>2</a:t>
            </a:r>
            <a:r>
              <a:rPr lang="th-TH" dirty="0">
                <a:solidFill>
                  <a:srgbClr val="003D66"/>
                </a:solidFill>
                <a:latin typeface="DB Heavent Light"/>
                <a:cs typeface="DB Heavent Light"/>
              </a:rPr>
              <a:t> พ.ค. </a:t>
            </a: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2567</a:t>
            </a:r>
            <a:endPar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pic>
        <p:nvPicPr>
          <p:cNvPr id="17" name="Picture 16">
            <a:extLst>
              <a:ext uri="{FF2B5EF4-FFF2-40B4-BE49-F238E27FC236}">
                <a16:creationId xmlns:a16="http://schemas.microsoft.com/office/drawing/2014/main" id="{17081099-0D6A-3B39-5831-EE208AE88AF9}"/>
              </a:ext>
            </a:extLst>
          </p:cNvPr>
          <p:cNvPicPr>
            <a:picLocks noChangeAspect="1"/>
          </p:cNvPicPr>
          <p:nvPr/>
        </p:nvPicPr>
        <p:blipFill>
          <a:blip r:embed="rId7"/>
          <a:stretch>
            <a:fillRect/>
          </a:stretch>
        </p:blipFill>
        <p:spPr>
          <a:xfrm>
            <a:off x="3956357" y="911682"/>
            <a:ext cx="8122471" cy="3061763"/>
          </a:xfrm>
          <a:prstGeom prst="rect">
            <a:avLst/>
          </a:prstGeom>
        </p:spPr>
      </p:pic>
      <p:pic>
        <p:nvPicPr>
          <p:cNvPr id="23" name="Picture 22">
            <a:extLst>
              <a:ext uri="{FF2B5EF4-FFF2-40B4-BE49-F238E27FC236}">
                <a16:creationId xmlns:a16="http://schemas.microsoft.com/office/drawing/2014/main" id="{706BC07F-D383-4DDD-900A-2955559D2BFE}"/>
              </a:ext>
            </a:extLst>
          </p:cNvPr>
          <p:cNvPicPr>
            <a:picLocks noChangeAspect="1"/>
          </p:cNvPicPr>
          <p:nvPr/>
        </p:nvPicPr>
        <p:blipFill>
          <a:blip r:embed="rId8"/>
          <a:stretch>
            <a:fillRect/>
          </a:stretch>
        </p:blipFill>
        <p:spPr>
          <a:xfrm>
            <a:off x="177889" y="3706291"/>
            <a:ext cx="3579303" cy="2013358"/>
          </a:xfrm>
          <a:prstGeom prst="roundRect">
            <a:avLst>
              <a:gd name="adj" fmla="val 9098"/>
            </a:avLst>
          </a:prstGeom>
          <a:effectLst>
            <a:outerShdw blurRad="63500" sx="102000" sy="102000" algn="ctr" rotWithShape="0">
              <a:prstClr val="black">
                <a:alpha val="40000"/>
              </a:prstClr>
            </a:outerShdw>
          </a:effectLst>
        </p:spPr>
      </p:pic>
      <p:sp>
        <p:nvSpPr>
          <p:cNvPr id="24" name="TextBox 23">
            <a:extLst>
              <a:ext uri="{FF2B5EF4-FFF2-40B4-BE49-F238E27FC236}">
                <a16:creationId xmlns:a16="http://schemas.microsoft.com/office/drawing/2014/main" id="{800475A4-BD53-3172-1A3B-FAD867C1F628}"/>
              </a:ext>
            </a:extLst>
          </p:cNvPr>
          <p:cNvSpPr txBox="1"/>
          <p:nvPr/>
        </p:nvSpPr>
        <p:spPr>
          <a:xfrm flipH="1">
            <a:off x="389665" y="6413151"/>
            <a:ext cx="9211534" cy="369332"/>
          </a:xfrm>
          <a:prstGeom prst="rect">
            <a:avLst/>
          </a:prstGeom>
          <a:noFill/>
        </p:spPr>
        <p:txBody>
          <a:bodyPr wrap="square" rtlCol="0">
            <a:spAutoFit/>
          </a:bodyPr>
          <a:lstStyle/>
          <a:p>
            <a:pPr>
              <a:defRPr/>
            </a:pPr>
            <a:r>
              <a:rPr kumimoji="0" lang="th-TH" sz="1800" b="0" i="0" u="none" strike="noStrike" kern="1200" cap="none" spc="0" normalizeH="0" baseline="0" noProof="0" dirty="0">
                <a:ln>
                  <a:noFill/>
                </a:ln>
                <a:solidFill>
                  <a:srgbClr val="FFFFFF">
                    <a:lumMod val="50000"/>
                  </a:srgbClr>
                </a:solidFill>
                <a:effectLst/>
                <a:uLnTx/>
                <a:uFillTx/>
                <a:latin typeface="DB Heavent Light"/>
                <a:ea typeface="+mn-ea"/>
                <a:cs typeface="DB Heavent Light"/>
              </a:rPr>
              <a:t>ที่มา</a:t>
            </a:r>
            <a:r>
              <a:rPr kumimoji="0" lang="en-US" sz="1800" b="0" i="0" u="none" strike="noStrike" kern="1200" cap="none" spc="0" normalizeH="0" baseline="0" noProof="0" dirty="0">
                <a:ln>
                  <a:noFill/>
                </a:ln>
                <a:solidFill>
                  <a:srgbClr val="FFFFFF">
                    <a:lumMod val="50000"/>
                  </a:srgbClr>
                </a:solidFill>
                <a:effectLst/>
                <a:uLnTx/>
                <a:uFillTx/>
                <a:latin typeface="DB Heavent Light"/>
                <a:ea typeface="+mn-ea"/>
                <a:cs typeface="DB Heavent Light"/>
              </a:rPr>
              <a:t>:</a:t>
            </a:r>
            <a:r>
              <a:rPr kumimoji="0" lang="th-TH" sz="1800" b="0" i="0" u="none" strike="noStrike" kern="1200" cap="none" spc="0" normalizeH="0" baseline="0" noProof="0" dirty="0">
                <a:ln>
                  <a:noFill/>
                </a:ln>
                <a:solidFill>
                  <a:srgbClr val="FFFFFF">
                    <a:lumMod val="50000"/>
                  </a:srgbClr>
                </a:solidFill>
                <a:effectLst/>
                <a:uLnTx/>
                <a:uFillTx/>
                <a:latin typeface="DB Heavent Light"/>
                <a:ea typeface="+mn-ea"/>
                <a:cs typeface="DB Heavent Light"/>
              </a:rPr>
              <a:t> </a:t>
            </a:r>
            <a:r>
              <a:rPr kumimoji="0" lang="en-US" sz="1800" b="0" i="0" u="none" strike="noStrike" kern="1200" cap="none" spc="0" normalizeH="0" baseline="0" noProof="0" dirty="0">
                <a:ln>
                  <a:noFill/>
                </a:ln>
                <a:solidFill>
                  <a:srgbClr val="FFFFFF">
                    <a:lumMod val="50000"/>
                  </a:srgbClr>
                </a:solidFill>
                <a:effectLst/>
                <a:uLnTx/>
                <a:uFillTx/>
                <a:latin typeface="DB Heavent Light"/>
                <a:ea typeface="+mn-ea"/>
                <a:cs typeface="DB Heavent Light"/>
              </a:rPr>
              <a:t>Bloomberg</a:t>
            </a:r>
            <a:endParaRPr kumimoji="0" lang="th-TH" sz="1800" b="0" i="0" u="none" strike="noStrike" kern="1200" cap="none" spc="0" normalizeH="0" baseline="0" noProof="0" dirty="0">
              <a:ln>
                <a:noFill/>
              </a:ln>
              <a:solidFill>
                <a:srgbClr val="FFFFFF">
                  <a:lumMod val="50000"/>
                </a:srgbClr>
              </a:solidFill>
              <a:effectLst/>
              <a:uLnTx/>
              <a:uFillTx/>
              <a:latin typeface="DB Heavent Light"/>
              <a:ea typeface="+mn-ea"/>
              <a:cs typeface="DB Heavent Light"/>
            </a:endParaRPr>
          </a:p>
        </p:txBody>
      </p:sp>
      <p:cxnSp>
        <p:nvCxnSpPr>
          <p:cNvPr id="6" name="Straight Arrow Connector 5">
            <a:extLst>
              <a:ext uri="{FF2B5EF4-FFF2-40B4-BE49-F238E27FC236}">
                <a16:creationId xmlns:a16="http://schemas.microsoft.com/office/drawing/2014/main" id="{5C58FC1D-4BB8-D43E-6328-CEC7C5835BEA}"/>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86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7B1B07-EBDC-82E1-70EC-EC5C502E6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3446"/>
            <a:ext cx="12192000" cy="4899708"/>
          </a:xfrm>
          <a:prstGeom prst="rect">
            <a:avLst/>
          </a:prstGeom>
        </p:spPr>
      </p:pic>
      <p:sp>
        <p:nvSpPr>
          <p:cNvPr id="2" name="Title 1">
            <a:extLst>
              <a:ext uri="{FF2B5EF4-FFF2-40B4-BE49-F238E27FC236}">
                <a16:creationId xmlns:a16="http://schemas.microsoft.com/office/drawing/2014/main" id="{67389E82-9448-22E3-F971-D3B975205F6F}"/>
              </a:ext>
            </a:extLst>
          </p:cNvPr>
          <p:cNvSpPr>
            <a:spLocks noGrp="1"/>
          </p:cNvSpPr>
          <p:nvPr>
            <p:ph type="title"/>
          </p:nvPr>
        </p:nvSpPr>
        <p:spPr/>
        <p:txBody>
          <a:bodyPr/>
          <a:lstStyle/>
          <a:p>
            <a:r>
              <a:rPr lang="en-US" dirty="0"/>
              <a:t>SET Index &amp;  MSCI World Index    (12  </a:t>
            </a:r>
            <a:r>
              <a:rPr lang="th-TH" dirty="0"/>
              <a:t>เดือนย้อนหลัง</a:t>
            </a:r>
            <a:r>
              <a:rPr lang="en-US" dirty="0"/>
              <a:t>)</a:t>
            </a:r>
          </a:p>
        </p:txBody>
      </p:sp>
      <p:cxnSp>
        <p:nvCxnSpPr>
          <p:cNvPr id="10" name="Straight Arrow Connector 9">
            <a:extLst>
              <a:ext uri="{FF2B5EF4-FFF2-40B4-BE49-F238E27FC236}">
                <a16:creationId xmlns:a16="http://schemas.microsoft.com/office/drawing/2014/main" id="{D866551B-BDD7-7811-3471-275DB9F77F1D}"/>
              </a:ext>
            </a:extLst>
          </p:cNvPr>
          <p:cNvCxnSpPr>
            <a:cxnSpLocks/>
          </p:cNvCxnSpPr>
          <p:nvPr/>
        </p:nvCxnSpPr>
        <p:spPr>
          <a:xfrm>
            <a:off x="11204480" y="4781693"/>
            <a:ext cx="673192" cy="0"/>
          </a:xfrm>
          <a:prstGeom prst="straightConnector1">
            <a:avLst/>
          </a:prstGeom>
          <a:ln>
            <a:solidFill>
              <a:srgbClr val="3F7145"/>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ABCFC39-4673-57D2-05B1-B243A53FC9C4}"/>
              </a:ext>
            </a:extLst>
          </p:cNvPr>
          <p:cNvCxnSpPr>
            <a:cxnSpLocks/>
          </p:cNvCxnSpPr>
          <p:nvPr/>
        </p:nvCxnSpPr>
        <p:spPr>
          <a:xfrm>
            <a:off x="11232518" y="1513250"/>
            <a:ext cx="645154" cy="159934"/>
          </a:xfrm>
          <a:prstGeom prst="straightConnector1">
            <a:avLst/>
          </a:prstGeom>
          <a:ln>
            <a:solidFill>
              <a:srgbClr val="33CC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1581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6B05C1-0B14-D4F3-15D4-19AC8A6D7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3921"/>
            <a:ext cx="12192000" cy="4899708"/>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en-US" dirty="0"/>
              <a:t>Flow </a:t>
            </a:r>
            <a:r>
              <a:rPr lang="th-TH" dirty="0"/>
              <a:t>ตลาด  </a:t>
            </a:r>
            <a:r>
              <a:rPr lang="en-US" dirty="0"/>
              <a:t>EM (</a:t>
            </a:r>
            <a:r>
              <a:rPr lang="th-TH" dirty="0"/>
              <a:t>ทุก </a:t>
            </a:r>
            <a:r>
              <a:rPr lang="en-US" dirty="0"/>
              <a:t>assets class)</a:t>
            </a:r>
            <a:r>
              <a:rPr lang="th-TH" dirty="0"/>
              <a:t> ปรับตัวลดลง</a:t>
            </a:r>
            <a:endParaRPr lang="en-US" dirty="0"/>
          </a:p>
        </p:txBody>
      </p:sp>
      <p:cxnSp>
        <p:nvCxnSpPr>
          <p:cNvPr id="8" name="Straight Arrow Connector 7">
            <a:extLst>
              <a:ext uri="{FF2B5EF4-FFF2-40B4-BE49-F238E27FC236}">
                <a16:creationId xmlns:a16="http://schemas.microsoft.com/office/drawing/2014/main" id="{8FAC46EA-BE20-84FF-F4EC-033DF9DCAD0C}"/>
              </a:ext>
            </a:extLst>
          </p:cNvPr>
          <p:cNvCxnSpPr>
            <a:cxnSpLocks/>
          </p:cNvCxnSpPr>
          <p:nvPr/>
        </p:nvCxnSpPr>
        <p:spPr>
          <a:xfrm flipV="1">
            <a:off x="11179415" y="2146572"/>
            <a:ext cx="396918" cy="1617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9417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9A7EEA2C-35E2-2E3D-258E-F7F016858459}"/>
              </a:ext>
            </a:extLst>
          </p:cNvPr>
          <p:cNvGraphicFramePr>
            <a:graphicFrameLocks noChangeAspect="1"/>
          </p:cNvGraphicFramePr>
          <p:nvPr>
            <p:extLst>
              <p:ext uri="{D42A27DB-BD31-4B8C-83A1-F6EECF244321}">
                <p14:modId xmlns:p14="http://schemas.microsoft.com/office/powerpoint/2010/main" val="2376000659"/>
              </p:ext>
            </p:extLst>
          </p:nvPr>
        </p:nvGraphicFramePr>
        <p:xfrm>
          <a:off x="6354763" y="4070350"/>
          <a:ext cx="5197475" cy="2193925"/>
        </p:xfrm>
        <a:graphic>
          <a:graphicData uri="http://schemas.openxmlformats.org/presentationml/2006/ole">
            <mc:AlternateContent xmlns:mc="http://schemas.openxmlformats.org/markup-compatibility/2006">
              <mc:Choice xmlns:v="urn:schemas-microsoft-com:vml" Requires="v">
                <p:oleObj name="Worksheet" r:id="rId3" imgW="5476875" imgH="2562225" progId="Excel.Sheet.12">
                  <p:link updateAutomatic="1"/>
                </p:oleObj>
              </mc:Choice>
              <mc:Fallback>
                <p:oleObj name="Worksheet" r:id="rId3" imgW="5476875" imgH="2562225" progId="Excel.Sheet.12">
                  <p:link updateAutomatic="1"/>
                  <p:pic>
                    <p:nvPicPr>
                      <p:cNvPr id="0" name=""/>
                      <p:cNvPicPr/>
                      <p:nvPr/>
                    </p:nvPicPr>
                    <p:blipFill>
                      <a:blip r:embed="rId4"/>
                      <a:stretch>
                        <a:fillRect/>
                      </a:stretch>
                    </p:blipFill>
                    <p:spPr>
                      <a:xfrm>
                        <a:off x="6354763" y="4070350"/>
                        <a:ext cx="5197475" cy="21939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94BA54C-4BD4-6657-481E-9C9D95F6A79A}"/>
              </a:ext>
            </a:extLst>
          </p:cNvPr>
          <p:cNvGraphicFramePr>
            <a:graphicFrameLocks noChangeAspect="1"/>
          </p:cNvGraphicFramePr>
          <p:nvPr>
            <p:extLst>
              <p:ext uri="{D42A27DB-BD31-4B8C-83A1-F6EECF244321}">
                <p14:modId xmlns:p14="http://schemas.microsoft.com/office/powerpoint/2010/main" val="1756243528"/>
              </p:ext>
            </p:extLst>
          </p:nvPr>
        </p:nvGraphicFramePr>
        <p:xfrm>
          <a:off x="325438" y="1082675"/>
          <a:ext cx="11401425" cy="2924175"/>
        </p:xfrm>
        <a:graphic>
          <a:graphicData uri="http://schemas.openxmlformats.org/presentationml/2006/ole">
            <mc:AlternateContent xmlns:mc="http://schemas.openxmlformats.org/markup-compatibility/2006">
              <mc:Choice xmlns:v="urn:schemas-microsoft-com:vml" Requires="v">
                <p:oleObj name="Worksheet" r:id="rId5" imgW="11401425" imgH="2924175" progId="Excel.Sheet.12">
                  <p:link updateAutomatic="1"/>
                </p:oleObj>
              </mc:Choice>
              <mc:Fallback>
                <p:oleObj name="Worksheet" r:id="rId5" imgW="11401425" imgH="2924175" progId="Excel.Sheet.12">
                  <p:link updateAutomatic="1"/>
                  <p:pic>
                    <p:nvPicPr>
                      <p:cNvPr id="0" name=""/>
                      <p:cNvPicPr/>
                      <p:nvPr/>
                    </p:nvPicPr>
                    <p:blipFill>
                      <a:blip r:embed="rId6"/>
                      <a:stretch>
                        <a:fillRect/>
                      </a:stretch>
                    </p:blipFill>
                    <p:spPr>
                      <a:xfrm>
                        <a:off x="325438" y="1082675"/>
                        <a:ext cx="11401425" cy="2924175"/>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DD30C231-D8A5-4963-3CC0-AFC6B2BECB3A}"/>
              </a:ext>
            </a:extLst>
          </p:cNvPr>
          <p:cNvSpPr>
            <a:spLocks noGrp="1"/>
          </p:cNvSpPr>
          <p:nvPr>
            <p:ph type="title"/>
          </p:nvPr>
        </p:nvSpPr>
        <p:spPr/>
        <p:txBody>
          <a:bodyPr/>
          <a:lstStyle/>
          <a:p>
            <a:r>
              <a:rPr lang="en-US" dirty="0"/>
              <a:t>Flow </a:t>
            </a:r>
            <a:r>
              <a:rPr lang="th-TH" dirty="0"/>
              <a:t>ต่างชาติ</a:t>
            </a:r>
            <a:r>
              <a:rPr lang="en-US" dirty="0"/>
              <a:t> </a:t>
            </a:r>
            <a:r>
              <a:rPr lang="th-TH" dirty="0"/>
              <a:t>ที่ไหลเข้า-ออก </a:t>
            </a:r>
            <a:r>
              <a:rPr lang="en-US" dirty="0"/>
              <a:t> 6 </a:t>
            </a:r>
            <a:r>
              <a:rPr lang="th-TH" dirty="0"/>
              <a:t>ตลาดหลักเอเซีย</a:t>
            </a:r>
            <a:endParaRPr lang="en-US" dirty="0"/>
          </a:p>
        </p:txBody>
      </p:sp>
      <p:sp>
        <p:nvSpPr>
          <p:cNvPr id="5" name="TextBox 4">
            <a:extLst>
              <a:ext uri="{FF2B5EF4-FFF2-40B4-BE49-F238E27FC236}">
                <a16:creationId xmlns:a16="http://schemas.microsoft.com/office/drawing/2014/main" id="{511580F1-8421-78BF-C7E4-173C73843EEB}"/>
              </a:ext>
            </a:extLst>
          </p:cNvPr>
          <p:cNvSpPr txBox="1"/>
          <p:nvPr/>
        </p:nvSpPr>
        <p:spPr>
          <a:xfrm>
            <a:off x="942485" y="4546633"/>
            <a:ext cx="5209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Remark :  </a:t>
            </a: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ตัวเลข </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Net position </a:t>
            </a: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ของนักลงทุนต่างประเทศ ใน 6 ตลาดหุ้นเอเซีย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3D66"/>
                </a:solidFill>
                <a:effectLst/>
                <a:uLnTx/>
                <a:uFillTx/>
                <a:latin typeface="DB Heavent Light"/>
                <a:ea typeface="+mn-ea"/>
                <a:cs typeface="DB Heavent Light"/>
              </a:rPr>
              <a:t>ประกอบด้วย </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India-</a:t>
            </a:r>
            <a:r>
              <a:rPr kumimoji="0" lang="en-US" sz="1800" b="0" i="0" u="none" strike="noStrike" kern="1200" cap="none" spc="0" normalizeH="0" baseline="0" noProof="0" dirty="0" err="1">
                <a:ln>
                  <a:noFill/>
                </a:ln>
                <a:solidFill>
                  <a:srgbClr val="003D66"/>
                </a:solidFill>
                <a:effectLst/>
                <a:uLnTx/>
                <a:uFillTx/>
                <a:latin typeface="DB Heavent Light"/>
                <a:ea typeface="+mn-ea"/>
                <a:cs typeface="DB Heavent Light"/>
              </a:rPr>
              <a:t>S.Korea</a:t>
            </a: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-Taiwan-Vietnam-Philippines-Indonesia</a:t>
            </a:r>
          </a:p>
        </p:txBody>
      </p:sp>
      <p:sp>
        <p:nvSpPr>
          <p:cNvPr id="3" name="Rectangle: Rounded Corners 2">
            <a:extLst>
              <a:ext uri="{FF2B5EF4-FFF2-40B4-BE49-F238E27FC236}">
                <a16:creationId xmlns:a16="http://schemas.microsoft.com/office/drawing/2014/main" id="{B4944892-8B6C-6BC3-6B7F-44F5235F3330}"/>
              </a:ext>
            </a:extLst>
          </p:cNvPr>
          <p:cNvSpPr/>
          <p:nvPr/>
        </p:nvSpPr>
        <p:spPr>
          <a:xfrm>
            <a:off x="3863127" y="918166"/>
            <a:ext cx="793631" cy="3358575"/>
          </a:xfrm>
          <a:prstGeom prst="roundRect">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7" name="TextBox 6">
            <a:extLst>
              <a:ext uri="{FF2B5EF4-FFF2-40B4-BE49-F238E27FC236}">
                <a16:creationId xmlns:a16="http://schemas.microsoft.com/office/drawing/2014/main" id="{D149AF21-A261-6093-C95D-ABB2A7D56815}"/>
              </a:ext>
            </a:extLst>
          </p:cNvPr>
          <p:cNvSpPr txBox="1"/>
          <p:nvPr/>
        </p:nvSpPr>
        <p:spPr>
          <a:xfrm>
            <a:off x="368252" y="6370223"/>
            <a:ext cx="60945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75000"/>
                  </a:srgbClr>
                </a:solidFill>
                <a:effectLst/>
                <a:uLnTx/>
                <a:uFillTx/>
                <a:latin typeface="DB Heavent Light"/>
                <a:ea typeface="+mn-ea"/>
                <a:cs typeface="DB Heavent Light"/>
              </a:rPr>
              <a:t>E:\000\Bloomberg\003-Foreign limit-</a:t>
            </a:r>
            <a:r>
              <a:rPr kumimoji="0" lang="en-US" sz="1800" b="0" i="0" u="none" strike="noStrike" kern="1200" cap="none" spc="0" normalizeH="0" baseline="0" noProof="0" dirty="0" err="1">
                <a:ln>
                  <a:noFill/>
                </a:ln>
                <a:solidFill>
                  <a:srgbClr val="E7E6E6">
                    <a:lumMod val="75000"/>
                  </a:srgbClr>
                </a:solidFill>
                <a:effectLst/>
                <a:uLnTx/>
                <a:uFillTx/>
                <a:latin typeface="DB Heavent Light"/>
                <a:ea typeface="+mn-ea"/>
                <a:cs typeface="DB Heavent Light"/>
              </a:rPr>
              <a:t>daily_setsmart</a:t>
            </a:r>
            <a:r>
              <a:rPr kumimoji="0" lang="en-US" sz="1800" b="0" i="0" u="none" strike="noStrike" kern="1200" cap="none" spc="0" normalizeH="0" baseline="0" noProof="0" dirty="0">
                <a:ln>
                  <a:noFill/>
                </a:ln>
                <a:solidFill>
                  <a:srgbClr val="E7E6E6">
                    <a:lumMod val="75000"/>
                  </a:srgbClr>
                </a:solidFill>
                <a:effectLst/>
                <a:uLnTx/>
                <a:uFillTx/>
                <a:latin typeface="DB Heavent Light"/>
                <a:ea typeface="+mn-ea"/>
                <a:cs typeface="DB Heavent Light"/>
              </a:rPr>
              <a:t> version 14OCT2023.xlsx</a:t>
            </a:r>
          </a:p>
        </p:txBody>
      </p:sp>
      <p:sp>
        <p:nvSpPr>
          <p:cNvPr id="2" name="TextBox 1">
            <a:extLst>
              <a:ext uri="{FF2B5EF4-FFF2-40B4-BE49-F238E27FC236}">
                <a16:creationId xmlns:a16="http://schemas.microsoft.com/office/drawing/2014/main" id="{291D5850-8643-FC60-3D80-BA943DBFDFCB}"/>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3189019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30C231-D8A5-4963-3CC0-AFC6B2BECB3A}"/>
              </a:ext>
            </a:extLst>
          </p:cNvPr>
          <p:cNvSpPr>
            <a:spLocks noGrp="1"/>
          </p:cNvSpPr>
          <p:nvPr>
            <p:ph type="title"/>
          </p:nvPr>
        </p:nvSpPr>
        <p:spPr/>
        <p:txBody>
          <a:bodyPr/>
          <a:lstStyle/>
          <a:p>
            <a:r>
              <a:rPr lang="en-US" dirty="0"/>
              <a:t>Net Position </a:t>
            </a:r>
            <a:r>
              <a:rPr lang="th-TH" dirty="0"/>
              <a:t>นักลงทุนต่างประเทศในตลาดหุ้นไทย</a:t>
            </a:r>
            <a:endParaRPr lang="en-US" dirty="0"/>
          </a:p>
        </p:txBody>
      </p:sp>
      <p:sp>
        <p:nvSpPr>
          <p:cNvPr id="8" name="TextBox 7">
            <a:extLst>
              <a:ext uri="{FF2B5EF4-FFF2-40B4-BE49-F238E27FC236}">
                <a16:creationId xmlns:a16="http://schemas.microsoft.com/office/drawing/2014/main" id="{E2561F54-20D8-C8F5-D45B-2FECBCB66888}"/>
              </a:ext>
            </a:extLst>
          </p:cNvPr>
          <p:cNvSpPr txBox="1"/>
          <p:nvPr/>
        </p:nvSpPr>
        <p:spPr>
          <a:xfrm>
            <a:off x="280988" y="6519445"/>
            <a:ext cx="429844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lumMod val="75000"/>
                  </a:srgbClr>
                </a:solidFill>
                <a:effectLst/>
                <a:uLnTx/>
                <a:uFillTx/>
                <a:latin typeface="DB Heavent Light"/>
                <a:ea typeface="+mn-ea"/>
                <a:cs typeface="DB Heavent Light"/>
              </a:rPr>
              <a:t>E:\000\Bloomberg\003-Foreign limit-</a:t>
            </a:r>
            <a:r>
              <a:rPr kumimoji="0" lang="en-US" sz="1400" b="0" i="0" u="none" strike="noStrike" kern="1200" cap="none" spc="0" normalizeH="0" baseline="0" noProof="0" dirty="0" err="1">
                <a:ln>
                  <a:noFill/>
                </a:ln>
                <a:solidFill>
                  <a:srgbClr val="E7E6E6">
                    <a:lumMod val="75000"/>
                  </a:srgbClr>
                </a:solidFill>
                <a:effectLst/>
                <a:uLnTx/>
                <a:uFillTx/>
                <a:latin typeface="DB Heavent Light"/>
                <a:ea typeface="+mn-ea"/>
                <a:cs typeface="DB Heavent Light"/>
              </a:rPr>
              <a:t>daily_setsmart</a:t>
            </a:r>
            <a:r>
              <a:rPr kumimoji="0" lang="en-US" sz="1400" b="0" i="0" u="none" strike="noStrike" kern="1200" cap="none" spc="0" normalizeH="0" baseline="0" noProof="0" dirty="0">
                <a:ln>
                  <a:noFill/>
                </a:ln>
                <a:solidFill>
                  <a:srgbClr val="E7E6E6">
                    <a:lumMod val="75000"/>
                  </a:srgbClr>
                </a:solidFill>
                <a:effectLst/>
                <a:uLnTx/>
                <a:uFillTx/>
                <a:latin typeface="DB Heavent Light"/>
                <a:ea typeface="+mn-ea"/>
                <a:cs typeface="DB Heavent Light"/>
              </a:rPr>
              <a:t> version 14OCT2023.xlsx</a:t>
            </a:r>
          </a:p>
        </p:txBody>
      </p:sp>
      <p:graphicFrame>
        <p:nvGraphicFramePr>
          <p:cNvPr id="3" name="Object 2">
            <a:extLst>
              <a:ext uri="{FF2B5EF4-FFF2-40B4-BE49-F238E27FC236}">
                <a16:creationId xmlns:a16="http://schemas.microsoft.com/office/drawing/2014/main" id="{8B2EF39C-70A5-ECBE-CB3A-B21AA6FD8E1C}"/>
              </a:ext>
            </a:extLst>
          </p:cNvPr>
          <p:cNvGraphicFramePr>
            <a:graphicFrameLocks noChangeAspect="1"/>
          </p:cNvGraphicFramePr>
          <p:nvPr>
            <p:extLst>
              <p:ext uri="{D42A27DB-BD31-4B8C-83A1-F6EECF244321}">
                <p14:modId xmlns:p14="http://schemas.microsoft.com/office/powerpoint/2010/main" val="1363664282"/>
              </p:ext>
            </p:extLst>
          </p:nvPr>
        </p:nvGraphicFramePr>
        <p:xfrm>
          <a:off x="5774680" y="930275"/>
          <a:ext cx="6417320" cy="4271297"/>
        </p:xfrm>
        <a:graphic>
          <a:graphicData uri="http://schemas.openxmlformats.org/presentationml/2006/ole">
            <mc:AlternateContent xmlns:mc="http://schemas.openxmlformats.org/markup-compatibility/2006">
              <mc:Choice xmlns:v="urn:schemas-microsoft-com:vml" Requires="v">
                <p:oleObj name="Worksheet" r:id="rId3" imgW="7305675" imgH="4733925" progId="Excel.Sheet.12">
                  <p:link updateAutomatic="1"/>
                </p:oleObj>
              </mc:Choice>
              <mc:Fallback>
                <p:oleObj name="Worksheet" r:id="rId3" imgW="7305675" imgH="4733925" progId="Excel.Sheet.12">
                  <p:link updateAutomatic="1"/>
                  <p:pic>
                    <p:nvPicPr>
                      <p:cNvPr id="0" name=""/>
                      <p:cNvPicPr/>
                      <p:nvPr/>
                    </p:nvPicPr>
                    <p:blipFill>
                      <a:blip r:embed="rId4"/>
                      <a:stretch>
                        <a:fillRect/>
                      </a:stretch>
                    </p:blipFill>
                    <p:spPr>
                      <a:xfrm>
                        <a:off x="5774680" y="930275"/>
                        <a:ext cx="6417320" cy="4271297"/>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17D2B7AB-130E-F5E3-6184-5CD362109CC4}"/>
              </a:ext>
            </a:extLst>
          </p:cNvPr>
          <p:cNvPicPr>
            <a:picLocks noChangeAspect="1"/>
          </p:cNvPicPr>
          <p:nvPr/>
        </p:nvPicPr>
        <p:blipFill>
          <a:blip r:embed="rId5"/>
          <a:stretch>
            <a:fillRect/>
          </a:stretch>
        </p:blipFill>
        <p:spPr>
          <a:xfrm>
            <a:off x="8347753" y="5448369"/>
            <a:ext cx="2121181" cy="617910"/>
          </a:xfrm>
          <a:prstGeom prst="rect">
            <a:avLst/>
          </a:prstGeom>
        </p:spPr>
      </p:pic>
      <p:pic>
        <p:nvPicPr>
          <p:cNvPr id="7" name="Picture 6">
            <a:extLst>
              <a:ext uri="{FF2B5EF4-FFF2-40B4-BE49-F238E27FC236}">
                <a16:creationId xmlns:a16="http://schemas.microsoft.com/office/drawing/2014/main" id="{BC438D48-F81C-7611-4D72-420F80AF8687}"/>
              </a:ext>
            </a:extLst>
          </p:cNvPr>
          <p:cNvPicPr>
            <a:picLocks noChangeAspect="1"/>
          </p:cNvPicPr>
          <p:nvPr/>
        </p:nvPicPr>
        <p:blipFill>
          <a:blip r:embed="rId6"/>
          <a:stretch>
            <a:fillRect/>
          </a:stretch>
        </p:blipFill>
        <p:spPr>
          <a:xfrm>
            <a:off x="1604305" y="5331582"/>
            <a:ext cx="2209800" cy="876300"/>
          </a:xfrm>
          <a:prstGeom prst="rect">
            <a:avLst/>
          </a:prstGeom>
        </p:spPr>
      </p:pic>
      <p:sp>
        <p:nvSpPr>
          <p:cNvPr id="9" name="TextBox 8">
            <a:extLst>
              <a:ext uri="{FF2B5EF4-FFF2-40B4-BE49-F238E27FC236}">
                <a16:creationId xmlns:a16="http://schemas.microsoft.com/office/drawing/2014/main" id="{5CDB716B-CC35-F622-3A88-2D07BB0B271A}"/>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graphicFrame>
        <p:nvGraphicFramePr>
          <p:cNvPr id="4" name="Object 3">
            <a:extLst>
              <a:ext uri="{FF2B5EF4-FFF2-40B4-BE49-F238E27FC236}">
                <a16:creationId xmlns:a16="http://schemas.microsoft.com/office/drawing/2014/main" id="{71745AE6-0CC7-E0A0-E95C-769186FD4E89}"/>
              </a:ext>
            </a:extLst>
          </p:cNvPr>
          <p:cNvGraphicFramePr>
            <a:graphicFrameLocks noChangeAspect="1"/>
          </p:cNvGraphicFramePr>
          <p:nvPr>
            <p:extLst>
              <p:ext uri="{D42A27DB-BD31-4B8C-83A1-F6EECF244321}">
                <p14:modId xmlns:p14="http://schemas.microsoft.com/office/powerpoint/2010/main" val="2750931910"/>
              </p:ext>
            </p:extLst>
          </p:nvPr>
        </p:nvGraphicFramePr>
        <p:xfrm>
          <a:off x="42326" y="930275"/>
          <a:ext cx="6053674" cy="4410075"/>
        </p:xfrm>
        <a:graphic>
          <a:graphicData uri="http://schemas.openxmlformats.org/presentationml/2006/ole">
            <mc:AlternateContent xmlns:mc="http://schemas.openxmlformats.org/markup-compatibility/2006">
              <mc:Choice xmlns:v="urn:schemas-microsoft-com:vml" Requires="v">
                <p:oleObj name="Worksheet" r:id="rId7" imgW="6600825" imgH="4410075" progId="Excel.Sheet.12">
                  <p:link updateAutomatic="1"/>
                </p:oleObj>
              </mc:Choice>
              <mc:Fallback>
                <p:oleObj name="Worksheet" r:id="rId7" imgW="6600825" imgH="4410075" progId="Excel.Sheet.12">
                  <p:link updateAutomatic="1"/>
                  <p:pic>
                    <p:nvPicPr>
                      <p:cNvPr id="0" name=""/>
                      <p:cNvPicPr/>
                      <p:nvPr/>
                    </p:nvPicPr>
                    <p:blipFill>
                      <a:blip r:embed="rId8"/>
                      <a:stretch>
                        <a:fillRect/>
                      </a:stretch>
                    </p:blipFill>
                    <p:spPr>
                      <a:xfrm>
                        <a:off x="42326" y="930275"/>
                        <a:ext cx="6053674" cy="4410075"/>
                      </a:xfrm>
                      <a:prstGeom prst="rect">
                        <a:avLst/>
                      </a:prstGeom>
                    </p:spPr>
                  </p:pic>
                </p:oleObj>
              </mc:Fallback>
            </mc:AlternateContent>
          </a:graphicData>
        </a:graphic>
      </p:graphicFrame>
    </p:spTree>
    <p:extLst>
      <p:ext uri="{BB962C8B-B14F-4D97-AF65-F5344CB8AC3E}">
        <p14:creationId xmlns:p14="http://schemas.microsoft.com/office/powerpoint/2010/main" val="1997969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FE11E6-B648-4790-A01B-D4617AE7CE5A}"/>
              </a:ext>
            </a:extLst>
          </p:cNvPr>
          <p:cNvSpPr txBox="1"/>
          <p:nvPr/>
        </p:nvSpPr>
        <p:spPr>
          <a:xfrm>
            <a:off x="965563" y="5835274"/>
            <a:ext cx="10786168" cy="400110"/>
          </a:xfrm>
          <a:prstGeom prst="rect">
            <a:avLst/>
          </a:prstGeom>
          <a:noFill/>
        </p:spPr>
        <p:txBody>
          <a:bodyPr wrap="square">
            <a:spAutoFit/>
          </a:bodyPr>
          <a:lstStyle/>
          <a:p>
            <a:pPr marL="0" marR="0" lvl="0" indent="0" defTabSz="91444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rPr>
              <a:t>Remark </a:t>
            </a:r>
            <a:r>
              <a:rPr kumimoji="0" lang="en-US" sz="20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rPr>
              <a:t>:  </a:t>
            </a:r>
            <a:r>
              <a:rPr kumimoji="0" lang="th-TH" sz="20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rPr>
              <a:t>ตัวเลข </a:t>
            </a:r>
            <a:r>
              <a:rPr kumimoji="0" lang="en-US" sz="20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rPr>
              <a:t>Net position </a:t>
            </a:r>
            <a:r>
              <a:rPr kumimoji="0" lang="th-TH" sz="2000" b="0"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rPr>
              <a:t>ของนักลงทุนต่างประเทศ ใน 6 ตลาดหุ้นเอเซีย ประกอบด้วย </a:t>
            </a:r>
            <a:r>
              <a:rPr kumimoji="0" lang="en-US" sz="2000" b="1"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rPr>
              <a:t>India-</a:t>
            </a:r>
            <a:r>
              <a:rPr kumimoji="0" lang="en-US" sz="2000" b="1" i="0" u="none" strike="noStrike" kern="1200" cap="none" spc="0" normalizeH="0" baseline="0" noProof="0" dirty="0" err="1">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rPr>
              <a:t>S.Korea</a:t>
            </a:r>
            <a:r>
              <a:rPr kumimoji="0" lang="en-US" sz="2000" b="1"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rPr>
              <a:t>-Taiwan-</a:t>
            </a:r>
            <a:r>
              <a:rPr kumimoji="0" lang="en-US" sz="2000" b="1" i="0" u="none" strike="noStrike" kern="1200" cap="none" spc="0" normalizeH="0" baseline="0" noProof="0" dirty="0" err="1">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rPr>
              <a:t>Veitnam</a:t>
            </a:r>
            <a:r>
              <a:rPr kumimoji="0" lang="en-US" sz="2000" b="1"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rPr>
              <a:t>-Philippines-Indonesia</a:t>
            </a:r>
            <a:endParaRPr kumimoji="0" lang="th-TH" sz="2000" b="1" i="0" u="none" strike="noStrike" kern="1200" cap="none" spc="0" normalizeH="0" baseline="0" noProof="0" dirty="0">
              <a:ln>
                <a:noFill/>
              </a:ln>
              <a:solidFill>
                <a:schemeClr val="accent6">
                  <a:lumMod val="75000"/>
                </a:schemeClr>
              </a:solidFill>
              <a:effectLst/>
              <a:uLnTx/>
              <a:uFillTx/>
              <a:latin typeface="DB Heavent" panose="02000506060000020004" pitchFamily="2" charset="-34"/>
              <a:ea typeface="+mn-ea"/>
              <a:cs typeface="DB Heavent" panose="02000506060000020004" pitchFamily="2" charset="-34"/>
            </a:endParaRPr>
          </a:p>
        </p:txBody>
      </p:sp>
      <p:sp>
        <p:nvSpPr>
          <p:cNvPr id="3" name="Title 2">
            <a:extLst>
              <a:ext uri="{FF2B5EF4-FFF2-40B4-BE49-F238E27FC236}">
                <a16:creationId xmlns:a16="http://schemas.microsoft.com/office/drawing/2014/main" id="{F1838B40-0128-D133-9973-56D06400C230}"/>
              </a:ext>
            </a:extLst>
          </p:cNvPr>
          <p:cNvSpPr>
            <a:spLocks noGrp="1"/>
          </p:cNvSpPr>
          <p:nvPr>
            <p:ph type="title"/>
          </p:nvPr>
        </p:nvSpPr>
        <p:spPr>
          <a:xfrm>
            <a:off x="113211" y="50638"/>
            <a:ext cx="9487989" cy="771181"/>
          </a:xfrm>
        </p:spPr>
        <p:txBody>
          <a:bodyPr>
            <a:normAutofit/>
          </a:bodyPr>
          <a:lstStyle/>
          <a:p>
            <a:r>
              <a:rPr lang="en-US" dirty="0"/>
              <a:t>Net Position (Equity)  6 </a:t>
            </a:r>
            <a:r>
              <a:rPr lang="th-TH" dirty="0"/>
              <a:t>ตลาดหุ้นเอเซีย</a:t>
            </a:r>
            <a:endParaRPr lang="en-US" dirty="0"/>
          </a:p>
        </p:txBody>
      </p:sp>
      <p:sp>
        <p:nvSpPr>
          <p:cNvPr id="5" name="TextBox 4">
            <a:extLst>
              <a:ext uri="{FF2B5EF4-FFF2-40B4-BE49-F238E27FC236}">
                <a16:creationId xmlns:a16="http://schemas.microsoft.com/office/drawing/2014/main" id="{494F1CAB-DC86-E275-4925-900662E36739}"/>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graphicFrame>
        <p:nvGraphicFramePr>
          <p:cNvPr id="7" name="Object 6">
            <a:extLst>
              <a:ext uri="{FF2B5EF4-FFF2-40B4-BE49-F238E27FC236}">
                <a16:creationId xmlns:a16="http://schemas.microsoft.com/office/drawing/2014/main" id="{C0EB723F-8DC4-3B6B-1B70-FEDED526A2DE}"/>
              </a:ext>
            </a:extLst>
          </p:cNvPr>
          <p:cNvGraphicFramePr>
            <a:graphicFrameLocks noChangeAspect="1"/>
          </p:cNvGraphicFramePr>
          <p:nvPr>
            <p:extLst>
              <p:ext uri="{D42A27DB-BD31-4B8C-83A1-F6EECF244321}">
                <p14:modId xmlns:p14="http://schemas.microsoft.com/office/powerpoint/2010/main" val="3550414968"/>
              </p:ext>
            </p:extLst>
          </p:nvPr>
        </p:nvGraphicFramePr>
        <p:xfrm>
          <a:off x="1623135" y="816345"/>
          <a:ext cx="9364662" cy="4940300"/>
        </p:xfrm>
        <a:graphic>
          <a:graphicData uri="http://schemas.openxmlformats.org/presentationml/2006/ole">
            <mc:AlternateContent xmlns:mc="http://schemas.openxmlformats.org/markup-compatibility/2006">
              <mc:Choice xmlns:v="urn:schemas-microsoft-com:vml" Requires="v">
                <p:oleObj name="Worksheet" r:id="rId3" imgW="10325036" imgH="5448272" progId="Excel.Sheet.12">
                  <p:link updateAutomatic="1"/>
                </p:oleObj>
              </mc:Choice>
              <mc:Fallback>
                <p:oleObj name="Worksheet" r:id="rId3" imgW="10325036" imgH="5448272" progId="Excel.Sheet.12">
                  <p:link updateAutomatic="1"/>
                  <p:pic>
                    <p:nvPicPr>
                      <p:cNvPr id="0" name=""/>
                      <p:cNvPicPr/>
                      <p:nvPr/>
                    </p:nvPicPr>
                    <p:blipFill>
                      <a:blip r:embed="rId4"/>
                      <a:stretch>
                        <a:fillRect/>
                      </a:stretch>
                    </p:blipFill>
                    <p:spPr>
                      <a:xfrm>
                        <a:off x="1623135" y="816345"/>
                        <a:ext cx="9364662" cy="4940300"/>
                      </a:xfrm>
                      <a:prstGeom prst="rect">
                        <a:avLst/>
                      </a:prstGeom>
                    </p:spPr>
                  </p:pic>
                </p:oleObj>
              </mc:Fallback>
            </mc:AlternateContent>
          </a:graphicData>
        </a:graphic>
      </p:graphicFrame>
      <p:cxnSp>
        <p:nvCxnSpPr>
          <p:cNvPr id="2" name="Straight Arrow Connector 1">
            <a:extLst>
              <a:ext uri="{FF2B5EF4-FFF2-40B4-BE49-F238E27FC236}">
                <a16:creationId xmlns:a16="http://schemas.microsoft.com/office/drawing/2014/main" id="{B9071EAC-A473-61B0-ABCE-778B2B59E522}"/>
              </a:ext>
            </a:extLst>
          </p:cNvPr>
          <p:cNvCxnSpPr/>
          <p:nvPr/>
        </p:nvCxnSpPr>
        <p:spPr>
          <a:xfrm flipV="1">
            <a:off x="299214" y="980501"/>
            <a:ext cx="11378666" cy="519996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836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49DD0DB-EAA9-C02B-56BD-609D8DB32091}"/>
              </a:ext>
            </a:extLst>
          </p:cNvPr>
          <p:cNvGraphicFramePr>
            <a:graphicFrameLocks noChangeAspect="1"/>
          </p:cNvGraphicFramePr>
          <p:nvPr>
            <p:extLst>
              <p:ext uri="{D42A27DB-BD31-4B8C-83A1-F6EECF244321}">
                <p14:modId xmlns:p14="http://schemas.microsoft.com/office/powerpoint/2010/main" val="1710310445"/>
              </p:ext>
            </p:extLst>
          </p:nvPr>
        </p:nvGraphicFramePr>
        <p:xfrm>
          <a:off x="1055688" y="677537"/>
          <a:ext cx="10004425" cy="5541963"/>
        </p:xfrm>
        <a:graphic>
          <a:graphicData uri="http://schemas.openxmlformats.org/presentationml/2006/ole">
            <mc:AlternateContent xmlns:mc="http://schemas.openxmlformats.org/markup-compatibility/2006">
              <mc:Choice xmlns:v="urn:schemas-microsoft-com:vml" Requires="v">
                <p:oleObj name="Worksheet" r:id="rId3" imgW="6600969" imgH="3657643" progId="Excel.Sheet.12">
                  <p:link updateAutomatic="1"/>
                </p:oleObj>
              </mc:Choice>
              <mc:Fallback>
                <p:oleObj name="Worksheet" r:id="rId3" imgW="6600969" imgH="3657643" progId="Excel.Sheet.12">
                  <p:link updateAutomatic="1"/>
                  <p:pic>
                    <p:nvPicPr>
                      <p:cNvPr id="4" name="Object 3">
                        <a:extLst>
                          <a:ext uri="{FF2B5EF4-FFF2-40B4-BE49-F238E27FC236}">
                            <a16:creationId xmlns:a16="http://schemas.microsoft.com/office/drawing/2014/main" id="{149DD0DB-EAA9-C02B-56BD-609D8DB32091}"/>
                          </a:ext>
                        </a:extLst>
                      </p:cNvPr>
                      <p:cNvPicPr/>
                      <p:nvPr/>
                    </p:nvPicPr>
                    <p:blipFill>
                      <a:blip r:embed="rId4"/>
                      <a:stretch>
                        <a:fillRect/>
                      </a:stretch>
                    </p:blipFill>
                    <p:spPr>
                      <a:xfrm>
                        <a:off x="1055688" y="677537"/>
                        <a:ext cx="10004425" cy="5541963"/>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1BED0F-926D-F6D0-0E04-B679006FD3F6}"/>
              </a:ext>
            </a:extLst>
          </p:cNvPr>
          <p:cNvSpPr>
            <a:spLocks noGrp="1"/>
          </p:cNvSpPr>
          <p:nvPr>
            <p:ph type="title"/>
          </p:nvPr>
        </p:nvSpPr>
        <p:spPr/>
        <p:txBody>
          <a:bodyPr/>
          <a:lstStyle/>
          <a:p>
            <a:r>
              <a:rPr lang="en-US" dirty="0"/>
              <a:t>Net Position (Equity)  6 </a:t>
            </a:r>
            <a:r>
              <a:rPr lang="th-TH" dirty="0"/>
              <a:t>ตลาดหุ้นเอเซีย</a:t>
            </a:r>
            <a:endParaRPr lang="en-US" dirty="0"/>
          </a:p>
        </p:txBody>
      </p:sp>
      <p:sp>
        <p:nvSpPr>
          <p:cNvPr id="6" name="Rectangle: Rounded Corners 5">
            <a:extLst>
              <a:ext uri="{FF2B5EF4-FFF2-40B4-BE49-F238E27FC236}">
                <a16:creationId xmlns:a16="http://schemas.microsoft.com/office/drawing/2014/main" id="{5CAC93A9-F83E-EEFE-6903-C52D22194BB5}"/>
              </a:ext>
            </a:extLst>
          </p:cNvPr>
          <p:cNvSpPr/>
          <p:nvPr/>
        </p:nvSpPr>
        <p:spPr>
          <a:xfrm>
            <a:off x="4814170" y="1176604"/>
            <a:ext cx="1174377" cy="508292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DB Heavent Light"/>
              <a:ea typeface="+mn-ea"/>
              <a:cs typeface="DB Heavent Light"/>
            </a:endParaRPr>
          </a:p>
        </p:txBody>
      </p:sp>
      <p:sp>
        <p:nvSpPr>
          <p:cNvPr id="7" name="TextBox 6">
            <a:extLst>
              <a:ext uri="{FF2B5EF4-FFF2-40B4-BE49-F238E27FC236}">
                <a16:creationId xmlns:a16="http://schemas.microsoft.com/office/drawing/2014/main" id="{14E94205-F469-204B-83E1-BB4D03773530}"/>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cxnSp>
        <p:nvCxnSpPr>
          <p:cNvPr id="5" name="Straight Arrow Connector 4">
            <a:extLst>
              <a:ext uri="{FF2B5EF4-FFF2-40B4-BE49-F238E27FC236}">
                <a16:creationId xmlns:a16="http://schemas.microsoft.com/office/drawing/2014/main" id="{9F771C3E-7733-42E0-ED85-6531E7FDBC3E}"/>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006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FE09716-E4A0-07EE-4A0D-715CFA83CB8B}"/>
              </a:ext>
            </a:extLst>
          </p:cNvPr>
          <p:cNvGraphicFramePr>
            <a:graphicFrameLocks noChangeAspect="1"/>
          </p:cNvGraphicFramePr>
          <p:nvPr>
            <p:extLst>
              <p:ext uri="{D42A27DB-BD31-4B8C-83A1-F6EECF244321}">
                <p14:modId xmlns:p14="http://schemas.microsoft.com/office/powerpoint/2010/main" val="2738521304"/>
              </p:ext>
            </p:extLst>
          </p:nvPr>
        </p:nvGraphicFramePr>
        <p:xfrm>
          <a:off x="7079028" y="792387"/>
          <a:ext cx="4598852" cy="5481953"/>
        </p:xfrm>
        <a:graphic>
          <a:graphicData uri="http://schemas.openxmlformats.org/presentationml/2006/ole">
            <mc:AlternateContent xmlns:mc="http://schemas.openxmlformats.org/markup-compatibility/2006">
              <mc:Choice xmlns:v="urn:schemas-microsoft-com:vml" Requires="v">
                <p:oleObj name="Worksheet" r:id="rId3" imgW="4895882" imgH="7038918" progId="Excel.Sheet.12">
                  <p:link updateAutomatic="1"/>
                </p:oleObj>
              </mc:Choice>
              <mc:Fallback>
                <p:oleObj name="Worksheet" r:id="rId3" imgW="4895882" imgH="7038918" progId="Excel.Sheet.12">
                  <p:link updateAutomatic="1"/>
                  <p:pic>
                    <p:nvPicPr>
                      <p:cNvPr id="0" name=""/>
                      <p:cNvPicPr/>
                      <p:nvPr/>
                    </p:nvPicPr>
                    <p:blipFill>
                      <a:blip r:embed="rId4"/>
                      <a:stretch>
                        <a:fillRect/>
                      </a:stretch>
                    </p:blipFill>
                    <p:spPr>
                      <a:xfrm>
                        <a:off x="7079028" y="792387"/>
                        <a:ext cx="4598852" cy="5481953"/>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BF92E8F7-C6FE-A54C-8D83-63554898F57D}"/>
              </a:ext>
            </a:extLst>
          </p:cNvPr>
          <p:cNvSpPr>
            <a:spLocks noGrp="1"/>
          </p:cNvSpPr>
          <p:nvPr>
            <p:ph type="title"/>
          </p:nvPr>
        </p:nvSpPr>
        <p:spPr>
          <a:xfrm>
            <a:off x="113211" y="21206"/>
            <a:ext cx="9487989" cy="771181"/>
          </a:xfrm>
        </p:spPr>
        <p:txBody>
          <a:bodyPr/>
          <a:lstStyle/>
          <a:p>
            <a:r>
              <a:rPr lang="en-US" dirty="0"/>
              <a:t>Foreign Net Position  in Thai  Market</a:t>
            </a:r>
          </a:p>
        </p:txBody>
      </p:sp>
      <p:graphicFrame>
        <p:nvGraphicFramePr>
          <p:cNvPr id="7" name="Object 6">
            <a:extLst>
              <a:ext uri="{FF2B5EF4-FFF2-40B4-BE49-F238E27FC236}">
                <a16:creationId xmlns:a16="http://schemas.microsoft.com/office/drawing/2014/main" id="{B60FC2BF-EE25-CA7F-228A-C58BA6C5CA65}"/>
              </a:ext>
            </a:extLst>
          </p:cNvPr>
          <p:cNvGraphicFramePr>
            <a:graphicFrameLocks noChangeAspect="1"/>
          </p:cNvGraphicFramePr>
          <p:nvPr>
            <p:extLst>
              <p:ext uri="{D42A27DB-BD31-4B8C-83A1-F6EECF244321}">
                <p14:modId xmlns:p14="http://schemas.microsoft.com/office/powerpoint/2010/main" val="3293959040"/>
              </p:ext>
            </p:extLst>
          </p:nvPr>
        </p:nvGraphicFramePr>
        <p:xfrm>
          <a:off x="971549" y="739603"/>
          <a:ext cx="5514975" cy="2771775"/>
        </p:xfrm>
        <a:graphic>
          <a:graphicData uri="http://schemas.openxmlformats.org/presentationml/2006/ole">
            <mc:AlternateContent xmlns:mc="http://schemas.openxmlformats.org/markup-compatibility/2006">
              <mc:Choice xmlns:v="urn:schemas-microsoft-com:vml" Requires="v">
                <p:oleObj name="Worksheet" r:id="rId5" imgW="5124482" imgH="2771732" progId="Excel.Sheet.12">
                  <p:link updateAutomatic="1"/>
                </p:oleObj>
              </mc:Choice>
              <mc:Fallback>
                <p:oleObj name="Worksheet" r:id="rId5" imgW="5124482" imgH="2771732" progId="Excel.Sheet.12">
                  <p:link updateAutomatic="1"/>
                  <p:pic>
                    <p:nvPicPr>
                      <p:cNvPr id="0" name=""/>
                      <p:cNvPicPr/>
                      <p:nvPr/>
                    </p:nvPicPr>
                    <p:blipFill>
                      <a:blip r:embed="rId6"/>
                      <a:stretch>
                        <a:fillRect/>
                      </a:stretch>
                    </p:blipFill>
                    <p:spPr>
                      <a:xfrm>
                        <a:off x="971549" y="739603"/>
                        <a:ext cx="5514975" cy="27717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F97616C-7682-D24F-C207-CFF0A376003A}"/>
              </a:ext>
            </a:extLst>
          </p:cNvPr>
          <p:cNvGraphicFramePr>
            <a:graphicFrameLocks noChangeAspect="1"/>
          </p:cNvGraphicFramePr>
          <p:nvPr>
            <p:extLst>
              <p:ext uri="{D42A27DB-BD31-4B8C-83A1-F6EECF244321}">
                <p14:modId xmlns:p14="http://schemas.microsoft.com/office/powerpoint/2010/main" val="1256628113"/>
              </p:ext>
            </p:extLst>
          </p:nvPr>
        </p:nvGraphicFramePr>
        <p:xfrm>
          <a:off x="1000125" y="3511378"/>
          <a:ext cx="5514975" cy="2857500"/>
        </p:xfrm>
        <a:graphic>
          <a:graphicData uri="http://schemas.openxmlformats.org/presentationml/2006/ole">
            <mc:AlternateContent xmlns:mc="http://schemas.openxmlformats.org/markup-compatibility/2006">
              <mc:Choice xmlns:v="urn:schemas-microsoft-com:vml" Requires="v">
                <p:oleObj name="Worksheet" r:id="rId7" imgW="5096051" imgH="2857713" progId="Excel.Sheet.12">
                  <p:link updateAutomatic="1"/>
                </p:oleObj>
              </mc:Choice>
              <mc:Fallback>
                <p:oleObj name="Worksheet" r:id="rId7" imgW="5096051" imgH="2857713" progId="Excel.Sheet.12">
                  <p:link updateAutomatic="1"/>
                  <p:pic>
                    <p:nvPicPr>
                      <p:cNvPr id="0" name=""/>
                      <p:cNvPicPr/>
                      <p:nvPr/>
                    </p:nvPicPr>
                    <p:blipFill>
                      <a:blip r:embed="rId8"/>
                      <a:stretch>
                        <a:fillRect/>
                      </a:stretch>
                    </p:blipFill>
                    <p:spPr>
                      <a:xfrm>
                        <a:off x="1000125" y="3511378"/>
                        <a:ext cx="5514975" cy="2857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BFAFD39B-B006-4F91-4AF1-C5C5F13BAD69}"/>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cxnSp>
        <p:nvCxnSpPr>
          <p:cNvPr id="5" name="Straight Arrow Connector 4">
            <a:extLst>
              <a:ext uri="{FF2B5EF4-FFF2-40B4-BE49-F238E27FC236}">
                <a16:creationId xmlns:a16="http://schemas.microsoft.com/office/drawing/2014/main" id="{8A87C655-6262-2E56-8741-34F7EA9D2294}"/>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754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06FCF746-3AE6-5FD1-B46A-9E5F9B2E38F6}"/>
              </a:ext>
            </a:extLst>
          </p:cNvPr>
          <p:cNvGraphicFramePr>
            <a:graphicFrameLocks noChangeAspect="1"/>
          </p:cNvGraphicFramePr>
          <p:nvPr>
            <p:extLst>
              <p:ext uri="{D42A27DB-BD31-4B8C-83A1-F6EECF244321}">
                <p14:modId xmlns:p14="http://schemas.microsoft.com/office/powerpoint/2010/main" val="3120903565"/>
              </p:ext>
            </p:extLst>
          </p:nvPr>
        </p:nvGraphicFramePr>
        <p:xfrm>
          <a:off x="2449513" y="793750"/>
          <a:ext cx="7294562" cy="5548313"/>
        </p:xfrm>
        <a:graphic>
          <a:graphicData uri="http://schemas.openxmlformats.org/presentationml/2006/ole">
            <mc:AlternateContent xmlns:mc="http://schemas.openxmlformats.org/markup-compatibility/2006">
              <mc:Choice xmlns:v="urn:schemas-microsoft-com:vml" Requires="v">
                <p:oleObj name="Worksheet" r:id="rId3" imgW="6924675" imgH="5267325" progId="Excel.Sheet.12">
                  <p:link updateAutomatic="1"/>
                </p:oleObj>
              </mc:Choice>
              <mc:Fallback>
                <p:oleObj name="Worksheet" r:id="rId3" imgW="6924675" imgH="5267325" progId="Excel.Sheet.12">
                  <p:link updateAutomatic="1"/>
                  <p:pic>
                    <p:nvPicPr>
                      <p:cNvPr id="0" name=""/>
                      <p:cNvPicPr/>
                      <p:nvPr/>
                    </p:nvPicPr>
                    <p:blipFill>
                      <a:blip r:embed="rId4"/>
                      <a:stretch>
                        <a:fillRect/>
                      </a:stretch>
                    </p:blipFill>
                    <p:spPr>
                      <a:xfrm>
                        <a:off x="2449513" y="793750"/>
                        <a:ext cx="7294562" cy="5548313"/>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58C7B7B4-1316-FA13-D901-8484668122A6}"/>
              </a:ext>
            </a:extLst>
          </p:cNvPr>
          <p:cNvSpPr>
            <a:spLocks noGrp="1"/>
          </p:cNvSpPr>
          <p:nvPr>
            <p:ph type="title"/>
          </p:nvPr>
        </p:nvSpPr>
        <p:spPr/>
        <p:txBody>
          <a:bodyPr/>
          <a:lstStyle/>
          <a:p>
            <a:r>
              <a:rPr lang="en-US" dirty="0"/>
              <a:t>Net Buy/Sell </a:t>
            </a:r>
            <a:r>
              <a:rPr lang="th-TH" dirty="0"/>
              <a:t>นักลงทุนต่างประเทศ</a:t>
            </a:r>
            <a:endParaRPr lang="en-US" dirty="0"/>
          </a:p>
        </p:txBody>
      </p:sp>
      <p:sp>
        <p:nvSpPr>
          <p:cNvPr id="6" name="Rectangle: Rounded Corners 5">
            <a:extLst>
              <a:ext uri="{FF2B5EF4-FFF2-40B4-BE49-F238E27FC236}">
                <a16:creationId xmlns:a16="http://schemas.microsoft.com/office/drawing/2014/main" id="{09297B8F-7746-B05A-CB47-3536EE93CD40}"/>
              </a:ext>
            </a:extLst>
          </p:cNvPr>
          <p:cNvSpPr/>
          <p:nvPr/>
        </p:nvSpPr>
        <p:spPr>
          <a:xfrm>
            <a:off x="6362609" y="1698692"/>
            <a:ext cx="3379878" cy="4138479"/>
          </a:xfrm>
          <a:prstGeom prst="roundRect">
            <a:avLst>
              <a:gd name="adj" fmla="val 7374"/>
            </a:avLst>
          </a:prstGeom>
          <a:noFill/>
          <a:ln w="5715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5" name="TextBox 4">
            <a:extLst>
              <a:ext uri="{FF2B5EF4-FFF2-40B4-BE49-F238E27FC236}">
                <a16:creationId xmlns:a16="http://schemas.microsoft.com/office/drawing/2014/main" id="{00E99680-B2CA-F29C-6F6F-779B2823F826}"/>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895070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A38CA2D6-F752-EF37-8F38-BE59B896CAF5}"/>
              </a:ext>
            </a:extLst>
          </p:cNvPr>
          <p:cNvGraphicFramePr>
            <a:graphicFrameLocks noChangeAspect="1"/>
          </p:cNvGraphicFramePr>
          <p:nvPr>
            <p:extLst>
              <p:ext uri="{D42A27DB-BD31-4B8C-83A1-F6EECF244321}">
                <p14:modId xmlns:p14="http://schemas.microsoft.com/office/powerpoint/2010/main" val="3102719216"/>
              </p:ext>
            </p:extLst>
          </p:nvPr>
        </p:nvGraphicFramePr>
        <p:xfrm>
          <a:off x="6001292" y="864902"/>
          <a:ext cx="6190708" cy="5246312"/>
        </p:xfrm>
        <a:graphic>
          <a:graphicData uri="http://schemas.openxmlformats.org/presentationml/2006/ole">
            <mc:AlternateContent xmlns:mc="http://schemas.openxmlformats.org/markup-compatibility/2006">
              <mc:Choice xmlns:v="urn:schemas-microsoft-com:vml" Requires="v">
                <p:oleObj name="Worksheet" r:id="rId3" imgW="6924675" imgH="5867400" progId="Excel.Sheet.12">
                  <p:link updateAutomatic="1"/>
                </p:oleObj>
              </mc:Choice>
              <mc:Fallback>
                <p:oleObj name="Worksheet" r:id="rId3" imgW="6924675" imgH="5867400" progId="Excel.Sheet.12">
                  <p:link updateAutomatic="1"/>
                  <p:pic>
                    <p:nvPicPr>
                      <p:cNvPr id="0" name=""/>
                      <p:cNvPicPr/>
                      <p:nvPr/>
                    </p:nvPicPr>
                    <p:blipFill>
                      <a:blip r:embed="rId4"/>
                      <a:stretch>
                        <a:fillRect/>
                      </a:stretch>
                    </p:blipFill>
                    <p:spPr>
                      <a:xfrm>
                        <a:off x="6001292" y="864902"/>
                        <a:ext cx="6190708" cy="5246312"/>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E0C82D97-CE62-5621-034F-6D3554872182}"/>
              </a:ext>
            </a:extLst>
          </p:cNvPr>
          <p:cNvGraphicFramePr>
            <a:graphicFrameLocks noChangeAspect="1"/>
          </p:cNvGraphicFramePr>
          <p:nvPr>
            <p:extLst>
              <p:ext uri="{D42A27DB-BD31-4B8C-83A1-F6EECF244321}">
                <p14:modId xmlns:p14="http://schemas.microsoft.com/office/powerpoint/2010/main" val="133363348"/>
              </p:ext>
            </p:extLst>
          </p:nvPr>
        </p:nvGraphicFramePr>
        <p:xfrm>
          <a:off x="0" y="864902"/>
          <a:ext cx="5985503" cy="4996556"/>
        </p:xfrm>
        <a:graphic>
          <a:graphicData uri="http://schemas.openxmlformats.org/presentationml/2006/ole">
            <mc:AlternateContent xmlns:mc="http://schemas.openxmlformats.org/markup-compatibility/2006">
              <mc:Choice xmlns:v="urn:schemas-microsoft-com:vml" Requires="v">
                <p:oleObj name="Worksheet" r:id="rId5" imgW="6924675" imgH="5781675" progId="Excel.Sheet.12">
                  <p:link updateAutomatic="1"/>
                </p:oleObj>
              </mc:Choice>
              <mc:Fallback>
                <p:oleObj name="Worksheet" r:id="rId5" imgW="6924675" imgH="5781675" progId="Excel.Sheet.12">
                  <p:link updateAutomatic="1"/>
                  <p:pic>
                    <p:nvPicPr>
                      <p:cNvPr id="0" name=""/>
                      <p:cNvPicPr/>
                      <p:nvPr/>
                    </p:nvPicPr>
                    <p:blipFill>
                      <a:blip r:embed="rId6"/>
                      <a:stretch>
                        <a:fillRect/>
                      </a:stretch>
                    </p:blipFill>
                    <p:spPr>
                      <a:xfrm>
                        <a:off x="0" y="864902"/>
                        <a:ext cx="5985503" cy="4996556"/>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85008FE-B997-41B7-9802-DB58C41AB73D}"/>
              </a:ext>
            </a:extLst>
          </p:cNvPr>
          <p:cNvSpPr txBox="1"/>
          <p:nvPr/>
        </p:nvSpPr>
        <p:spPr>
          <a:xfrm>
            <a:off x="809664" y="71066"/>
            <a:ext cx="4498347" cy="646331"/>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DB Heavent Light" panose="02000506060000020004" pitchFamily="2" charset="-34"/>
                <a:ea typeface="+mn-ea"/>
                <a:cs typeface="DB Heavent Light" panose="02000506060000020004" pitchFamily="2" charset="-34"/>
              </a:rPr>
              <a:t>Net Buy/Sell </a:t>
            </a:r>
            <a:r>
              <a:rPr kumimoji="0" lang="th-TH" sz="3600" b="1" i="0" u="none" strike="noStrike" kern="1200" cap="none" spc="0" normalizeH="0" baseline="0" noProof="0" dirty="0">
                <a:ln>
                  <a:noFill/>
                </a:ln>
                <a:solidFill>
                  <a:srgbClr val="FFFFFF"/>
                </a:solidFill>
                <a:effectLst/>
                <a:uLnTx/>
                <a:uFillTx/>
                <a:latin typeface="DB Heavent Light" panose="02000506060000020004" pitchFamily="2" charset="-34"/>
                <a:ea typeface="+mn-ea"/>
                <a:cs typeface="DB Heavent Light" panose="02000506060000020004" pitchFamily="2" charset="-34"/>
              </a:rPr>
              <a:t>นักลงทุนต่างประเทศ</a:t>
            </a:r>
          </a:p>
        </p:txBody>
      </p:sp>
      <p:sp>
        <p:nvSpPr>
          <p:cNvPr id="5" name="Title 4">
            <a:extLst>
              <a:ext uri="{FF2B5EF4-FFF2-40B4-BE49-F238E27FC236}">
                <a16:creationId xmlns:a16="http://schemas.microsoft.com/office/drawing/2014/main" id="{AB396606-B548-283D-6124-871F61C536D6}"/>
              </a:ext>
            </a:extLst>
          </p:cNvPr>
          <p:cNvSpPr>
            <a:spLocks noGrp="1"/>
          </p:cNvSpPr>
          <p:nvPr>
            <p:ph type="title"/>
          </p:nvPr>
        </p:nvSpPr>
        <p:spPr/>
        <p:txBody>
          <a:bodyPr/>
          <a:lstStyle/>
          <a:p>
            <a:r>
              <a:rPr lang="en-US" dirty="0"/>
              <a:t>Net Buy/Sell </a:t>
            </a:r>
            <a:r>
              <a:rPr lang="th-TH" dirty="0"/>
              <a:t>นักลงทุนต่างประเทศ</a:t>
            </a:r>
            <a:endParaRPr lang="en-US" dirty="0"/>
          </a:p>
        </p:txBody>
      </p:sp>
      <p:sp>
        <p:nvSpPr>
          <p:cNvPr id="7" name="Rectangle: Rounded Corners 6">
            <a:extLst>
              <a:ext uri="{FF2B5EF4-FFF2-40B4-BE49-F238E27FC236}">
                <a16:creationId xmlns:a16="http://schemas.microsoft.com/office/drawing/2014/main" id="{A59CD195-27B5-EA71-DF3E-95CE714469D6}"/>
              </a:ext>
            </a:extLst>
          </p:cNvPr>
          <p:cNvSpPr/>
          <p:nvPr/>
        </p:nvSpPr>
        <p:spPr>
          <a:xfrm>
            <a:off x="9312052" y="2139677"/>
            <a:ext cx="2879948" cy="3435213"/>
          </a:xfrm>
          <a:prstGeom prst="roundRect">
            <a:avLst>
              <a:gd name="adj" fmla="val 2973"/>
            </a:avLst>
          </a:prstGeom>
          <a:noFill/>
          <a:ln w="5715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4" name="TextBox 3">
            <a:extLst>
              <a:ext uri="{FF2B5EF4-FFF2-40B4-BE49-F238E27FC236}">
                <a16:creationId xmlns:a16="http://schemas.microsoft.com/office/drawing/2014/main" id="{2C3BE1DF-296B-8BD1-3FE4-87E361B3A1DD}"/>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
        <p:nvSpPr>
          <p:cNvPr id="13" name="Rectangle: Rounded Corners 12">
            <a:extLst>
              <a:ext uri="{FF2B5EF4-FFF2-40B4-BE49-F238E27FC236}">
                <a16:creationId xmlns:a16="http://schemas.microsoft.com/office/drawing/2014/main" id="{EA940D12-075B-AB8C-33A6-6294C328931B}"/>
              </a:ext>
            </a:extLst>
          </p:cNvPr>
          <p:cNvSpPr/>
          <p:nvPr/>
        </p:nvSpPr>
        <p:spPr>
          <a:xfrm>
            <a:off x="3124613" y="2139677"/>
            <a:ext cx="2879948" cy="3346723"/>
          </a:xfrm>
          <a:prstGeom prst="roundRect">
            <a:avLst>
              <a:gd name="adj" fmla="val 2973"/>
            </a:avLst>
          </a:prstGeom>
          <a:noFill/>
          <a:ln w="5715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Tree>
    <p:extLst>
      <p:ext uri="{BB962C8B-B14F-4D97-AF65-F5344CB8AC3E}">
        <p14:creationId xmlns:p14="http://schemas.microsoft.com/office/powerpoint/2010/main" val="1456526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0E30A12-F7D6-CE12-E37E-1DDF30DF17E8}"/>
            </a:ext>
          </a:extLst>
        </p:cNvPr>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0DF8A7BF-E3B9-286C-88C3-89119C2D414B}"/>
              </a:ext>
            </a:extLst>
          </p:cNvPr>
          <p:cNvGraphicFramePr>
            <a:graphicFrameLocks noChangeAspect="1"/>
          </p:cNvGraphicFramePr>
          <p:nvPr>
            <p:extLst>
              <p:ext uri="{D42A27DB-BD31-4B8C-83A1-F6EECF244321}">
                <p14:modId xmlns:p14="http://schemas.microsoft.com/office/powerpoint/2010/main" val="4152658520"/>
              </p:ext>
            </p:extLst>
          </p:nvPr>
        </p:nvGraphicFramePr>
        <p:xfrm>
          <a:off x="2439988" y="820738"/>
          <a:ext cx="7097712" cy="5359400"/>
        </p:xfrm>
        <a:graphic>
          <a:graphicData uri="http://schemas.openxmlformats.org/presentationml/2006/ole">
            <mc:AlternateContent xmlns:mc="http://schemas.openxmlformats.org/markup-compatibility/2006">
              <mc:Choice xmlns:v="urn:schemas-microsoft-com:vml" Requires="v">
                <p:oleObj name="Worksheet" r:id="rId3" imgW="6924675" imgH="5229225" progId="Excel.Sheet.12">
                  <p:link updateAutomatic="1"/>
                </p:oleObj>
              </mc:Choice>
              <mc:Fallback>
                <p:oleObj name="Worksheet" r:id="rId3" imgW="6924675" imgH="5229225" progId="Excel.Sheet.12">
                  <p:link updateAutomatic="1"/>
                  <p:pic>
                    <p:nvPicPr>
                      <p:cNvPr id="7" name="Object 6">
                        <a:extLst>
                          <a:ext uri="{FF2B5EF4-FFF2-40B4-BE49-F238E27FC236}">
                            <a16:creationId xmlns:a16="http://schemas.microsoft.com/office/drawing/2014/main" id="{730B9DCD-D4F3-4325-3E01-377F54C7F69D}"/>
                          </a:ext>
                        </a:extLst>
                      </p:cNvPr>
                      <p:cNvPicPr/>
                      <p:nvPr/>
                    </p:nvPicPr>
                    <p:blipFill>
                      <a:blip r:embed="rId4"/>
                      <a:stretch>
                        <a:fillRect/>
                      </a:stretch>
                    </p:blipFill>
                    <p:spPr>
                      <a:xfrm>
                        <a:off x="2439988" y="820738"/>
                        <a:ext cx="7097712" cy="5359400"/>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37A6B307-E52E-187B-718A-C2F9CB88A593}"/>
              </a:ext>
            </a:extLst>
          </p:cNvPr>
          <p:cNvSpPr>
            <a:spLocks noGrp="1"/>
          </p:cNvSpPr>
          <p:nvPr>
            <p:ph type="title"/>
          </p:nvPr>
        </p:nvSpPr>
        <p:spPr/>
        <p:txBody>
          <a:bodyPr/>
          <a:lstStyle/>
          <a:p>
            <a:r>
              <a:rPr lang="en-US" dirty="0"/>
              <a:t>Net Buy/Sell </a:t>
            </a:r>
            <a:r>
              <a:rPr lang="th-TH" dirty="0"/>
              <a:t>นักลงทุนต่างประเทศ</a:t>
            </a:r>
            <a:endParaRPr lang="en-US" dirty="0"/>
          </a:p>
        </p:txBody>
      </p:sp>
      <p:sp>
        <p:nvSpPr>
          <p:cNvPr id="6" name="Rectangle: Rounded Corners 5">
            <a:extLst>
              <a:ext uri="{FF2B5EF4-FFF2-40B4-BE49-F238E27FC236}">
                <a16:creationId xmlns:a16="http://schemas.microsoft.com/office/drawing/2014/main" id="{147FD7DD-BEBB-099E-8E2A-AA67884EADAA}"/>
              </a:ext>
            </a:extLst>
          </p:cNvPr>
          <p:cNvSpPr/>
          <p:nvPr/>
        </p:nvSpPr>
        <p:spPr>
          <a:xfrm>
            <a:off x="6138838" y="1692613"/>
            <a:ext cx="3031614" cy="4048306"/>
          </a:xfrm>
          <a:prstGeom prst="roundRect">
            <a:avLst>
              <a:gd name="adj" fmla="val 7374"/>
            </a:avLst>
          </a:prstGeom>
          <a:noFill/>
          <a:ln w="5715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5" name="TextBox 4">
            <a:extLst>
              <a:ext uri="{FF2B5EF4-FFF2-40B4-BE49-F238E27FC236}">
                <a16:creationId xmlns:a16="http://schemas.microsoft.com/office/drawing/2014/main" id="{8B21876D-3609-C164-F7CD-84CFF129EAE5}"/>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cxnSp>
        <p:nvCxnSpPr>
          <p:cNvPr id="3" name="Straight Arrow Connector 2">
            <a:extLst>
              <a:ext uri="{FF2B5EF4-FFF2-40B4-BE49-F238E27FC236}">
                <a16:creationId xmlns:a16="http://schemas.microsoft.com/office/drawing/2014/main" id="{99FEC618-816C-A0CD-663E-A50489E9DAF6}"/>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389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AF29C62-B278-3FD0-600A-E43F61070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9870"/>
            <a:ext cx="12192000" cy="5840937"/>
          </a:xfrm>
          <a:prstGeom prst="rect">
            <a:avLst/>
          </a:prstGeom>
        </p:spPr>
      </p:pic>
      <p:sp>
        <p:nvSpPr>
          <p:cNvPr id="9" name="TextBox 8">
            <a:extLst>
              <a:ext uri="{FF2B5EF4-FFF2-40B4-BE49-F238E27FC236}">
                <a16:creationId xmlns:a16="http://schemas.microsoft.com/office/drawing/2014/main" id="{2EF2FCDA-923B-3DB1-8667-C54102D4246D}"/>
              </a:ext>
            </a:extLst>
          </p:cNvPr>
          <p:cNvSpPr txBox="1"/>
          <p:nvPr/>
        </p:nvSpPr>
        <p:spPr>
          <a:xfrm>
            <a:off x="10155236" y="3851267"/>
            <a:ext cx="823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ED7D31">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1354</a:t>
            </a:r>
            <a:endParaRPr kumimoji="0" lang="en-US" sz="1800" b="0" i="0" u="none" strike="noStrike" kern="1200" cap="none" spc="0" normalizeH="0" baseline="0" noProof="0" dirty="0">
              <a:ln>
                <a:noFill/>
              </a:ln>
              <a:solidFill>
                <a:srgbClr val="ED7D31">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 name="Straight Arrow Connector 2">
            <a:extLst>
              <a:ext uri="{FF2B5EF4-FFF2-40B4-BE49-F238E27FC236}">
                <a16:creationId xmlns:a16="http://schemas.microsoft.com/office/drawing/2014/main" id="{AFC6847A-BC6F-C655-CC07-5E6A45D386E7}"/>
              </a:ext>
            </a:extLst>
          </p:cNvPr>
          <p:cNvCxnSpPr>
            <a:cxnSpLocks/>
          </p:cNvCxnSpPr>
          <p:nvPr/>
        </p:nvCxnSpPr>
        <p:spPr>
          <a:xfrm>
            <a:off x="9871271" y="2861438"/>
            <a:ext cx="1811203" cy="0"/>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975A28F-78EA-D435-671F-367591A07124}"/>
              </a:ext>
            </a:extLst>
          </p:cNvPr>
          <p:cNvSpPr txBox="1"/>
          <p:nvPr/>
        </p:nvSpPr>
        <p:spPr>
          <a:xfrm>
            <a:off x="10313554" y="2669064"/>
            <a:ext cx="70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1396</a:t>
            </a:r>
          </a:p>
        </p:txBody>
      </p:sp>
      <p:cxnSp>
        <p:nvCxnSpPr>
          <p:cNvPr id="16" name="Straight Arrow Connector 15">
            <a:extLst>
              <a:ext uri="{FF2B5EF4-FFF2-40B4-BE49-F238E27FC236}">
                <a16:creationId xmlns:a16="http://schemas.microsoft.com/office/drawing/2014/main" id="{15686C7A-8574-4838-24AE-CA2A78B242FA}"/>
              </a:ext>
            </a:extLst>
          </p:cNvPr>
          <p:cNvCxnSpPr>
            <a:cxnSpLocks/>
          </p:cNvCxnSpPr>
          <p:nvPr/>
        </p:nvCxnSpPr>
        <p:spPr>
          <a:xfrm>
            <a:off x="9262223" y="3263332"/>
            <a:ext cx="2433963" cy="0"/>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58684A2-FAF6-8150-9BF3-1A4A6C2439F0}"/>
              </a:ext>
            </a:extLst>
          </p:cNvPr>
          <p:cNvSpPr txBox="1"/>
          <p:nvPr/>
        </p:nvSpPr>
        <p:spPr>
          <a:xfrm>
            <a:off x="9507184" y="3078666"/>
            <a:ext cx="70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1380</a:t>
            </a:r>
          </a:p>
        </p:txBody>
      </p:sp>
      <p:cxnSp>
        <p:nvCxnSpPr>
          <p:cNvPr id="11" name="Straight Arrow Connector 10">
            <a:extLst>
              <a:ext uri="{FF2B5EF4-FFF2-40B4-BE49-F238E27FC236}">
                <a16:creationId xmlns:a16="http://schemas.microsoft.com/office/drawing/2014/main" id="{A31566DE-2A60-B937-55E0-946B71B5FCFF}"/>
              </a:ext>
            </a:extLst>
          </p:cNvPr>
          <p:cNvCxnSpPr>
            <a:cxnSpLocks/>
          </p:cNvCxnSpPr>
          <p:nvPr/>
        </p:nvCxnSpPr>
        <p:spPr>
          <a:xfrm>
            <a:off x="7482300" y="3946737"/>
            <a:ext cx="4231103" cy="0"/>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9EF9CB6-CFC1-E33D-C427-5D63BC7ED30A}"/>
              </a:ext>
            </a:extLst>
          </p:cNvPr>
          <p:cNvSpPr txBox="1"/>
          <p:nvPr/>
        </p:nvSpPr>
        <p:spPr>
          <a:xfrm>
            <a:off x="7355822" y="4219705"/>
            <a:ext cx="3123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แนวต้านสำคัญ</a:t>
            </a:r>
            <a:r>
              <a:rPr kumimoji="0" lang="en-US" sz="18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1380, 1396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แนวรับสำคัญ </a:t>
            </a:r>
            <a:r>
              <a:rPr lang="en-US" dirty="0">
                <a:solidFill>
                  <a:srgbClr val="0070C0"/>
                </a:solidFill>
                <a:latin typeface="Tahoma" panose="020B0604030504040204" pitchFamily="34" charset="0"/>
                <a:ea typeface="Tahoma" panose="020B0604030504040204" pitchFamily="34" charset="0"/>
                <a:cs typeface="Tahoma" panose="020B0604030504040204" pitchFamily="34" charset="0"/>
              </a:rPr>
              <a:t>1368</a:t>
            </a:r>
            <a:endParaRPr kumimoji="0" lang="en-US" sz="1800" b="0"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Multiplication Sign 1">
            <a:extLst>
              <a:ext uri="{FF2B5EF4-FFF2-40B4-BE49-F238E27FC236}">
                <a16:creationId xmlns:a16="http://schemas.microsoft.com/office/drawing/2014/main" id="{E380BAA3-4801-D98C-44A5-0CB97163D0C1}"/>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10" name="TextBox 9">
            <a:extLst>
              <a:ext uri="{FF2B5EF4-FFF2-40B4-BE49-F238E27FC236}">
                <a16:creationId xmlns:a16="http://schemas.microsoft.com/office/drawing/2014/main" id="{8CFBD0C1-C73F-391B-51E7-2145C500407D}"/>
              </a:ext>
            </a:extLst>
          </p:cNvPr>
          <p:cNvSpPr txBox="1"/>
          <p:nvPr/>
        </p:nvSpPr>
        <p:spPr>
          <a:xfrm>
            <a:off x="9095402" y="3370075"/>
            <a:ext cx="823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srgbClr val="ED7D31">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1368</a:t>
            </a:r>
            <a:endParaRPr kumimoji="0" lang="en-US" sz="1800" b="0" i="0" u="none" strike="noStrike" kern="1200" cap="none" spc="0" normalizeH="0" baseline="0" noProof="0" dirty="0">
              <a:ln>
                <a:noFill/>
              </a:ln>
              <a:solidFill>
                <a:srgbClr val="ED7D31">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Arrow Connector 13">
            <a:extLst>
              <a:ext uri="{FF2B5EF4-FFF2-40B4-BE49-F238E27FC236}">
                <a16:creationId xmlns:a16="http://schemas.microsoft.com/office/drawing/2014/main" id="{B56B7082-34C7-3B7D-A15C-29B98A67F57C}"/>
              </a:ext>
            </a:extLst>
          </p:cNvPr>
          <p:cNvCxnSpPr>
            <a:cxnSpLocks/>
          </p:cNvCxnSpPr>
          <p:nvPr/>
        </p:nvCxnSpPr>
        <p:spPr>
          <a:xfrm>
            <a:off x="9262223" y="3559163"/>
            <a:ext cx="2433963" cy="0"/>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E74FF1D-130A-1965-D695-F098EBD8C171}"/>
              </a:ext>
            </a:extLst>
          </p:cNvPr>
          <p:cNvCxnSpPr>
            <a:cxnSpLocks/>
          </p:cNvCxnSpPr>
          <p:nvPr/>
        </p:nvCxnSpPr>
        <p:spPr>
          <a:xfrm>
            <a:off x="9580426" y="2636502"/>
            <a:ext cx="2122584" cy="0"/>
          </a:xfrm>
          <a:prstGeom prst="straightConnector1">
            <a:avLst/>
          </a:prstGeom>
          <a:ln w="127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56B4BFA-6122-C7B3-7502-718776B9C7A9}"/>
              </a:ext>
            </a:extLst>
          </p:cNvPr>
          <p:cNvSpPr txBox="1"/>
          <p:nvPr/>
        </p:nvSpPr>
        <p:spPr>
          <a:xfrm>
            <a:off x="9859652" y="2331217"/>
            <a:ext cx="707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1405</a:t>
            </a:r>
          </a:p>
        </p:txBody>
      </p:sp>
    </p:spTree>
    <p:extLst>
      <p:ext uri="{BB962C8B-B14F-4D97-AF65-F5344CB8AC3E}">
        <p14:creationId xmlns:p14="http://schemas.microsoft.com/office/powerpoint/2010/main" val="229771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098391-B6D2-789F-722E-EFF70D1F0A4E}"/>
            </a:ext>
          </a:extLst>
        </p:cNvPr>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9DF508DC-40E7-429E-D781-DD674865EB5D}"/>
              </a:ext>
            </a:extLst>
          </p:cNvPr>
          <p:cNvGraphicFramePr>
            <a:graphicFrameLocks noChangeAspect="1"/>
          </p:cNvGraphicFramePr>
          <p:nvPr>
            <p:extLst>
              <p:ext uri="{D42A27DB-BD31-4B8C-83A1-F6EECF244321}">
                <p14:modId xmlns:p14="http://schemas.microsoft.com/office/powerpoint/2010/main" val="1424238156"/>
              </p:ext>
            </p:extLst>
          </p:nvPr>
        </p:nvGraphicFramePr>
        <p:xfrm>
          <a:off x="264138" y="821531"/>
          <a:ext cx="5739216" cy="5504594"/>
        </p:xfrm>
        <a:graphic>
          <a:graphicData uri="http://schemas.openxmlformats.org/presentationml/2006/ole">
            <mc:AlternateContent xmlns:mc="http://schemas.openxmlformats.org/markup-compatibility/2006">
              <mc:Choice xmlns:v="urn:schemas-microsoft-com:vml" Requires="v">
                <p:oleObj name="Worksheet" r:id="rId3" imgW="6058092" imgH="5810236" progId="Excel.Sheet.12">
                  <p:link updateAutomatic="1"/>
                </p:oleObj>
              </mc:Choice>
              <mc:Fallback>
                <p:oleObj name="Worksheet" r:id="rId3" imgW="6058092" imgH="5810236" progId="Excel.Sheet.12">
                  <p:link updateAutomatic="1"/>
                  <p:pic>
                    <p:nvPicPr>
                      <p:cNvPr id="12" name="Object 11">
                        <a:extLst>
                          <a:ext uri="{FF2B5EF4-FFF2-40B4-BE49-F238E27FC236}">
                            <a16:creationId xmlns:a16="http://schemas.microsoft.com/office/drawing/2014/main" id="{3184DE0F-07B8-1CC8-E7AE-AABB44089E9F}"/>
                          </a:ext>
                        </a:extLst>
                      </p:cNvPr>
                      <p:cNvPicPr/>
                      <p:nvPr/>
                    </p:nvPicPr>
                    <p:blipFill>
                      <a:blip r:embed="rId4"/>
                      <a:stretch>
                        <a:fillRect/>
                      </a:stretch>
                    </p:blipFill>
                    <p:spPr>
                      <a:xfrm>
                        <a:off x="264138" y="821531"/>
                        <a:ext cx="5739216" cy="5504594"/>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72AFD194-BA28-6381-C1B5-85BF18BC6BEB}"/>
              </a:ext>
            </a:extLst>
          </p:cNvPr>
          <p:cNvGraphicFramePr>
            <a:graphicFrameLocks noChangeAspect="1"/>
          </p:cNvGraphicFramePr>
          <p:nvPr>
            <p:extLst>
              <p:ext uri="{D42A27DB-BD31-4B8C-83A1-F6EECF244321}">
                <p14:modId xmlns:p14="http://schemas.microsoft.com/office/powerpoint/2010/main" val="3900710594"/>
              </p:ext>
            </p:extLst>
          </p:nvPr>
        </p:nvGraphicFramePr>
        <p:xfrm>
          <a:off x="6188648" y="821532"/>
          <a:ext cx="5692555" cy="5504593"/>
        </p:xfrm>
        <a:graphic>
          <a:graphicData uri="http://schemas.openxmlformats.org/presentationml/2006/ole">
            <mc:AlternateContent xmlns:mc="http://schemas.openxmlformats.org/markup-compatibility/2006">
              <mc:Choice xmlns:v="urn:schemas-microsoft-com:vml" Requires="v">
                <p:oleObj name="Worksheet" r:id="rId5" imgW="6058092" imgH="5857832" progId="Excel.Sheet.12">
                  <p:link updateAutomatic="1"/>
                </p:oleObj>
              </mc:Choice>
              <mc:Fallback>
                <p:oleObj name="Worksheet" r:id="rId5" imgW="6058092" imgH="5857832" progId="Excel.Sheet.12">
                  <p:link updateAutomatic="1"/>
                  <p:pic>
                    <p:nvPicPr>
                      <p:cNvPr id="8" name="Object 7">
                        <a:extLst>
                          <a:ext uri="{FF2B5EF4-FFF2-40B4-BE49-F238E27FC236}">
                            <a16:creationId xmlns:a16="http://schemas.microsoft.com/office/drawing/2014/main" id="{62678A97-063A-F76A-3840-CCE3302FC0E4}"/>
                          </a:ext>
                        </a:extLst>
                      </p:cNvPr>
                      <p:cNvPicPr/>
                      <p:nvPr/>
                    </p:nvPicPr>
                    <p:blipFill>
                      <a:blip r:embed="rId6"/>
                      <a:stretch>
                        <a:fillRect/>
                      </a:stretch>
                    </p:blipFill>
                    <p:spPr>
                      <a:xfrm>
                        <a:off x="6188648" y="821532"/>
                        <a:ext cx="5692555" cy="550459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6B08075-443C-0298-EC09-4074DE4A3518}"/>
              </a:ext>
            </a:extLst>
          </p:cNvPr>
          <p:cNvSpPr txBox="1"/>
          <p:nvPr/>
        </p:nvSpPr>
        <p:spPr>
          <a:xfrm>
            <a:off x="809664" y="71066"/>
            <a:ext cx="4498347" cy="646331"/>
          </a:xfrm>
          <a:prstGeom prst="rect">
            <a:avLst/>
          </a:prstGeom>
        </p:spPr>
        <p:txBody>
          <a:bodyPr wrap="non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DB Heavent Light" panose="02000506060000020004" pitchFamily="2" charset="-34"/>
                <a:ea typeface="+mn-ea"/>
                <a:cs typeface="DB Heavent Light" panose="02000506060000020004" pitchFamily="2" charset="-34"/>
              </a:rPr>
              <a:t>Net Buy/Sell </a:t>
            </a:r>
            <a:r>
              <a:rPr kumimoji="0" lang="th-TH" sz="3600" b="1" i="0" u="none" strike="noStrike" kern="1200" cap="none" spc="0" normalizeH="0" baseline="0" noProof="0" dirty="0">
                <a:ln>
                  <a:noFill/>
                </a:ln>
                <a:solidFill>
                  <a:srgbClr val="FFFFFF"/>
                </a:solidFill>
                <a:effectLst/>
                <a:uLnTx/>
                <a:uFillTx/>
                <a:latin typeface="DB Heavent Light" panose="02000506060000020004" pitchFamily="2" charset="-34"/>
                <a:ea typeface="+mn-ea"/>
                <a:cs typeface="DB Heavent Light" panose="02000506060000020004" pitchFamily="2" charset="-34"/>
              </a:rPr>
              <a:t>นักลงทุนต่างประเทศ</a:t>
            </a:r>
          </a:p>
        </p:txBody>
      </p:sp>
      <p:sp>
        <p:nvSpPr>
          <p:cNvPr id="5" name="Title 4">
            <a:extLst>
              <a:ext uri="{FF2B5EF4-FFF2-40B4-BE49-F238E27FC236}">
                <a16:creationId xmlns:a16="http://schemas.microsoft.com/office/drawing/2014/main" id="{D9F436D9-A41E-AB9C-C39A-7B5219DD580B}"/>
              </a:ext>
            </a:extLst>
          </p:cNvPr>
          <p:cNvSpPr>
            <a:spLocks noGrp="1"/>
          </p:cNvSpPr>
          <p:nvPr>
            <p:ph type="title"/>
          </p:nvPr>
        </p:nvSpPr>
        <p:spPr/>
        <p:txBody>
          <a:bodyPr/>
          <a:lstStyle/>
          <a:p>
            <a:r>
              <a:rPr lang="en-US" dirty="0"/>
              <a:t>Net Buy/Sell </a:t>
            </a:r>
            <a:r>
              <a:rPr lang="th-TH" dirty="0"/>
              <a:t>นักลงทุนต่างประเทศ</a:t>
            </a:r>
            <a:endParaRPr lang="en-US" dirty="0"/>
          </a:p>
        </p:txBody>
      </p:sp>
      <p:sp>
        <p:nvSpPr>
          <p:cNvPr id="7" name="Rectangle: Rounded Corners 6">
            <a:extLst>
              <a:ext uri="{FF2B5EF4-FFF2-40B4-BE49-F238E27FC236}">
                <a16:creationId xmlns:a16="http://schemas.microsoft.com/office/drawing/2014/main" id="{034E7CBE-A621-4C7D-D608-CB203618F905}"/>
              </a:ext>
            </a:extLst>
          </p:cNvPr>
          <p:cNvSpPr/>
          <p:nvPr/>
        </p:nvSpPr>
        <p:spPr>
          <a:xfrm>
            <a:off x="9118453" y="2155718"/>
            <a:ext cx="2879948" cy="3721781"/>
          </a:xfrm>
          <a:prstGeom prst="roundRect">
            <a:avLst>
              <a:gd name="adj" fmla="val 2973"/>
            </a:avLst>
          </a:prstGeom>
          <a:noFill/>
          <a:ln w="5715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sp>
        <p:nvSpPr>
          <p:cNvPr id="4" name="TextBox 3">
            <a:extLst>
              <a:ext uri="{FF2B5EF4-FFF2-40B4-BE49-F238E27FC236}">
                <a16:creationId xmlns:a16="http://schemas.microsoft.com/office/drawing/2014/main" id="{5735B731-68B5-1797-C81E-A590FF23390B}"/>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
        <p:nvSpPr>
          <p:cNvPr id="13" name="Rectangle: Rounded Corners 12">
            <a:extLst>
              <a:ext uri="{FF2B5EF4-FFF2-40B4-BE49-F238E27FC236}">
                <a16:creationId xmlns:a16="http://schemas.microsoft.com/office/drawing/2014/main" id="{4201DE49-C8D4-563F-CC9F-A487AF31AFB2}"/>
              </a:ext>
            </a:extLst>
          </p:cNvPr>
          <p:cNvSpPr/>
          <p:nvPr/>
        </p:nvSpPr>
        <p:spPr>
          <a:xfrm>
            <a:off x="3216052" y="2155718"/>
            <a:ext cx="2879948" cy="3721781"/>
          </a:xfrm>
          <a:prstGeom prst="roundRect">
            <a:avLst>
              <a:gd name="adj" fmla="val 2973"/>
            </a:avLst>
          </a:prstGeom>
          <a:noFill/>
          <a:ln w="57150">
            <a:solidFill>
              <a:srgbClr val="FF0000"/>
            </a:solidFill>
            <a:prstDash val="sysDash"/>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DB Heavent Light"/>
            </a:endParaRPr>
          </a:p>
        </p:txBody>
      </p:sp>
      <p:cxnSp>
        <p:nvCxnSpPr>
          <p:cNvPr id="2" name="Straight Arrow Connector 1">
            <a:extLst>
              <a:ext uri="{FF2B5EF4-FFF2-40B4-BE49-F238E27FC236}">
                <a16:creationId xmlns:a16="http://schemas.microsoft.com/office/drawing/2014/main" id="{3B3B0BF3-93F2-D99B-4AB1-D7E6EE9D2D0F}"/>
              </a:ext>
            </a:extLst>
          </p:cNvPr>
          <p:cNvCxnSpPr/>
          <p:nvPr/>
        </p:nvCxnSpPr>
        <p:spPr>
          <a:xfrm flipV="1">
            <a:off x="299214" y="980501"/>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9789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3EDD0-A1FA-D423-AD37-EA1EE64C0DE0}"/>
              </a:ext>
            </a:extLst>
          </p:cNvPr>
          <p:cNvSpPr>
            <a:spLocks noGrp="1"/>
          </p:cNvSpPr>
          <p:nvPr>
            <p:ph type="title"/>
          </p:nvPr>
        </p:nvSpPr>
        <p:spPr/>
        <p:txBody>
          <a:bodyPr/>
          <a:lstStyle/>
          <a:p>
            <a:r>
              <a:rPr lang="th-TH" dirty="0"/>
              <a:t>หุ้นที่นักลงทุนต่างประเทศซื้อ-ขาย นับตั้งแต่ปี 2021 เป็นต้นมา</a:t>
            </a:r>
            <a:endParaRPr lang="en-US" dirty="0"/>
          </a:p>
        </p:txBody>
      </p:sp>
      <p:sp>
        <p:nvSpPr>
          <p:cNvPr id="5" name="Right Brace 4">
            <a:extLst>
              <a:ext uri="{FF2B5EF4-FFF2-40B4-BE49-F238E27FC236}">
                <a16:creationId xmlns:a16="http://schemas.microsoft.com/office/drawing/2014/main" id="{1BECBE55-8EB0-09DB-3B15-30BBEFE06A28}"/>
              </a:ext>
            </a:extLst>
          </p:cNvPr>
          <p:cNvSpPr/>
          <p:nvPr/>
        </p:nvSpPr>
        <p:spPr>
          <a:xfrm>
            <a:off x="6246766" y="2316545"/>
            <a:ext cx="765011" cy="3727283"/>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srgbClr val="003D66"/>
              </a:solidFill>
              <a:effectLst/>
              <a:uLnTx/>
              <a:uFillTx/>
              <a:latin typeface="DB Heavent Light"/>
              <a:ea typeface="+mn-ea"/>
              <a:cs typeface="DB Heavent Light"/>
            </a:endParaRPr>
          </a:p>
        </p:txBody>
      </p:sp>
      <p:sp>
        <p:nvSpPr>
          <p:cNvPr id="7" name="TextBox 6">
            <a:extLst>
              <a:ext uri="{FF2B5EF4-FFF2-40B4-BE49-F238E27FC236}">
                <a16:creationId xmlns:a16="http://schemas.microsoft.com/office/drawing/2014/main" id="{198BAAAB-DCCD-6E53-94D1-20FFE786041D}"/>
              </a:ext>
            </a:extLst>
          </p:cNvPr>
          <p:cNvSpPr txBox="1"/>
          <p:nvPr/>
        </p:nvSpPr>
        <p:spPr>
          <a:xfrm>
            <a:off x="7117654" y="3149134"/>
            <a:ext cx="4967091"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นักลงทุนต่างประเทศได้ทยอยเข้าซื้อหุ้นไทย</a:t>
            </a:r>
            <a:endParaRPr kumimoji="0" lang="en-US" sz="3200" b="0" i="0" u="none" strike="noStrike" kern="1200" cap="none" spc="0" normalizeH="0" baseline="0" noProof="0" dirty="0">
              <a:ln>
                <a:noFill/>
              </a:ln>
              <a:solidFill>
                <a:srgbClr val="003D66"/>
              </a:solidFill>
              <a:effectLst/>
              <a:uLnTx/>
              <a:uFillTx/>
              <a:latin typeface="DB Heavent Light"/>
              <a:ea typeface="+mn-ea"/>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มาตั้งแต่ต้นปี 2021  ด้านซ้ายมือ เป็นมูลค่า</a:t>
            </a:r>
            <a:endParaRPr kumimoji="0" lang="en-US" sz="3200" b="0" i="0" u="none" strike="noStrike" kern="1200" cap="none" spc="0" normalizeH="0" baseline="0" noProof="0" dirty="0">
              <a:ln>
                <a:noFill/>
              </a:ln>
              <a:solidFill>
                <a:srgbClr val="003D66"/>
              </a:solidFill>
              <a:effectLst/>
              <a:uLnTx/>
              <a:uFillTx/>
              <a:latin typeface="DB Heavent Light"/>
              <a:ea typeface="+mn-ea"/>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ที่นักลงทุนกลุ่มนี้ เข้าซื้อ หรือขาย  </a:t>
            </a:r>
            <a:endParaRPr kumimoji="0" lang="en-US" sz="3200" b="0" i="0" u="none" strike="noStrike" kern="1200" cap="none" spc="0" normalizeH="0" baseline="0" noProof="0" dirty="0">
              <a:ln>
                <a:noFill/>
              </a:ln>
              <a:solidFill>
                <a:srgbClr val="003D66"/>
              </a:solidFill>
              <a:effectLst/>
              <a:uLnTx/>
              <a:uFillTx/>
              <a:latin typeface="DB Heavent Light"/>
              <a:ea typeface="+mn-ea"/>
              <a:cs typeface="DB Heavent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ตั้งแต่เวลานั้น มาจนถึงปัจจุบัน </a:t>
            </a:r>
            <a:endParaRPr kumimoji="0" lang="en-US" sz="32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
        <p:nvSpPr>
          <p:cNvPr id="4" name="Multiplication Sign 3">
            <a:extLst>
              <a:ext uri="{FF2B5EF4-FFF2-40B4-BE49-F238E27FC236}">
                <a16:creationId xmlns:a16="http://schemas.microsoft.com/office/drawing/2014/main" id="{E27E244E-EB5F-F13A-1588-0161A570EDF2}"/>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D5DA75-3DBE-16D0-8700-1B4347CB4F9C}"/>
              </a:ext>
            </a:extLst>
          </p:cNvPr>
          <p:cNvPicPr>
            <a:picLocks noChangeAspect="1"/>
          </p:cNvPicPr>
          <p:nvPr/>
        </p:nvPicPr>
        <p:blipFill>
          <a:blip r:embed="rId2"/>
          <a:stretch>
            <a:fillRect/>
          </a:stretch>
        </p:blipFill>
        <p:spPr>
          <a:xfrm>
            <a:off x="202948" y="958719"/>
            <a:ext cx="4475378" cy="4940561"/>
          </a:xfrm>
          <a:prstGeom prst="rect">
            <a:avLst/>
          </a:prstGeom>
        </p:spPr>
      </p:pic>
    </p:spTree>
    <p:extLst>
      <p:ext uri="{BB962C8B-B14F-4D97-AF65-F5344CB8AC3E}">
        <p14:creationId xmlns:p14="http://schemas.microsoft.com/office/powerpoint/2010/main" val="1746683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F83AE8-7BFA-9D1E-4B5D-21AADA4F875A}"/>
              </a:ext>
            </a:extLst>
          </p:cNvPr>
          <p:cNvPicPr>
            <a:picLocks noChangeAspect="1"/>
          </p:cNvPicPr>
          <p:nvPr/>
        </p:nvPicPr>
        <p:blipFill>
          <a:blip r:embed="rId2"/>
          <a:stretch>
            <a:fillRect/>
          </a:stretch>
        </p:blipFill>
        <p:spPr>
          <a:xfrm>
            <a:off x="433977" y="0"/>
            <a:ext cx="11324046" cy="6858000"/>
          </a:xfrm>
          <a:prstGeom prst="rect">
            <a:avLst/>
          </a:prstGeom>
        </p:spPr>
      </p:pic>
      <p:pic>
        <p:nvPicPr>
          <p:cNvPr id="9" name="Picture 8">
            <a:extLst>
              <a:ext uri="{FF2B5EF4-FFF2-40B4-BE49-F238E27FC236}">
                <a16:creationId xmlns:a16="http://schemas.microsoft.com/office/drawing/2014/main" id="{F4D8D7BE-24DA-D556-39D5-AC0678ED44A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68484" y="0"/>
            <a:ext cx="2113153" cy="633819"/>
          </a:xfrm>
          <a:prstGeom prst="rect">
            <a:avLst/>
          </a:prstGeom>
        </p:spPr>
      </p:pic>
      <p:sp>
        <p:nvSpPr>
          <p:cNvPr id="5" name="Multiplication Sign 4">
            <a:extLst>
              <a:ext uri="{FF2B5EF4-FFF2-40B4-BE49-F238E27FC236}">
                <a16:creationId xmlns:a16="http://schemas.microsoft.com/office/drawing/2014/main" id="{35D2BB11-1530-83C2-7FD4-3D588604B574}"/>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1774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A8B833D-DB24-674E-C007-8F8E8460127F}"/>
              </a:ext>
            </a:extLst>
          </p:cNvPr>
          <p:cNvSpPr/>
          <p:nvPr/>
        </p:nvSpPr>
        <p:spPr>
          <a:xfrm>
            <a:off x="6095999" y="700391"/>
            <a:ext cx="3226833" cy="5603132"/>
          </a:xfrm>
          <a:prstGeom prst="roundRect">
            <a:avLst/>
          </a:prstGeom>
          <a:noFill/>
          <a:ln w="38100">
            <a:solidFill>
              <a:srgbClr val="0000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2" name="Multiplication Sign 1">
            <a:extLst>
              <a:ext uri="{FF2B5EF4-FFF2-40B4-BE49-F238E27FC236}">
                <a16:creationId xmlns:a16="http://schemas.microsoft.com/office/drawing/2014/main" id="{190ED066-1C47-7F8C-2668-A5E86028C26D}"/>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85A269-BC1A-A100-53B8-A7098E14E4FC}"/>
              </a:ext>
            </a:extLst>
          </p:cNvPr>
          <p:cNvSpPr txBox="1"/>
          <p:nvPr/>
        </p:nvSpPr>
        <p:spPr>
          <a:xfrm>
            <a:off x="78051" y="0"/>
            <a:ext cx="5285059" cy="769441"/>
          </a:xfrm>
          <a:prstGeom prst="rect">
            <a:avLst/>
          </a:prstGeom>
          <a:noFill/>
        </p:spPr>
        <p:txBody>
          <a:bodyPr wrap="square">
            <a:spAutoFit/>
          </a:bodyPr>
          <a:lstStyle/>
          <a:p>
            <a:r>
              <a:rPr lang="th-TH" sz="4400" dirty="0"/>
              <a:t>หุ้นที่นักลงทุนต่างประเทศซื้อ-ขาย </a:t>
            </a:r>
            <a:endParaRPr lang="en-US" sz="4400" dirty="0"/>
          </a:p>
        </p:txBody>
      </p:sp>
      <p:pic>
        <p:nvPicPr>
          <p:cNvPr id="4" name="Picture 3">
            <a:extLst>
              <a:ext uri="{FF2B5EF4-FFF2-40B4-BE49-F238E27FC236}">
                <a16:creationId xmlns:a16="http://schemas.microsoft.com/office/drawing/2014/main" id="{C9D9F492-B6AC-54A6-695E-4F9D33EADCD0}"/>
              </a:ext>
            </a:extLst>
          </p:cNvPr>
          <p:cNvPicPr>
            <a:picLocks noChangeAspect="1"/>
          </p:cNvPicPr>
          <p:nvPr/>
        </p:nvPicPr>
        <p:blipFill>
          <a:blip r:embed="rId2"/>
          <a:stretch>
            <a:fillRect/>
          </a:stretch>
        </p:blipFill>
        <p:spPr>
          <a:xfrm>
            <a:off x="3267074" y="1006406"/>
            <a:ext cx="5781233" cy="5099943"/>
          </a:xfrm>
          <a:prstGeom prst="rect">
            <a:avLst/>
          </a:prstGeom>
        </p:spPr>
      </p:pic>
    </p:spTree>
    <p:extLst>
      <p:ext uri="{BB962C8B-B14F-4D97-AF65-F5344CB8AC3E}">
        <p14:creationId xmlns:p14="http://schemas.microsoft.com/office/powerpoint/2010/main" val="803311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1987C8-B8EA-758E-2174-B8CBA951D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2021"/>
            <a:ext cx="12192000" cy="4899708"/>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en-US" dirty="0"/>
              <a:t>Bond Yield </a:t>
            </a:r>
            <a:r>
              <a:rPr lang="th-TH" dirty="0"/>
              <a:t>ของสหรัฐฯ</a:t>
            </a:r>
            <a:endParaRPr lang="en-US" dirty="0"/>
          </a:p>
        </p:txBody>
      </p:sp>
      <p:cxnSp>
        <p:nvCxnSpPr>
          <p:cNvPr id="7" name="Straight Arrow Connector 6">
            <a:extLst>
              <a:ext uri="{FF2B5EF4-FFF2-40B4-BE49-F238E27FC236}">
                <a16:creationId xmlns:a16="http://schemas.microsoft.com/office/drawing/2014/main" id="{6232D87A-D65B-869D-7647-94828333334B}"/>
              </a:ext>
            </a:extLst>
          </p:cNvPr>
          <p:cNvCxnSpPr>
            <a:cxnSpLocks/>
          </p:cNvCxnSpPr>
          <p:nvPr/>
        </p:nvCxnSpPr>
        <p:spPr>
          <a:xfrm flipV="1">
            <a:off x="10923639" y="2013624"/>
            <a:ext cx="759280" cy="169137"/>
          </a:xfrm>
          <a:prstGeom prst="straightConnector1">
            <a:avLst/>
          </a:prstGeom>
          <a:ln w="57150">
            <a:solidFill>
              <a:srgbClr val="33CC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2820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0D87A4-DFAB-176D-8252-AABFB7EDE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2496"/>
            <a:ext cx="12192000" cy="4899708"/>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en-US" dirty="0"/>
              <a:t>Bond Yield </a:t>
            </a:r>
            <a:r>
              <a:rPr lang="th-TH" dirty="0"/>
              <a:t>ของไทย</a:t>
            </a:r>
            <a:endParaRPr lang="en-US" dirty="0"/>
          </a:p>
        </p:txBody>
      </p:sp>
      <p:cxnSp>
        <p:nvCxnSpPr>
          <p:cNvPr id="8" name="Straight Arrow Connector 7">
            <a:extLst>
              <a:ext uri="{FF2B5EF4-FFF2-40B4-BE49-F238E27FC236}">
                <a16:creationId xmlns:a16="http://schemas.microsoft.com/office/drawing/2014/main" id="{81C6F283-4D18-2F57-25B7-0CCB491FAACE}"/>
              </a:ext>
            </a:extLst>
          </p:cNvPr>
          <p:cNvCxnSpPr>
            <a:cxnSpLocks/>
          </p:cNvCxnSpPr>
          <p:nvPr/>
        </p:nvCxnSpPr>
        <p:spPr>
          <a:xfrm flipV="1">
            <a:off x="10377333" y="2693435"/>
            <a:ext cx="496315" cy="127535"/>
          </a:xfrm>
          <a:prstGeom prst="straightConnector1">
            <a:avLst/>
          </a:prstGeom>
          <a:ln w="57150">
            <a:solidFill>
              <a:srgbClr val="33CC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1342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040F75-70E5-9C71-A7CD-61419B936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1071"/>
            <a:ext cx="12192000" cy="4899708"/>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th-TH" dirty="0"/>
              <a:t>ค่าเงินดอลล่าร์กลับมาแข็งค่า (เงินบาทอ่อน)</a:t>
            </a:r>
            <a:endParaRPr lang="en-US" dirty="0"/>
          </a:p>
        </p:txBody>
      </p:sp>
      <p:cxnSp>
        <p:nvCxnSpPr>
          <p:cNvPr id="8" name="Straight Arrow Connector 7">
            <a:extLst>
              <a:ext uri="{FF2B5EF4-FFF2-40B4-BE49-F238E27FC236}">
                <a16:creationId xmlns:a16="http://schemas.microsoft.com/office/drawing/2014/main" id="{8FAC46EA-BE20-84FF-F4EC-033DF9DCAD0C}"/>
              </a:ext>
            </a:extLst>
          </p:cNvPr>
          <p:cNvCxnSpPr>
            <a:cxnSpLocks/>
          </p:cNvCxnSpPr>
          <p:nvPr/>
        </p:nvCxnSpPr>
        <p:spPr>
          <a:xfrm flipV="1">
            <a:off x="10886383" y="2136275"/>
            <a:ext cx="374928" cy="119671"/>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578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D1683C-83CF-4BD9-69C0-CE7A8679CB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607" y="1175457"/>
            <a:ext cx="11892786" cy="4779460"/>
          </a:xfrm>
          <a:prstGeom prst="rect">
            <a:avLst/>
          </a:prstGeom>
        </p:spPr>
      </p:pic>
      <p:sp>
        <p:nvSpPr>
          <p:cNvPr id="2" name="Title 1">
            <a:extLst>
              <a:ext uri="{FF2B5EF4-FFF2-40B4-BE49-F238E27FC236}">
                <a16:creationId xmlns:a16="http://schemas.microsoft.com/office/drawing/2014/main" id="{4E84A44E-1AF0-8FC2-FD1C-C85E686BF7ED}"/>
              </a:ext>
            </a:extLst>
          </p:cNvPr>
          <p:cNvSpPr>
            <a:spLocks noGrp="1"/>
          </p:cNvSpPr>
          <p:nvPr>
            <p:ph type="title"/>
          </p:nvPr>
        </p:nvSpPr>
        <p:spPr/>
        <p:txBody>
          <a:bodyPr/>
          <a:lstStyle/>
          <a:p>
            <a:r>
              <a:rPr lang="th-TH" dirty="0"/>
              <a:t>เงินทุนสำรองเงินตราต่างประเทศของไทย ขยับสูงขึ้นต่อ</a:t>
            </a:r>
            <a:endParaRPr lang="en-US" dirty="0"/>
          </a:p>
        </p:txBody>
      </p:sp>
      <p:cxnSp>
        <p:nvCxnSpPr>
          <p:cNvPr id="7" name="Straight Arrow Connector 6">
            <a:extLst>
              <a:ext uri="{FF2B5EF4-FFF2-40B4-BE49-F238E27FC236}">
                <a16:creationId xmlns:a16="http://schemas.microsoft.com/office/drawing/2014/main" id="{C0FAC9A0-2C2B-2679-4BFE-DB62E73D8AB0}"/>
              </a:ext>
            </a:extLst>
          </p:cNvPr>
          <p:cNvCxnSpPr>
            <a:cxnSpLocks/>
          </p:cNvCxnSpPr>
          <p:nvPr/>
        </p:nvCxnSpPr>
        <p:spPr>
          <a:xfrm>
            <a:off x="10832123" y="4085189"/>
            <a:ext cx="276787" cy="2046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EBEC0FED-0677-C0B8-CF3C-B8FE5E863798}"/>
              </a:ext>
            </a:extLst>
          </p:cNvPr>
          <p:cNvCxnSpPr/>
          <p:nvPr/>
        </p:nvCxnSpPr>
        <p:spPr>
          <a:xfrm flipV="1">
            <a:off x="299214" y="1116688"/>
            <a:ext cx="11378666" cy="5199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962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th-TH" dirty="0"/>
              <a:t>ราคา </a:t>
            </a:r>
            <a:r>
              <a:rPr lang="en-US" dirty="0"/>
              <a:t>Commodity</a:t>
            </a:r>
          </a:p>
        </p:txBody>
      </p:sp>
      <p:pic>
        <p:nvPicPr>
          <p:cNvPr id="6" name="Picture 5">
            <a:extLst>
              <a:ext uri="{FF2B5EF4-FFF2-40B4-BE49-F238E27FC236}">
                <a16:creationId xmlns:a16="http://schemas.microsoft.com/office/drawing/2014/main" id="{3DEE05B3-013F-E7EB-8C18-A987D5B91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4871"/>
            <a:ext cx="12192000" cy="4899708"/>
          </a:xfrm>
          <a:prstGeom prst="rect">
            <a:avLst/>
          </a:prstGeom>
        </p:spPr>
      </p:pic>
    </p:spTree>
    <p:extLst>
      <p:ext uri="{BB962C8B-B14F-4D97-AF65-F5344CB8AC3E}">
        <p14:creationId xmlns:p14="http://schemas.microsoft.com/office/powerpoint/2010/main" val="3286540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A53455-B688-4D67-352B-7645ABA8A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3446"/>
            <a:ext cx="12192000" cy="4899708"/>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th-TH" dirty="0"/>
              <a:t>สัญญาซื้อน้ำมันดิบ </a:t>
            </a:r>
            <a:r>
              <a:rPr lang="en-US" dirty="0"/>
              <a:t>(Brent) </a:t>
            </a:r>
            <a:r>
              <a:rPr lang="th-TH" dirty="0"/>
              <a:t>สูงขึ้นเป็นสัปดาห์ที่สี่ติดต่อกัน</a:t>
            </a:r>
            <a:endParaRPr lang="en-US" dirty="0"/>
          </a:p>
        </p:txBody>
      </p:sp>
      <p:cxnSp>
        <p:nvCxnSpPr>
          <p:cNvPr id="8" name="Straight Arrow Connector 7">
            <a:extLst>
              <a:ext uri="{FF2B5EF4-FFF2-40B4-BE49-F238E27FC236}">
                <a16:creationId xmlns:a16="http://schemas.microsoft.com/office/drawing/2014/main" id="{71164ACD-7D94-FF81-51D3-93434C8A7BF8}"/>
              </a:ext>
            </a:extLst>
          </p:cNvPr>
          <p:cNvCxnSpPr>
            <a:cxnSpLocks/>
          </p:cNvCxnSpPr>
          <p:nvPr/>
        </p:nvCxnSpPr>
        <p:spPr>
          <a:xfrm flipV="1">
            <a:off x="10895178" y="4007684"/>
            <a:ext cx="794297" cy="340883"/>
          </a:xfrm>
          <a:prstGeom prst="straightConnector1">
            <a:avLst/>
          </a:prstGeom>
          <a:ln w="57150">
            <a:solidFill>
              <a:srgbClr val="33CC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337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306D53-74BB-1C49-511C-96B9695AA1A8}"/>
              </a:ext>
            </a:extLst>
          </p:cNvPr>
          <p:cNvSpPr>
            <a:spLocks noGrp="1"/>
          </p:cNvSpPr>
          <p:nvPr>
            <p:ph type="title"/>
          </p:nvPr>
        </p:nvSpPr>
        <p:spPr/>
        <p:txBody>
          <a:bodyPr>
            <a:normAutofit/>
          </a:bodyPr>
          <a:lstStyle/>
          <a:p>
            <a:r>
              <a:rPr lang="en-US" dirty="0"/>
              <a:t>Calendar (Week)</a:t>
            </a:r>
          </a:p>
        </p:txBody>
      </p:sp>
      <p:sp>
        <p:nvSpPr>
          <p:cNvPr id="5" name="TextBox 4">
            <a:extLst>
              <a:ext uri="{FF2B5EF4-FFF2-40B4-BE49-F238E27FC236}">
                <a16:creationId xmlns:a16="http://schemas.microsoft.com/office/drawing/2014/main" id="{065FB01B-C21E-3C9A-244F-04D60BED5793}"/>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1" i="0" u="none" strike="noStrike" kern="1200" cap="none" spc="0" normalizeH="0" baseline="0" noProof="0" dirty="0">
                <a:ln>
                  <a:noFill/>
                </a:ln>
                <a:solidFill>
                  <a:srgbClr val="FFFFFF"/>
                </a:solidFill>
                <a:effectLst/>
                <a:uLnTx/>
                <a:uFillTx/>
                <a:latin typeface="DB Heavent Light"/>
                <a:ea typeface="+mn-ea"/>
                <a:cs typeface="DB Heavent Light"/>
              </a:rPr>
              <a:t>อัพเดทจาก </a:t>
            </a:r>
            <a:r>
              <a:rPr kumimoji="0" lang="en-US" sz="1800" b="1" i="0" u="none" strike="noStrike" kern="1200" cap="none" spc="0" normalizeH="0" baseline="0" noProof="0" dirty="0" err="1">
                <a:ln>
                  <a:noFill/>
                </a:ln>
                <a:solidFill>
                  <a:srgbClr val="FFFFFF"/>
                </a:solidFill>
                <a:effectLst/>
                <a:uLnTx/>
                <a:uFillTx/>
                <a:latin typeface="DB Heavent Light"/>
                <a:ea typeface="+mn-ea"/>
                <a:cs typeface="DB Heavent Light"/>
              </a:rPr>
              <a:t>mongkol</a:t>
            </a:r>
            <a:endParaRPr kumimoji="0" lang="en-US" sz="1800" b="1" i="0" u="none" strike="noStrike" kern="1200" cap="none" spc="0" normalizeH="0" baseline="0" noProof="0" dirty="0">
              <a:ln>
                <a:noFill/>
              </a:ln>
              <a:solidFill>
                <a:srgbClr val="FFFFFF"/>
              </a:solidFill>
              <a:effectLst/>
              <a:uLnTx/>
              <a:uFillTx/>
              <a:latin typeface="DB Heavent Light"/>
              <a:ea typeface="+mn-ea"/>
              <a:cs typeface="DB Heavent Light"/>
            </a:endParaRPr>
          </a:p>
        </p:txBody>
      </p:sp>
      <p:graphicFrame>
        <p:nvGraphicFramePr>
          <p:cNvPr id="2" name="Table 1">
            <a:extLst>
              <a:ext uri="{FF2B5EF4-FFF2-40B4-BE49-F238E27FC236}">
                <a16:creationId xmlns:a16="http://schemas.microsoft.com/office/drawing/2014/main" id="{1A3DEDC2-CD4C-1AC2-56C3-B0ED2F3989E6}"/>
              </a:ext>
            </a:extLst>
          </p:cNvPr>
          <p:cNvGraphicFramePr>
            <a:graphicFrameLocks noGrp="1"/>
          </p:cNvGraphicFramePr>
          <p:nvPr>
            <p:extLst>
              <p:ext uri="{D42A27DB-BD31-4B8C-83A1-F6EECF244321}">
                <p14:modId xmlns:p14="http://schemas.microsoft.com/office/powerpoint/2010/main" val="334981380"/>
              </p:ext>
            </p:extLst>
          </p:nvPr>
        </p:nvGraphicFramePr>
        <p:xfrm>
          <a:off x="2347450" y="821531"/>
          <a:ext cx="7497099" cy="5412135"/>
        </p:xfrm>
        <a:graphic>
          <a:graphicData uri="http://schemas.openxmlformats.org/drawingml/2006/table">
            <a:tbl>
              <a:tblPr/>
              <a:tblGrid>
                <a:gridCol w="728121">
                  <a:extLst>
                    <a:ext uri="{9D8B030D-6E8A-4147-A177-3AD203B41FA5}">
                      <a16:colId xmlns:a16="http://schemas.microsoft.com/office/drawing/2014/main" val="860890683"/>
                    </a:ext>
                  </a:extLst>
                </a:gridCol>
                <a:gridCol w="800085">
                  <a:extLst>
                    <a:ext uri="{9D8B030D-6E8A-4147-A177-3AD203B41FA5}">
                      <a16:colId xmlns:a16="http://schemas.microsoft.com/office/drawing/2014/main" val="1626386170"/>
                    </a:ext>
                  </a:extLst>
                </a:gridCol>
                <a:gridCol w="3183410">
                  <a:extLst>
                    <a:ext uri="{9D8B030D-6E8A-4147-A177-3AD203B41FA5}">
                      <a16:colId xmlns:a16="http://schemas.microsoft.com/office/drawing/2014/main" val="3533185354"/>
                    </a:ext>
                  </a:extLst>
                </a:gridCol>
                <a:gridCol w="800085">
                  <a:extLst>
                    <a:ext uri="{9D8B030D-6E8A-4147-A177-3AD203B41FA5}">
                      <a16:colId xmlns:a16="http://schemas.microsoft.com/office/drawing/2014/main" val="3234820503"/>
                    </a:ext>
                  </a:extLst>
                </a:gridCol>
                <a:gridCol w="982116">
                  <a:extLst>
                    <a:ext uri="{9D8B030D-6E8A-4147-A177-3AD203B41FA5}">
                      <a16:colId xmlns:a16="http://schemas.microsoft.com/office/drawing/2014/main" val="1561950583"/>
                    </a:ext>
                  </a:extLst>
                </a:gridCol>
                <a:gridCol w="1003282">
                  <a:extLst>
                    <a:ext uri="{9D8B030D-6E8A-4147-A177-3AD203B41FA5}">
                      <a16:colId xmlns:a16="http://schemas.microsoft.com/office/drawing/2014/main" val="1453673413"/>
                    </a:ext>
                  </a:extLst>
                </a:gridCol>
              </a:tblGrid>
              <a:tr h="219447">
                <a:tc>
                  <a:txBody>
                    <a:bodyPr/>
                    <a:lstStyle/>
                    <a:p>
                      <a:pPr algn="ctr" fontAlgn="ctr"/>
                      <a:r>
                        <a:rPr lang="en-US" sz="900" b="1" i="0" u="none" strike="noStrike">
                          <a:solidFill>
                            <a:srgbClr val="001E64"/>
                          </a:solidFill>
                          <a:effectLst/>
                          <a:latin typeface="Arial" panose="020B0604020202020204" pitchFamily="34" charset="0"/>
                        </a:rPr>
                        <a:t>Date</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1E64"/>
                          </a:solidFill>
                          <a:effectLst/>
                          <a:latin typeface="Arial" panose="020B0604020202020204" pitchFamily="34" charset="0"/>
                        </a:rPr>
                        <a:t>Country</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rgbClr val="001E64"/>
                          </a:solidFill>
                          <a:effectLst/>
                          <a:latin typeface="Arial" panose="020B0604020202020204" pitchFamily="34" charset="0"/>
                        </a:rPr>
                        <a:t>Event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1E64"/>
                          </a:solidFill>
                          <a:effectLst/>
                          <a:latin typeface="Arial" panose="020B0604020202020204" pitchFamily="34" charset="0"/>
                        </a:rPr>
                        <a:t>Period</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r>
                        <a:rPr lang="en-US" sz="900" b="1" i="0" u="none" strike="noStrike">
                          <a:solidFill>
                            <a:srgbClr val="001E64"/>
                          </a:solidFill>
                          <a:effectLst/>
                          <a:latin typeface="Arial" panose="020B0604020202020204" pitchFamily="34" charset="0"/>
                        </a:rPr>
                        <a:t>Surv(M)</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r>
                        <a:rPr lang="en-US" sz="900" b="1" i="0" u="none" strike="noStrike">
                          <a:solidFill>
                            <a:srgbClr val="001E64"/>
                          </a:solidFill>
                          <a:effectLst/>
                          <a:latin typeface="Arial" panose="020B0604020202020204" pitchFamily="34" charset="0"/>
                        </a:rPr>
                        <a:t>Prior</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786450"/>
                  </a:ext>
                </a:extLst>
              </a:tr>
              <a:tr h="219447">
                <a:tc>
                  <a:txBody>
                    <a:bodyPr/>
                    <a:lstStyle/>
                    <a:p>
                      <a:pPr algn="ctr" fontAlgn="ctr"/>
                      <a:r>
                        <a:rPr lang="en-US" sz="900" b="0" i="0" u="none" strike="noStrike">
                          <a:solidFill>
                            <a:srgbClr val="000000"/>
                          </a:solidFill>
                          <a:effectLst/>
                          <a:latin typeface="Arial" panose="020B0604020202020204" pitchFamily="34" charset="0"/>
                        </a:rPr>
                        <a:t>6-May</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0" i="0" u="none" strike="noStrike">
                          <a:solidFill>
                            <a:srgbClr val="FF0000"/>
                          </a:solidFill>
                          <a:effectLst/>
                          <a:latin typeface="Arial" panose="020B0604020202020204" pitchFamily="34" charset="0"/>
                        </a:rPr>
                        <a:t>CH</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r>
                        <a:rPr lang="en-US" sz="900" b="0" i="0" u="none" strike="noStrike">
                          <a:solidFill>
                            <a:srgbClr val="FF0000"/>
                          </a:solidFill>
                          <a:effectLst/>
                          <a:latin typeface="Arial" panose="020B0604020202020204" pitchFamily="34" charset="0"/>
                        </a:rPr>
                        <a:t>Caixin China PMI Services</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Apr</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r>
                        <a:rPr lang="en-US" sz="900" b="0" i="0" u="none" strike="noStrike">
                          <a:solidFill>
                            <a:srgbClr val="000000"/>
                          </a:solidFill>
                          <a:effectLst/>
                          <a:latin typeface="Arial" panose="020B0604020202020204" pitchFamily="34" charset="0"/>
                        </a:rPr>
                        <a:t>               52.6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r>
                        <a:rPr lang="en-US" sz="900" b="0" i="0" u="none" strike="noStrike">
                          <a:solidFill>
                            <a:srgbClr val="000000"/>
                          </a:solidFill>
                          <a:effectLst/>
                          <a:latin typeface="Arial" panose="020B0604020202020204" pitchFamily="34" charset="0"/>
                        </a:rPr>
                        <a:t>               52.7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807034794"/>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EC</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000000"/>
                          </a:solidFill>
                          <a:effectLst/>
                          <a:highlight>
                            <a:srgbClr val="F2F2F2"/>
                          </a:highlight>
                          <a:latin typeface="Arial" panose="020B0604020202020204" pitchFamily="34" charset="0"/>
                        </a:rPr>
                        <a:t>PPI YoY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Mar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-8.3%</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2409339233"/>
                  </a:ext>
                </a:extLst>
              </a:tr>
              <a:tr h="236821">
                <a:tc>
                  <a:txBody>
                    <a:bodyPr/>
                    <a:lstStyle/>
                    <a:p>
                      <a:pPr algn="ctr" fontAlgn="ctr"/>
                      <a:r>
                        <a:rPr lang="en-US" sz="900" b="0" i="0" u="none" strike="noStrike">
                          <a:solidFill>
                            <a:srgbClr val="000000"/>
                          </a:solidFill>
                          <a:effectLst/>
                          <a:latin typeface="Arial" panose="020B0604020202020204" pitchFamily="34" charset="0"/>
                        </a:rPr>
                        <a:t>7-May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EC</a:t>
                      </a:r>
                    </a:p>
                  </a:txBody>
                  <a:tcPr marL="0" marR="0" marT="0" marB="0" anchor="ctr">
                    <a:lnL>
                      <a:noFill/>
                    </a:lnL>
                    <a:lnR>
                      <a:noFill/>
                    </a:lnR>
                    <a:lnT>
                      <a:noFill/>
                    </a:lnT>
                    <a:lnB>
                      <a:noFill/>
                    </a:lnB>
                    <a:noFill/>
                  </a:tcPr>
                </a:tc>
                <a:tc>
                  <a:txBody>
                    <a:bodyPr/>
                    <a:lstStyle/>
                    <a:p>
                      <a:pPr algn="l" fontAlgn="ctr"/>
                      <a:r>
                        <a:rPr lang="en-US" sz="900" b="0" i="0" u="none" strike="noStrike">
                          <a:solidFill>
                            <a:srgbClr val="000000"/>
                          </a:solidFill>
                          <a:effectLst/>
                          <a:latin typeface="Arial" panose="020B0604020202020204" pitchFamily="34" charset="0"/>
                        </a:rPr>
                        <a:t>Retail Sales YoY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Mar</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extLst>
                  <a:ext uri="{0D108BD9-81ED-4DB2-BD59-A6C34878D82A}">
                    <a16:rowId xmlns:a16="http://schemas.microsoft.com/office/drawing/2014/main" val="1255118406"/>
                  </a:ext>
                </a:extLst>
              </a:tr>
              <a:tr h="236821">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9-May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Initial Jobless Claims</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May-04</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 -- </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 208k </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1688300451"/>
                  </a:ext>
                </a:extLst>
              </a:tr>
              <a:tr h="236821">
                <a:tc>
                  <a:txBody>
                    <a:bodyPr/>
                    <a:lstStyle/>
                    <a:p>
                      <a:pPr algn="ct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ctr" fontAlgn="ctr"/>
                      <a:r>
                        <a:rPr lang="en-US" sz="900" b="0" i="0" u="none" strike="noStrike">
                          <a:solidFill>
                            <a:srgbClr val="FF0000"/>
                          </a:solidFill>
                          <a:effectLst/>
                          <a:latin typeface="Arial" panose="020B0604020202020204" pitchFamily="34" charset="0"/>
                        </a:rPr>
                        <a:t>CH</a:t>
                      </a:r>
                    </a:p>
                  </a:txBody>
                  <a:tcPr marL="0" marR="0" marT="0" marB="0" anchor="ctr">
                    <a:lnL>
                      <a:noFill/>
                    </a:lnL>
                    <a:lnR>
                      <a:noFill/>
                    </a:lnR>
                    <a:lnT>
                      <a:noFill/>
                    </a:lnT>
                    <a:lnB>
                      <a:noFill/>
                    </a:lnB>
                    <a:noFill/>
                  </a:tcPr>
                </a:tc>
                <a:tc>
                  <a:txBody>
                    <a:bodyPr/>
                    <a:lstStyle/>
                    <a:p>
                      <a:pPr algn="l" fontAlgn="ctr"/>
                      <a:r>
                        <a:rPr lang="en-US" sz="900" b="0" i="0" u="none" strike="noStrike">
                          <a:solidFill>
                            <a:srgbClr val="FF0000"/>
                          </a:solidFill>
                          <a:effectLst/>
                          <a:latin typeface="Arial" panose="020B0604020202020204" pitchFamily="34" charset="0"/>
                        </a:rPr>
                        <a:t>Exports YoY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Apr</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3.98%</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-7.50%</a:t>
                      </a:r>
                    </a:p>
                  </a:txBody>
                  <a:tcPr marL="0" marR="0" marT="0" marB="0" anchor="ctr">
                    <a:lnL>
                      <a:noFill/>
                    </a:lnL>
                    <a:lnR>
                      <a:noFill/>
                    </a:lnR>
                    <a:lnT>
                      <a:noFill/>
                    </a:lnT>
                    <a:lnB>
                      <a:noFill/>
                    </a:lnB>
                    <a:noFill/>
                  </a:tcPr>
                </a:tc>
                <a:extLst>
                  <a:ext uri="{0D108BD9-81ED-4DB2-BD59-A6C34878D82A}">
                    <a16:rowId xmlns:a16="http://schemas.microsoft.com/office/drawing/2014/main" val="2103031938"/>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CH</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Exports YoY CNY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-3.8%</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803842990"/>
                  </a:ext>
                </a:extLst>
              </a:tr>
              <a:tr h="236821">
                <a:tc>
                  <a:txBody>
                    <a:bodyPr/>
                    <a:lstStyle/>
                    <a:p>
                      <a:pPr algn="ctr" fontAlgn="ctr"/>
                      <a:r>
                        <a:rPr lang="en-US" sz="900" b="0" i="0" u="none" strike="noStrike">
                          <a:solidFill>
                            <a:srgbClr val="000000"/>
                          </a:solidFill>
                          <a:effectLst/>
                          <a:latin typeface="Arial" panose="020B0604020202020204" pitchFamily="34" charset="0"/>
                        </a:rPr>
                        <a:t>10-May</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US</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Arial" panose="020B0604020202020204" pitchFamily="34" charset="0"/>
                        </a:rPr>
                        <a:t>U. of Mich. Sentiment</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May P</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tc>
                  <a:txBody>
                    <a:bodyPr/>
                    <a:lstStyle/>
                    <a:p>
                      <a:pPr algn="r" fontAlgn="ctr"/>
                      <a:r>
                        <a:rPr lang="en-US" sz="900" b="0" i="0" u="none" strike="noStrike">
                          <a:solidFill>
                            <a:srgbClr val="000000"/>
                          </a:solidFill>
                          <a:effectLst/>
                          <a:latin typeface="Arial" panose="020B0604020202020204" pitchFamily="34" charset="0"/>
                        </a:rPr>
                        <a:t>               76.9 </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tc>
                  <a:txBody>
                    <a:bodyPr/>
                    <a:lstStyle/>
                    <a:p>
                      <a:pPr algn="r" fontAlgn="ctr"/>
                      <a:r>
                        <a:rPr lang="en-US" sz="900" b="0" i="0" u="none" strike="noStrike">
                          <a:solidFill>
                            <a:srgbClr val="000000"/>
                          </a:solidFill>
                          <a:effectLst/>
                          <a:latin typeface="Arial" panose="020B0604020202020204" pitchFamily="34" charset="0"/>
                        </a:rPr>
                        <a:t>               77.2 </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746446692"/>
                  </a:ext>
                </a:extLst>
              </a:tr>
              <a:tr h="236821">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11-May</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CH</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CPI YoY</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0.18%</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0.10%</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576446319"/>
                  </a:ext>
                </a:extLst>
              </a:tr>
              <a:tr h="236821">
                <a:tc>
                  <a:txBody>
                    <a:bodyPr/>
                    <a:lstStyle/>
                    <a:p>
                      <a:pPr algn="ctr" fontAlgn="ctr"/>
                      <a:r>
                        <a:rPr lang="en-US" sz="900" b="0" i="0" u="none" strike="noStrike">
                          <a:solidFill>
                            <a:srgbClr val="000000"/>
                          </a:solidFill>
                          <a:effectLst/>
                          <a:latin typeface="Arial" panose="020B0604020202020204" pitchFamily="34" charset="0"/>
                        </a:rPr>
                        <a:t>14-May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US</a:t>
                      </a:r>
                    </a:p>
                  </a:txBody>
                  <a:tcPr marL="0" marR="0" marT="0" marB="0" anchor="ctr">
                    <a:lnL>
                      <a:noFill/>
                    </a:lnL>
                    <a:lnR>
                      <a:noFill/>
                    </a:lnR>
                    <a:lnT>
                      <a:noFill/>
                    </a:lnT>
                    <a:lnB>
                      <a:noFill/>
                    </a:lnB>
                    <a:noFill/>
                  </a:tcPr>
                </a:tc>
                <a:tc>
                  <a:txBody>
                    <a:bodyPr/>
                    <a:lstStyle/>
                    <a:p>
                      <a:pPr algn="l" fontAlgn="ctr"/>
                      <a:r>
                        <a:rPr lang="en-US" sz="900" b="0" i="0" u="none" strike="noStrike">
                          <a:solidFill>
                            <a:srgbClr val="000000"/>
                          </a:solidFill>
                          <a:effectLst/>
                          <a:latin typeface="Arial" panose="020B0604020202020204" pitchFamily="34" charset="0"/>
                        </a:rPr>
                        <a:t>PPI Final Demand YoY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Apr</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extLst>
                  <a:ext uri="{0D108BD9-81ED-4DB2-BD59-A6C34878D82A}">
                    <a16:rowId xmlns:a16="http://schemas.microsoft.com/office/drawing/2014/main" val="3382332998"/>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000000"/>
                          </a:solidFill>
                          <a:effectLst/>
                          <a:highlight>
                            <a:srgbClr val="F2F2F2"/>
                          </a:highlight>
                          <a:latin typeface="Arial" panose="020B0604020202020204" pitchFamily="34" charset="0"/>
                        </a:rPr>
                        <a:t>PPI Ex Food, Energy, Trade YoY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 -- </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2.8%</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3789901624"/>
                  </a:ext>
                </a:extLst>
              </a:tr>
              <a:tr h="236821">
                <a:tc>
                  <a:txBody>
                    <a:bodyPr/>
                    <a:lstStyle/>
                    <a:p>
                      <a:pPr algn="ctr" fontAlgn="ctr"/>
                      <a:r>
                        <a:rPr lang="en-US" sz="900" b="0" i="0" u="none" strike="noStrike">
                          <a:solidFill>
                            <a:srgbClr val="000000"/>
                          </a:solidFill>
                          <a:effectLst/>
                          <a:latin typeface="Arial" panose="020B0604020202020204" pitchFamily="34" charset="0"/>
                        </a:rPr>
                        <a:t>15-May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CH</a:t>
                      </a:r>
                    </a:p>
                  </a:txBody>
                  <a:tcPr marL="0" marR="0" marT="0" marB="0" anchor="ctr">
                    <a:lnL>
                      <a:noFill/>
                    </a:lnL>
                    <a:lnR>
                      <a:noFill/>
                    </a:lnR>
                    <a:lnT>
                      <a:noFill/>
                    </a:lnT>
                    <a:lnB>
                      <a:noFill/>
                    </a:lnB>
                    <a:noFill/>
                  </a:tcPr>
                </a:tc>
                <a:tc>
                  <a:txBody>
                    <a:bodyPr/>
                    <a:lstStyle/>
                    <a:p>
                      <a:pPr algn="l" fontAlgn="ctr"/>
                      <a:r>
                        <a:rPr lang="en-US" sz="900" b="0" i="0" u="none" strike="noStrike">
                          <a:solidFill>
                            <a:srgbClr val="000000"/>
                          </a:solidFill>
                          <a:effectLst/>
                          <a:latin typeface="Arial" panose="020B0604020202020204" pitchFamily="34" charset="0"/>
                        </a:rPr>
                        <a:t>1-Yr Medium-Term Lending Facility Rate</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May-15</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 -- </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noFill/>
                  </a:tcPr>
                </a:tc>
                <a:extLst>
                  <a:ext uri="{0D108BD9-81ED-4DB2-BD59-A6C34878D82A}">
                    <a16:rowId xmlns:a16="http://schemas.microsoft.com/office/drawing/2014/main" val="2877461259"/>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EC</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GDP SA QoQ</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1Q P</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0.30%</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1697664855"/>
                  </a:ext>
                </a:extLst>
              </a:tr>
              <a:tr h="236821">
                <a:tc>
                  <a:txBody>
                    <a:bodyPr/>
                    <a:lstStyle/>
                    <a:p>
                      <a:pPr algn="ct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US</a:t>
                      </a:r>
                    </a:p>
                  </a:txBody>
                  <a:tcPr marL="0" marR="0" marT="0" marB="0" anchor="ctr">
                    <a:lnL>
                      <a:noFill/>
                    </a:lnL>
                    <a:lnR>
                      <a:noFill/>
                    </a:lnR>
                    <a:lnT>
                      <a:noFill/>
                    </a:lnT>
                    <a:lnB>
                      <a:noFill/>
                    </a:lnB>
                    <a:noFill/>
                  </a:tcPr>
                </a:tc>
                <a:tc>
                  <a:txBody>
                    <a:bodyPr/>
                    <a:lstStyle/>
                    <a:p>
                      <a:pPr algn="l" fontAlgn="ctr"/>
                      <a:r>
                        <a:rPr lang="en-US" sz="900" b="0" i="0" u="none" strike="noStrike">
                          <a:solidFill>
                            <a:srgbClr val="000000"/>
                          </a:solidFill>
                          <a:effectLst/>
                          <a:latin typeface="Arial" panose="020B0604020202020204" pitchFamily="34" charset="0"/>
                        </a:rPr>
                        <a:t>Empire Manufacturing</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May</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              14.3 </a:t>
                      </a:r>
                    </a:p>
                  </a:txBody>
                  <a:tcPr marL="0" marR="0" marT="0" marB="0" anchor="ctr">
                    <a:lnL>
                      <a:noFill/>
                    </a:lnL>
                    <a:lnR>
                      <a:noFill/>
                    </a:lnR>
                    <a:lnT>
                      <a:noFill/>
                    </a:lnT>
                    <a:lnB>
                      <a:noFill/>
                    </a:lnB>
                    <a:noFill/>
                  </a:tcPr>
                </a:tc>
                <a:extLst>
                  <a:ext uri="{0D108BD9-81ED-4DB2-BD59-A6C34878D82A}">
                    <a16:rowId xmlns:a16="http://schemas.microsoft.com/office/drawing/2014/main" val="2924811491"/>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CPI YoY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3.5%</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397055690"/>
                  </a:ext>
                </a:extLst>
              </a:tr>
              <a:tr h="236821">
                <a:tc>
                  <a:txBody>
                    <a:bodyPr/>
                    <a:lstStyle/>
                    <a:p>
                      <a:pPr algn="ct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ctr" fontAlgn="ctr"/>
                      <a:r>
                        <a:rPr lang="en-US" sz="900" b="0" i="0" u="none" strike="noStrike">
                          <a:solidFill>
                            <a:srgbClr val="FF0000"/>
                          </a:solidFill>
                          <a:effectLst/>
                          <a:latin typeface="Arial" panose="020B0604020202020204" pitchFamily="34" charset="0"/>
                        </a:rPr>
                        <a:t>US</a:t>
                      </a:r>
                    </a:p>
                  </a:txBody>
                  <a:tcPr marL="0" marR="0" marT="0" marB="0" anchor="ctr">
                    <a:lnL>
                      <a:noFill/>
                    </a:lnL>
                    <a:lnR>
                      <a:noFill/>
                    </a:lnR>
                    <a:lnT>
                      <a:noFill/>
                    </a:lnT>
                    <a:lnB>
                      <a:noFill/>
                    </a:lnB>
                    <a:noFill/>
                  </a:tcPr>
                </a:tc>
                <a:tc>
                  <a:txBody>
                    <a:bodyPr/>
                    <a:lstStyle/>
                    <a:p>
                      <a:pPr algn="l" fontAlgn="ctr"/>
                      <a:r>
                        <a:rPr lang="en-US" sz="900" b="0" i="0" u="none" strike="noStrike">
                          <a:solidFill>
                            <a:srgbClr val="FF0000"/>
                          </a:solidFill>
                          <a:effectLst/>
                          <a:latin typeface="Arial" panose="020B0604020202020204" pitchFamily="34" charset="0"/>
                        </a:rPr>
                        <a:t>CPI Ex Food and Energy YoY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Apr</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extLst>
                  <a:ext uri="{0D108BD9-81ED-4DB2-BD59-A6C34878D82A}">
                    <a16:rowId xmlns:a16="http://schemas.microsoft.com/office/drawing/2014/main" val="2241787793"/>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Retail Sales Advance MoM</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0.4%</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0.7%</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2999321317"/>
                  </a:ext>
                </a:extLst>
              </a:tr>
              <a:tr h="236821">
                <a:tc>
                  <a:txBody>
                    <a:bodyPr/>
                    <a:lstStyle/>
                    <a:p>
                      <a:pPr algn="ctr" fontAlgn="ctr"/>
                      <a:r>
                        <a:rPr lang="en-US" sz="900" b="0" i="0" u="none" strike="noStrike">
                          <a:solidFill>
                            <a:srgbClr val="000000"/>
                          </a:solidFill>
                          <a:effectLst/>
                          <a:latin typeface="Arial" panose="020B0604020202020204" pitchFamily="34" charset="0"/>
                        </a:rPr>
                        <a:t>16-May</a:t>
                      </a:r>
                    </a:p>
                  </a:txBody>
                  <a:tcPr marL="0" marR="0" marT="0" marB="0" anchor="ctr">
                    <a:lnL>
                      <a:noFill/>
                    </a:lnL>
                    <a:lnR>
                      <a:noFill/>
                    </a:lnR>
                    <a:lnT>
                      <a:noFill/>
                    </a:lnT>
                    <a:lnB>
                      <a:noFill/>
                    </a:lnB>
                    <a:noFill/>
                  </a:tcPr>
                </a:tc>
                <a:tc>
                  <a:txBody>
                    <a:bodyPr/>
                    <a:lstStyle/>
                    <a:p>
                      <a:pPr algn="ctr" fontAlgn="ctr"/>
                      <a:r>
                        <a:rPr lang="en-US" sz="900" b="0" i="0" u="none" strike="noStrike">
                          <a:solidFill>
                            <a:srgbClr val="FF0000"/>
                          </a:solidFill>
                          <a:effectLst/>
                          <a:latin typeface="Arial" panose="020B0604020202020204" pitchFamily="34" charset="0"/>
                        </a:rPr>
                        <a:t>JN</a:t>
                      </a:r>
                    </a:p>
                  </a:txBody>
                  <a:tcPr marL="0" marR="0" marT="0" marB="0" anchor="ctr">
                    <a:lnL>
                      <a:noFill/>
                    </a:lnL>
                    <a:lnR>
                      <a:noFill/>
                    </a:lnR>
                    <a:lnT>
                      <a:noFill/>
                    </a:lnT>
                    <a:lnB>
                      <a:noFill/>
                    </a:lnB>
                    <a:noFill/>
                  </a:tcPr>
                </a:tc>
                <a:tc>
                  <a:txBody>
                    <a:bodyPr/>
                    <a:lstStyle/>
                    <a:p>
                      <a:pPr algn="l" fontAlgn="ctr"/>
                      <a:r>
                        <a:rPr lang="en-US" sz="900" b="0" i="0" u="none" strike="noStrike">
                          <a:solidFill>
                            <a:srgbClr val="FF0000"/>
                          </a:solidFill>
                          <a:effectLst/>
                          <a:latin typeface="Arial" panose="020B0604020202020204" pitchFamily="34" charset="0"/>
                        </a:rPr>
                        <a:t>GDP Annualized SA QoQ</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1Q P</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extLst>
                  <a:ext uri="{0D108BD9-81ED-4DB2-BD59-A6C34878D82A}">
                    <a16:rowId xmlns:a16="http://schemas.microsoft.com/office/drawing/2014/main" val="4285119364"/>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000000"/>
                          </a:solidFill>
                          <a:effectLst/>
                          <a:highlight>
                            <a:srgbClr val="F2F2F2"/>
                          </a:highlight>
                          <a:latin typeface="Arial" panose="020B0604020202020204" pitchFamily="34" charset="0"/>
                        </a:rPr>
                        <a:t>Building Permits MoM</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1.2%</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-4.3%</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2998421372"/>
                  </a:ext>
                </a:extLst>
              </a:tr>
              <a:tr h="236821">
                <a:tc>
                  <a:txBody>
                    <a:bodyPr/>
                    <a:lstStyle/>
                    <a:p>
                      <a:pPr algn="ct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ctr" fontAlgn="ctr"/>
                      <a:r>
                        <a:rPr lang="en-US" sz="900" b="0" i="0" u="none" strike="noStrike">
                          <a:solidFill>
                            <a:srgbClr val="FF0000"/>
                          </a:solidFill>
                          <a:effectLst/>
                          <a:latin typeface="Arial" panose="020B0604020202020204" pitchFamily="34" charset="0"/>
                        </a:rPr>
                        <a:t>US</a:t>
                      </a:r>
                    </a:p>
                  </a:txBody>
                  <a:tcPr marL="0" marR="0" marT="0" marB="0" anchor="ctr">
                    <a:lnL>
                      <a:noFill/>
                    </a:lnL>
                    <a:lnR>
                      <a:noFill/>
                    </a:lnR>
                    <a:lnT>
                      <a:noFill/>
                    </a:lnT>
                    <a:lnB>
                      <a:noFill/>
                    </a:lnB>
                    <a:noFill/>
                  </a:tcPr>
                </a:tc>
                <a:tc>
                  <a:txBody>
                    <a:bodyPr/>
                    <a:lstStyle/>
                    <a:p>
                      <a:pPr algn="l" fontAlgn="ctr"/>
                      <a:r>
                        <a:rPr lang="en-US" sz="900" b="0" i="0" u="none" strike="noStrike">
                          <a:solidFill>
                            <a:srgbClr val="FF0000"/>
                          </a:solidFill>
                          <a:effectLst/>
                          <a:latin typeface="Arial" panose="020B0604020202020204" pitchFamily="34" charset="0"/>
                        </a:rPr>
                        <a:t>Initial Jobless Claims</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May-11</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a:t>
                      </a:r>
                    </a:p>
                  </a:txBody>
                  <a:tcPr marL="0" marR="0" marT="0" marB="0" anchor="ctr">
                    <a:lnL>
                      <a:noFill/>
                    </a:lnL>
                    <a:lnR>
                      <a:noFill/>
                    </a:lnR>
                    <a:lnT>
                      <a:noFill/>
                    </a:lnT>
                    <a:lnB>
                      <a:noFill/>
                    </a:lnB>
                    <a:noFill/>
                  </a:tcPr>
                </a:tc>
                <a:extLst>
                  <a:ext uri="{0D108BD9-81ED-4DB2-BD59-A6C34878D82A}">
                    <a16:rowId xmlns:a16="http://schemas.microsoft.com/office/drawing/2014/main" val="289899136"/>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000000"/>
                          </a:solidFill>
                          <a:effectLst/>
                          <a:highlight>
                            <a:srgbClr val="F2F2F2"/>
                          </a:highlight>
                          <a:latin typeface="Arial" panose="020B0604020202020204" pitchFamily="34" charset="0"/>
                        </a:rPr>
                        <a:t>Manufacturing (SIC) Production</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0.50%</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1126434634"/>
                  </a:ext>
                </a:extLst>
              </a:tr>
              <a:tr h="236821">
                <a:tc>
                  <a:txBody>
                    <a:bodyPr/>
                    <a:lstStyle/>
                    <a:p>
                      <a:pPr algn="ctr" fontAlgn="ctr"/>
                      <a:r>
                        <a:rPr lang="en-US" sz="900" b="0" i="0" u="none" strike="noStrike">
                          <a:solidFill>
                            <a:srgbClr val="000000"/>
                          </a:solidFill>
                          <a:effectLst/>
                          <a:latin typeface="Arial" panose="020B0604020202020204" pitchFamily="34" charset="0"/>
                        </a:rPr>
                        <a:t>17-May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CH</a:t>
                      </a:r>
                    </a:p>
                  </a:txBody>
                  <a:tcPr marL="0" marR="0" marT="0" marB="0" anchor="ctr">
                    <a:lnL>
                      <a:noFill/>
                    </a:lnL>
                    <a:lnR>
                      <a:noFill/>
                    </a:lnR>
                    <a:lnT>
                      <a:noFill/>
                    </a:lnT>
                    <a:lnB>
                      <a:noFill/>
                    </a:lnB>
                    <a:noFill/>
                  </a:tcPr>
                </a:tc>
                <a:tc>
                  <a:txBody>
                    <a:bodyPr/>
                    <a:lstStyle/>
                    <a:p>
                      <a:pPr algn="l" fontAlgn="ctr"/>
                      <a:r>
                        <a:rPr lang="en-US" sz="900" b="0" i="0" u="none" strike="noStrike">
                          <a:solidFill>
                            <a:srgbClr val="000000"/>
                          </a:solidFill>
                          <a:effectLst/>
                          <a:latin typeface="Arial" panose="020B0604020202020204" pitchFamily="34" charset="0"/>
                        </a:rPr>
                        <a:t>Retail Sales YoY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Apr</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 -- </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extLst>
                  <a:ext uri="{0D108BD9-81ED-4DB2-BD59-A6C34878D82A}">
                    <a16:rowId xmlns:a16="http://schemas.microsoft.com/office/drawing/2014/main" val="1988478188"/>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EC</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000000"/>
                          </a:solidFill>
                          <a:effectLst/>
                          <a:highlight>
                            <a:srgbClr val="F2F2F2"/>
                          </a:highlight>
                          <a:latin typeface="Arial" panose="020B0604020202020204" pitchFamily="34" charset="0"/>
                        </a:rPr>
                        <a:t>CPI YoY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 F</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dirty="0">
                          <a:solidFill>
                            <a:srgbClr val="000000"/>
                          </a:solidFill>
                          <a:effectLst/>
                          <a:highlight>
                            <a:srgbClr val="F2F2F2"/>
                          </a:highlight>
                          <a:latin typeface="Arial" panose="020B0604020202020204" pitchFamily="34" charset="0"/>
                        </a:rPr>
                        <a:t>2.40%</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3038997834"/>
                  </a:ext>
                </a:extLst>
              </a:tr>
            </a:tbl>
          </a:graphicData>
        </a:graphic>
      </p:graphicFrame>
    </p:spTree>
    <p:extLst>
      <p:ext uri="{BB962C8B-B14F-4D97-AF65-F5344CB8AC3E}">
        <p14:creationId xmlns:p14="http://schemas.microsoft.com/office/powerpoint/2010/main" val="1245669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5CC704-685D-8F95-290E-A1878DB68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9146"/>
            <a:ext cx="12192000" cy="4899708"/>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th-TH" dirty="0"/>
              <a:t>ค่าการกลั่นน้ำมัน</a:t>
            </a:r>
            <a:r>
              <a:rPr lang="en-US" dirty="0"/>
              <a:t> (Brent)</a:t>
            </a:r>
          </a:p>
        </p:txBody>
      </p:sp>
      <p:cxnSp>
        <p:nvCxnSpPr>
          <p:cNvPr id="6" name="Straight Arrow Connector 5">
            <a:extLst>
              <a:ext uri="{FF2B5EF4-FFF2-40B4-BE49-F238E27FC236}">
                <a16:creationId xmlns:a16="http://schemas.microsoft.com/office/drawing/2014/main" id="{386714A7-2F42-4860-D4FF-EABAE2B9ED6F}"/>
              </a:ext>
            </a:extLst>
          </p:cNvPr>
          <p:cNvCxnSpPr>
            <a:cxnSpLocks/>
          </p:cNvCxnSpPr>
          <p:nvPr/>
        </p:nvCxnSpPr>
        <p:spPr>
          <a:xfrm flipV="1">
            <a:off x="11203600" y="4365522"/>
            <a:ext cx="536116" cy="121516"/>
          </a:xfrm>
          <a:prstGeom prst="straightConnector1">
            <a:avLst/>
          </a:prstGeom>
          <a:ln w="38100">
            <a:solidFill>
              <a:srgbClr val="33CC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514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5CED51-9582-FDA1-7541-91A728485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4396"/>
            <a:ext cx="12192000" cy="4899708"/>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th-TH" dirty="0"/>
              <a:t>ราคาถ่านหิน</a:t>
            </a:r>
            <a:endParaRPr lang="en-US" dirty="0"/>
          </a:p>
        </p:txBody>
      </p:sp>
      <p:cxnSp>
        <p:nvCxnSpPr>
          <p:cNvPr id="6" name="Straight Arrow Connector 5">
            <a:extLst>
              <a:ext uri="{FF2B5EF4-FFF2-40B4-BE49-F238E27FC236}">
                <a16:creationId xmlns:a16="http://schemas.microsoft.com/office/drawing/2014/main" id="{386714A7-2F42-4860-D4FF-EABAE2B9ED6F}"/>
              </a:ext>
            </a:extLst>
          </p:cNvPr>
          <p:cNvCxnSpPr>
            <a:cxnSpLocks/>
          </p:cNvCxnSpPr>
          <p:nvPr/>
        </p:nvCxnSpPr>
        <p:spPr>
          <a:xfrm>
            <a:off x="10962968" y="2192594"/>
            <a:ext cx="587398" cy="866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9495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1DE3C0-4550-09A2-9139-5839B078C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3921"/>
            <a:ext cx="12192000" cy="4899708"/>
          </a:xfrm>
          <a:prstGeom prst="rect">
            <a:avLst/>
          </a:prstGeom>
        </p:spPr>
      </p:pic>
      <p:sp>
        <p:nvSpPr>
          <p:cNvPr id="2" name="Title 1">
            <a:extLst>
              <a:ext uri="{FF2B5EF4-FFF2-40B4-BE49-F238E27FC236}">
                <a16:creationId xmlns:a16="http://schemas.microsoft.com/office/drawing/2014/main" id="{645274BC-96AF-6546-4C05-D3BF83A9B716}"/>
              </a:ext>
            </a:extLst>
          </p:cNvPr>
          <p:cNvSpPr>
            <a:spLocks noGrp="1"/>
          </p:cNvSpPr>
          <p:nvPr>
            <p:ph type="title"/>
          </p:nvPr>
        </p:nvSpPr>
        <p:spPr/>
        <p:txBody>
          <a:bodyPr/>
          <a:lstStyle/>
          <a:p>
            <a:r>
              <a:rPr lang="th-TH" dirty="0"/>
              <a:t>ราคา</a:t>
            </a:r>
            <a:r>
              <a:rPr lang="en-US" dirty="0"/>
              <a:t> Gas</a:t>
            </a:r>
          </a:p>
        </p:txBody>
      </p:sp>
      <p:cxnSp>
        <p:nvCxnSpPr>
          <p:cNvPr id="6" name="Straight Arrow Connector 5">
            <a:extLst>
              <a:ext uri="{FF2B5EF4-FFF2-40B4-BE49-F238E27FC236}">
                <a16:creationId xmlns:a16="http://schemas.microsoft.com/office/drawing/2014/main" id="{386714A7-2F42-4860-D4FF-EABAE2B9ED6F}"/>
              </a:ext>
            </a:extLst>
          </p:cNvPr>
          <p:cNvCxnSpPr>
            <a:cxnSpLocks/>
          </p:cNvCxnSpPr>
          <p:nvPr/>
        </p:nvCxnSpPr>
        <p:spPr>
          <a:xfrm>
            <a:off x="10972800" y="4758812"/>
            <a:ext cx="604825" cy="1070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493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07AA8-2E70-2522-9AB4-FBC00F737545}"/>
              </a:ext>
            </a:extLst>
          </p:cNvPr>
          <p:cNvSpPr>
            <a:spLocks noGrp="1"/>
          </p:cNvSpPr>
          <p:nvPr>
            <p:ph type="title"/>
          </p:nvPr>
        </p:nvSpPr>
        <p:spPr/>
        <p:txBody>
          <a:bodyPr/>
          <a:lstStyle/>
          <a:p>
            <a:r>
              <a:rPr lang="th-TH" dirty="0"/>
              <a:t>หุ้นที่มี </a:t>
            </a:r>
            <a:r>
              <a:rPr lang="en-US" dirty="0"/>
              <a:t>% </a:t>
            </a:r>
            <a:r>
              <a:rPr lang="th-TH" dirty="0"/>
              <a:t>การถือโดย </a:t>
            </a:r>
            <a:r>
              <a:rPr lang="en-US" dirty="0"/>
              <a:t>NVDR </a:t>
            </a:r>
            <a:r>
              <a:rPr lang="th-TH" dirty="0"/>
              <a:t>สูงสุด 25</a:t>
            </a:r>
            <a:r>
              <a:rPr lang="en-US" dirty="0"/>
              <a:t> </a:t>
            </a:r>
            <a:r>
              <a:rPr lang="th-TH" dirty="0"/>
              <a:t>ลำดับแรก</a:t>
            </a:r>
            <a:endParaRPr lang="en-US" dirty="0"/>
          </a:p>
        </p:txBody>
      </p:sp>
      <p:pic>
        <p:nvPicPr>
          <p:cNvPr id="4" name="Picture 3">
            <a:extLst>
              <a:ext uri="{FF2B5EF4-FFF2-40B4-BE49-F238E27FC236}">
                <a16:creationId xmlns:a16="http://schemas.microsoft.com/office/drawing/2014/main" id="{EA27EC32-8A14-F689-32E9-CAD98A390ABB}"/>
              </a:ext>
            </a:extLst>
          </p:cNvPr>
          <p:cNvPicPr>
            <a:picLocks noChangeAspect="1"/>
          </p:cNvPicPr>
          <p:nvPr/>
        </p:nvPicPr>
        <p:blipFill>
          <a:blip r:embed="rId3"/>
          <a:stretch>
            <a:fillRect/>
          </a:stretch>
        </p:blipFill>
        <p:spPr>
          <a:xfrm>
            <a:off x="209567" y="789982"/>
            <a:ext cx="5734033" cy="5529564"/>
          </a:xfrm>
          <a:prstGeom prst="rect">
            <a:avLst/>
          </a:prstGeom>
        </p:spPr>
      </p:pic>
      <p:sp>
        <p:nvSpPr>
          <p:cNvPr id="5" name="Rectangle: Rounded Corners 4">
            <a:extLst>
              <a:ext uri="{FF2B5EF4-FFF2-40B4-BE49-F238E27FC236}">
                <a16:creationId xmlns:a16="http://schemas.microsoft.com/office/drawing/2014/main" id="{B0459438-BE8F-6A1E-DBD0-1224539FDAA8}"/>
              </a:ext>
            </a:extLst>
          </p:cNvPr>
          <p:cNvSpPr/>
          <p:nvPr/>
        </p:nvSpPr>
        <p:spPr>
          <a:xfrm>
            <a:off x="4416355" y="1164636"/>
            <a:ext cx="1553181" cy="523945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DAF1C2-8766-EC90-3185-9A59F6850A61}"/>
              </a:ext>
            </a:extLst>
          </p:cNvPr>
          <p:cNvSpPr txBox="1"/>
          <p:nvPr/>
        </p:nvSpPr>
        <p:spPr>
          <a:xfrm>
            <a:off x="4401671" y="757895"/>
            <a:ext cx="1694329" cy="369332"/>
          </a:xfrm>
          <a:prstGeom prst="rect">
            <a:avLst/>
          </a:prstGeom>
          <a:noFill/>
        </p:spPr>
        <p:txBody>
          <a:bodyPr wrap="square" rtlCol="0">
            <a:spAutoFit/>
          </a:bodyPr>
          <a:lstStyle/>
          <a:p>
            <a:r>
              <a:rPr lang="en-US" dirty="0"/>
              <a:t>Ranking 25 </a:t>
            </a:r>
            <a:r>
              <a:rPr lang="th-TH" dirty="0"/>
              <a:t>ลำดับแรก</a:t>
            </a:r>
            <a:endParaRPr lang="en-US" dirty="0"/>
          </a:p>
        </p:txBody>
      </p:sp>
      <p:sp>
        <p:nvSpPr>
          <p:cNvPr id="9" name="TextBox 8">
            <a:extLst>
              <a:ext uri="{FF2B5EF4-FFF2-40B4-BE49-F238E27FC236}">
                <a16:creationId xmlns:a16="http://schemas.microsoft.com/office/drawing/2014/main" id="{44340251-B348-5DBB-57D3-477D71AC7195}"/>
              </a:ext>
            </a:extLst>
          </p:cNvPr>
          <p:cNvSpPr txBox="1"/>
          <p:nvPr/>
        </p:nvSpPr>
        <p:spPr>
          <a:xfrm>
            <a:off x="6127530" y="775676"/>
            <a:ext cx="5979459" cy="5755422"/>
          </a:xfrm>
          <a:prstGeom prst="rect">
            <a:avLst/>
          </a:prstGeom>
          <a:noFill/>
        </p:spPr>
        <p:txBody>
          <a:bodyPr wrap="square">
            <a:spAutoFit/>
          </a:bodyPr>
          <a:lstStyle/>
          <a:p>
            <a:r>
              <a:rPr lang="en-US" sz="2400" b="1" u="sng" dirty="0">
                <a:solidFill>
                  <a:srgbClr val="0000CC"/>
                </a:solidFill>
                <a:latin typeface="DB Heavent Light" panose="02000506060000020004" pitchFamily="2" charset="-34"/>
                <a:cs typeface="DB Heavent Light" panose="02000506060000020004" pitchFamily="2" charset="-34"/>
              </a:rPr>
              <a:t>Thailand to Restrict Non-Voting Receipts Trading: Bangkok Post</a:t>
            </a:r>
          </a:p>
          <a:p>
            <a:r>
              <a:rPr lang="en-US" sz="2400" dirty="0">
                <a:latin typeface="DB Heavent Light" panose="02000506060000020004" pitchFamily="2" charset="-34"/>
                <a:cs typeface="DB Heavent Light" panose="02000506060000020004" pitchFamily="2" charset="-34"/>
              </a:rPr>
              <a:t>2023-11-24 00:45:24.519 GMT</a:t>
            </a:r>
          </a:p>
          <a:p>
            <a:endParaRPr lang="th-TH" sz="2400" dirty="0">
              <a:latin typeface="DB Heavent Light" panose="02000506060000020004" pitchFamily="2" charset="-34"/>
              <a:cs typeface="DB Heavent Light" panose="02000506060000020004" pitchFamily="2" charset="-34"/>
            </a:endParaRPr>
          </a:p>
          <a:p>
            <a:r>
              <a:rPr lang="en-US" sz="2400" dirty="0">
                <a:latin typeface="DB Heavent Light" panose="02000506060000020004" pitchFamily="2" charset="-34"/>
                <a:cs typeface="DB Heavent Light" panose="02000506060000020004" pitchFamily="2" charset="-34"/>
              </a:rPr>
              <a:t>(Bloomberg) -- Thailand’s Securities and Exchange</a:t>
            </a:r>
            <a:r>
              <a:rPr lang="th-TH" sz="2400" dirty="0">
                <a:latin typeface="DB Heavent Light" panose="02000506060000020004" pitchFamily="2" charset="-34"/>
                <a:cs typeface="DB Heavent Light" panose="02000506060000020004" pitchFamily="2" charset="-34"/>
              </a:rPr>
              <a:t> </a:t>
            </a:r>
            <a:r>
              <a:rPr lang="en-US" sz="2400" dirty="0">
                <a:latin typeface="DB Heavent Light" panose="02000506060000020004" pitchFamily="2" charset="-34"/>
                <a:cs typeface="DB Heavent Light" panose="02000506060000020004" pitchFamily="2" charset="-34"/>
              </a:rPr>
              <a:t>Commission plans to ban Thai investors from trading of non-</a:t>
            </a:r>
            <a:r>
              <a:rPr lang="th-TH" sz="2400" dirty="0">
                <a:latin typeface="DB Heavent Light" panose="02000506060000020004" pitchFamily="2" charset="-34"/>
                <a:cs typeface="DB Heavent Light" panose="02000506060000020004" pitchFamily="2" charset="-34"/>
              </a:rPr>
              <a:t> </a:t>
            </a:r>
            <a:r>
              <a:rPr lang="en-US" sz="2400" dirty="0">
                <a:latin typeface="DB Heavent Light" panose="02000506060000020004" pitchFamily="2" charset="-34"/>
                <a:cs typeface="DB Heavent Light" panose="02000506060000020004" pitchFamily="2" charset="-34"/>
              </a:rPr>
              <a:t>voting depository receipts to help fight potential fraud,</a:t>
            </a:r>
            <a:r>
              <a:rPr lang="th-TH" sz="2400" dirty="0">
                <a:latin typeface="DB Heavent Light" panose="02000506060000020004" pitchFamily="2" charset="-34"/>
                <a:cs typeface="DB Heavent Light" panose="02000506060000020004" pitchFamily="2" charset="-34"/>
              </a:rPr>
              <a:t> </a:t>
            </a:r>
            <a:r>
              <a:rPr lang="en-US" sz="2400" dirty="0">
                <a:latin typeface="DB Heavent Light" panose="02000506060000020004" pitchFamily="2" charset="-34"/>
                <a:cs typeface="DB Heavent Light" panose="02000506060000020004" pitchFamily="2" charset="-34"/>
              </a:rPr>
              <a:t>Bangkok Post reported, citing </a:t>
            </a:r>
            <a:r>
              <a:rPr lang="en-US" sz="2400" dirty="0" err="1">
                <a:latin typeface="DB Heavent Light" panose="02000506060000020004" pitchFamily="2" charset="-34"/>
                <a:cs typeface="DB Heavent Light" panose="02000506060000020004" pitchFamily="2" charset="-34"/>
              </a:rPr>
              <a:t>Pornanong</a:t>
            </a:r>
            <a:r>
              <a:rPr lang="en-US" sz="2400" dirty="0">
                <a:latin typeface="DB Heavent Light" panose="02000506060000020004" pitchFamily="2" charset="-34"/>
                <a:cs typeface="DB Heavent Light" panose="02000506060000020004" pitchFamily="2" charset="-34"/>
              </a:rPr>
              <a:t> </a:t>
            </a:r>
            <a:r>
              <a:rPr lang="en-US" sz="2400" dirty="0" err="1">
                <a:latin typeface="DB Heavent Light" panose="02000506060000020004" pitchFamily="2" charset="-34"/>
                <a:cs typeface="DB Heavent Light" panose="02000506060000020004" pitchFamily="2" charset="-34"/>
              </a:rPr>
              <a:t>Budsaratragoon</a:t>
            </a:r>
            <a:r>
              <a:rPr lang="en-US" sz="2400" dirty="0">
                <a:latin typeface="DB Heavent Light" panose="02000506060000020004" pitchFamily="2" charset="-34"/>
                <a:cs typeface="DB Heavent Light" panose="02000506060000020004" pitchFamily="2" charset="-34"/>
              </a:rPr>
              <a:t>, the</a:t>
            </a:r>
            <a:r>
              <a:rPr lang="th-TH" sz="2400" dirty="0">
                <a:latin typeface="DB Heavent Light" panose="02000506060000020004" pitchFamily="2" charset="-34"/>
                <a:cs typeface="DB Heavent Light" panose="02000506060000020004" pitchFamily="2" charset="-34"/>
              </a:rPr>
              <a:t> </a:t>
            </a:r>
            <a:r>
              <a:rPr lang="en-US" sz="2400" dirty="0">
                <a:latin typeface="DB Heavent Light" panose="02000506060000020004" pitchFamily="2" charset="-34"/>
                <a:cs typeface="DB Heavent Light" panose="02000506060000020004" pitchFamily="2" charset="-34"/>
              </a:rPr>
              <a:t>agency’s secretary general.</a:t>
            </a:r>
          </a:p>
          <a:p>
            <a:r>
              <a:rPr lang="en-US" sz="2400" dirty="0">
                <a:latin typeface="DB Heavent Light" panose="02000506060000020004" pitchFamily="2" charset="-34"/>
                <a:cs typeface="DB Heavent Light" panose="02000506060000020004" pitchFamily="2" charset="-34"/>
              </a:rPr>
              <a:t>* New restriction on NVDRs was approved by SEC’s supervisory</a:t>
            </a:r>
            <a:r>
              <a:rPr lang="th-TH" sz="2400" dirty="0">
                <a:latin typeface="DB Heavent Light" panose="02000506060000020004" pitchFamily="2" charset="-34"/>
                <a:cs typeface="DB Heavent Light" panose="02000506060000020004" pitchFamily="2" charset="-34"/>
              </a:rPr>
              <a:t> </a:t>
            </a:r>
            <a:r>
              <a:rPr lang="en-US" sz="2400" dirty="0">
                <a:latin typeface="DB Heavent Light" panose="02000506060000020004" pitchFamily="2" charset="-34"/>
                <a:cs typeface="DB Heavent Light" panose="02000506060000020004" pitchFamily="2" charset="-34"/>
              </a:rPr>
              <a:t>board and will be published later</a:t>
            </a:r>
          </a:p>
          <a:p>
            <a:r>
              <a:rPr lang="en-US" sz="2400" dirty="0">
                <a:latin typeface="DB Heavent Light" panose="02000506060000020004" pitchFamily="2" charset="-34"/>
                <a:cs typeface="DB Heavent Light" panose="02000506060000020004" pitchFamily="2" charset="-34"/>
              </a:rPr>
              <a:t>* Some Thai investors used NVDRs in conducting fraud involving</a:t>
            </a:r>
            <a:r>
              <a:rPr lang="th-TH" sz="2400" dirty="0">
                <a:latin typeface="DB Heavent Light" panose="02000506060000020004" pitchFamily="2" charset="-34"/>
                <a:cs typeface="DB Heavent Light" panose="02000506060000020004" pitchFamily="2" charset="-34"/>
              </a:rPr>
              <a:t> </a:t>
            </a:r>
            <a:r>
              <a:rPr lang="en-US" sz="2400" dirty="0">
                <a:latin typeface="DB Heavent Light" panose="02000506060000020004" pitchFamily="2" charset="-34"/>
                <a:cs typeface="DB Heavent Light" panose="02000506060000020004" pitchFamily="2" charset="-34"/>
              </a:rPr>
              <a:t>trading of More Return’s company shares</a:t>
            </a:r>
          </a:p>
          <a:p>
            <a:r>
              <a:rPr lang="en-US" sz="2400" dirty="0">
                <a:latin typeface="DB Heavent Light" panose="02000506060000020004" pitchFamily="2" charset="-34"/>
                <a:cs typeface="DB Heavent Light" panose="02000506060000020004" pitchFamily="2" charset="-34"/>
              </a:rPr>
              <a:t>* Regulator will not ban foreign investors from non-voting</a:t>
            </a:r>
            <a:r>
              <a:rPr lang="th-TH" sz="2400" dirty="0">
                <a:latin typeface="DB Heavent Light" panose="02000506060000020004" pitchFamily="2" charset="-34"/>
                <a:cs typeface="DB Heavent Light" panose="02000506060000020004" pitchFamily="2" charset="-34"/>
              </a:rPr>
              <a:t> </a:t>
            </a:r>
            <a:r>
              <a:rPr lang="en-US" sz="2400" dirty="0">
                <a:latin typeface="DB Heavent Light" panose="02000506060000020004" pitchFamily="2" charset="-34"/>
                <a:cs typeface="DB Heavent Light" panose="02000506060000020004" pitchFamily="2" charset="-34"/>
              </a:rPr>
              <a:t>depository receipts trading</a:t>
            </a:r>
          </a:p>
        </p:txBody>
      </p:sp>
      <p:sp>
        <p:nvSpPr>
          <p:cNvPr id="3" name="Multiplication Sign 2">
            <a:extLst>
              <a:ext uri="{FF2B5EF4-FFF2-40B4-BE49-F238E27FC236}">
                <a16:creationId xmlns:a16="http://schemas.microsoft.com/office/drawing/2014/main" id="{CE4FCE0D-6CC8-48DF-A749-666A0D7057C9}"/>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18E25E-BFDB-B8D8-CBD6-EA07F70E88E2}"/>
              </a:ext>
            </a:extLst>
          </p:cNvPr>
          <p:cNvSpPr txBox="1"/>
          <p:nvPr/>
        </p:nvSpPr>
        <p:spPr>
          <a:xfrm>
            <a:off x="159654" y="6441503"/>
            <a:ext cx="6539022" cy="276999"/>
          </a:xfrm>
          <a:prstGeom prst="rect">
            <a:avLst/>
          </a:prstGeom>
          <a:noFill/>
        </p:spPr>
        <p:txBody>
          <a:bodyPr wrap="square">
            <a:spAutoFit/>
          </a:bodyPr>
          <a:lstStyle/>
          <a:p>
            <a:r>
              <a:rPr lang="en-US" sz="1200" dirty="0">
                <a:solidFill>
                  <a:schemeClr val="accent4">
                    <a:lumMod val="90000"/>
                  </a:schemeClr>
                </a:solidFill>
              </a:rPr>
              <a:t>D:\Google Drive\KTB Sec\</a:t>
            </a:r>
            <a:r>
              <a:rPr lang="th-TH" sz="1200" dirty="0">
                <a:solidFill>
                  <a:schemeClr val="accent4">
                    <a:lumMod val="90000"/>
                  </a:schemeClr>
                </a:solidFill>
              </a:rPr>
              <a:t>กฎหมาย-ระเบียบ\</a:t>
            </a:r>
            <a:r>
              <a:rPr lang="en-US" sz="1200" dirty="0">
                <a:solidFill>
                  <a:schemeClr val="accent4">
                    <a:lumMod val="90000"/>
                  </a:schemeClr>
                </a:solidFill>
              </a:rPr>
              <a:t>NVDR - compare </a:t>
            </a:r>
            <a:r>
              <a:rPr lang="th-TH" sz="1200" dirty="0">
                <a:solidFill>
                  <a:schemeClr val="accent4">
                    <a:lumMod val="90000"/>
                  </a:schemeClr>
                </a:solidFill>
              </a:rPr>
              <a:t>การถือหุ้นหลัง กลต.จะคุมคนไทย 24 </a:t>
            </a:r>
            <a:r>
              <a:rPr lang="en-US" sz="1200" dirty="0">
                <a:solidFill>
                  <a:schemeClr val="accent4">
                    <a:lumMod val="90000"/>
                  </a:schemeClr>
                </a:solidFill>
              </a:rPr>
              <a:t>Nov -13 dec  14Dec2023.xlsx</a:t>
            </a:r>
          </a:p>
        </p:txBody>
      </p:sp>
    </p:spTree>
    <p:extLst>
      <p:ext uri="{BB962C8B-B14F-4D97-AF65-F5344CB8AC3E}">
        <p14:creationId xmlns:p14="http://schemas.microsoft.com/office/powerpoint/2010/main" val="41199009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3271988-D424-E8B8-5779-7E300A1FB858}"/>
              </a:ext>
            </a:extLst>
          </p:cNvPr>
          <p:cNvPicPr>
            <a:picLocks noChangeAspect="1"/>
          </p:cNvPicPr>
          <p:nvPr/>
        </p:nvPicPr>
        <p:blipFill>
          <a:blip r:embed="rId2"/>
          <a:stretch>
            <a:fillRect/>
          </a:stretch>
        </p:blipFill>
        <p:spPr>
          <a:xfrm>
            <a:off x="6574447" y="1870739"/>
            <a:ext cx="5267325" cy="4400550"/>
          </a:xfrm>
          <a:prstGeom prst="rect">
            <a:avLst/>
          </a:prstGeom>
        </p:spPr>
      </p:pic>
      <p:pic>
        <p:nvPicPr>
          <p:cNvPr id="20" name="Picture 19">
            <a:extLst>
              <a:ext uri="{FF2B5EF4-FFF2-40B4-BE49-F238E27FC236}">
                <a16:creationId xmlns:a16="http://schemas.microsoft.com/office/drawing/2014/main" id="{579BD049-D51C-D387-3072-FE68465F0EC6}"/>
              </a:ext>
            </a:extLst>
          </p:cNvPr>
          <p:cNvPicPr>
            <a:picLocks noChangeAspect="1"/>
          </p:cNvPicPr>
          <p:nvPr/>
        </p:nvPicPr>
        <p:blipFill>
          <a:blip r:embed="rId3"/>
          <a:stretch>
            <a:fillRect/>
          </a:stretch>
        </p:blipFill>
        <p:spPr>
          <a:xfrm>
            <a:off x="113499" y="1870739"/>
            <a:ext cx="5267325" cy="4400550"/>
          </a:xfrm>
          <a:prstGeom prst="rect">
            <a:avLst/>
          </a:prstGeom>
        </p:spPr>
      </p:pic>
      <p:sp>
        <p:nvSpPr>
          <p:cNvPr id="2" name="Title 1">
            <a:extLst>
              <a:ext uri="{FF2B5EF4-FFF2-40B4-BE49-F238E27FC236}">
                <a16:creationId xmlns:a16="http://schemas.microsoft.com/office/drawing/2014/main" id="{B3116D4B-2AC8-501C-C184-33082B99D465}"/>
              </a:ext>
            </a:extLst>
          </p:cNvPr>
          <p:cNvSpPr>
            <a:spLocks noGrp="1"/>
          </p:cNvSpPr>
          <p:nvPr>
            <p:ph type="title"/>
          </p:nvPr>
        </p:nvSpPr>
        <p:spPr/>
        <p:txBody>
          <a:bodyPr>
            <a:normAutofit fontScale="90000"/>
          </a:bodyPr>
          <a:lstStyle/>
          <a:p>
            <a:r>
              <a:rPr lang="en-US" dirty="0"/>
              <a:t>% </a:t>
            </a:r>
            <a:r>
              <a:rPr lang="th-TH" dirty="0"/>
              <a:t>และ มูลค่าหุ้นที่ถือผ่าน </a:t>
            </a:r>
            <a:r>
              <a:rPr lang="en-US" dirty="0"/>
              <a:t>NVDR </a:t>
            </a:r>
            <a:r>
              <a:rPr lang="th-TH" dirty="0"/>
              <a:t>เพิ่ม/ลด 23 พ.ย.-29 มี.ค.6</a:t>
            </a:r>
            <a:r>
              <a:rPr lang="en-US" dirty="0"/>
              <a:t>7</a:t>
            </a:r>
          </a:p>
        </p:txBody>
      </p:sp>
      <p:sp>
        <p:nvSpPr>
          <p:cNvPr id="6" name="TextBox 5">
            <a:extLst>
              <a:ext uri="{FF2B5EF4-FFF2-40B4-BE49-F238E27FC236}">
                <a16:creationId xmlns:a16="http://schemas.microsoft.com/office/drawing/2014/main" id="{E86ECA60-6C71-DB7F-008A-6BE202A55C0F}"/>
              </a:ext>
            </a:extLst>
          </p:cNvPr>
          <p:cNvSpPr txBox="1"/>
          <p:nvPr/>
        </p:nvSpPr>
        <p:spPr>
          <a:xfrm>
            <a:off x="235325" y="756657"/>
            <a:ext cx="9932894" cy="1107996"/>
          </a:xfrm>
          <a:prstGeom prst="rect">
            <a:avLst/>
          </a:prstGeom>
          <a:noFill/>
        </p:spPr>
        <p:txBody>
          <a:bodyPr wrap="square" rtlCol="0">
            <a:spAutoFit/>
          </a:bodyPr>
          <a:lstStyle/>
          <a:p>
            <a:r>
              <a:rPr lang="th-TH" sz="2200" dirty="0">
                <a:latin typeface="DB Heavent Light" panose="02000506060000020004" pitchFamily="2" charset="-34"/>
                <a:cs typeface="DB Heavent Light" panose="02000506060000020004" pitchFamily="2" charset="-34"/>
              </a:rPr>
              <a:t>กลต. ได้ให้ข่าวเมื่อ 24 พ.ย.66 ว่า จะออกเกณฑ์คุมไม่ให้คนไทย ซื้อขายผ่านกระดาน </a:t>
            </a:r>
            <a:r>
              <a:rPr lang="en-US" sz="2200" dirty="0">
                <a:latin typeface="DB Heavent Light" panose="02000506060000020004" pitchFamily="2" charset="-34"/>
                <a:cs typeface="DB Heavent Light" panose="02000506060000020004" pitchFamily="2" charset="-34"/>
              </a:rPr>
              <a:t>NVDR  </a:t>
            </a:r>
            <a:r>
              <a:rPr lang="th-TH" sz="2200" dirty="0">
                <a:latin typeface="DB Heavent Light" panose="02000506060000020004" pitchFamily="2" charset="-34"/>
                <a:cs typeface="DB Heavent Light" panose="02000506060000020004" pitchFamily="2" charset="-34"/>
              </a:rPr>
              <a:t>เราได้รวบรวมว่า จากวันที่ ก.ล.ต.ให้ข่าว (24 พ.ย.) จนถึงปัจจุบัน </a:t>
            </a:r>
            <a:r>
              <a:rPr lang="en-US" sz="2200" dirty="0">
                <a:latin typeface="DB Heavent Light" panose="02000506060000020004" pitchFamily="2" charset="-34"/>
                <a:cs typeface="DB Heavent Light" panose="02000506060000020004" pitchFamily="2" charset="-34"/>
              </a:rPr>
              <a:t>(</a:t>
            </a:r>
            <a:r>
              <a:rPr lang="th-TH" sz="2200" dirty="0">
                <a:latin typeface="DB Heavent Light" panose="02000506060000020004" pitchFamily="2" charset="-34"/>
                <a:cs typeface="DB Heavent Light" panose="02000506060000020004" pitchFamily="2" charset="-34"/>
              </a:rPr>
              <a:t>29 มี.ค.67)  มี </a:t>
            </a:r>
            <a:r>
              <a:rPr lang="en-US" sz="2200" dirty="0">
                <a:latin typeface="DB Heavent Light" panose="02000506060000020004" pitchFamily="2" charset="-34"/>
                <a:cs typeface="DB Heavent Light" panose="02000506060000020004" pitchFamily="2" charset="-34"/>
              </a:rPr>
              <a:t>% </a:t>
            </a:r>
            <a:r>
              <a:rPr lang="th-TH" sz="2200" dirty="0">
                <a:latin typeface="DB Heavent Light" panose="02000506060000020004" pitchFamily="2" charset="-34"/>
                <a:cs typeface="DB Heavent Light" panose="02000506060000020004" pitchFamily="2" charset="-34"/>
              </a:rPr>
              <a:t>การถือหุ้นของ </a:t>
            </a:r>
            <a:r>
              <a:rPr lang="en-US" sz="2200" dirty="0">
                <a:latin typeface="DB Heavent Light" panose="02000506060000020004" pitchFamily="2" charset="-34"/>
                <a:cs typeface="DB Heavent Light" panose="02000506060000020004" pitchFamily="2" charset="-34"/>
              </a:rPr>
              <a:t>NVDR </a:t>
            </a:r>
            <a:r>
              <a:rPr lang="th-TH" sz="2200" dirty="0">
                <a:latin typeface="DB Heavent Light" panose="02000506060000020004" pitchFamily="2" charset="-34"/>
                <a:cs typeface="DB Heavent Light" panose="02000506060000020004" pitchFamily="2" charset="-34"/>
              </a:rPr>
              <a:t>เปลี่ยนแปลงไปอย่างไร  (เราเคยประเมินว่า คนไทยอาจมีการขายหุ้นที่ซื้อผ่านกระดานนี้ ออกมาก่อนที่จะมีผลบังคับใช้</a:t>
            </a:r>
            <a:endParaRPr lang="en-US" sz="2200" dirty="0">
              <a:latin typeface="DB Heavent Light" panose="02000506060000020004" pitchFamily="2" charset="-34"/>
              <a:cs typeface="DB Heavent Light" panose="02000506060000020004" pitchFamily="2" charset="-34"/>
            </a:endParaRPr>
          </a:p>
        </p:txBody>
      </p:sp>
      <p:sp>
        <p:nvSpPr>
          <p:cNvPr id="7" name="TextBox 6">
            <a:extLst>
              <a:ext uri="{FF2B5EF4-FFF2-40B4-BE49-F238E27FC236}">
                <a16:creationId xmlns:a16="http://schemas.microsoft.com/office/drawing/2014/main" id="{9FD6EF07-8748-5BC1-26B0-C91717AF2C4A}"/>
              </a:ext>
            </a:extLst>
          </p:cNvPr>
          <p:cNvSpPr txBox="1"/>
          <p:nvPr/>
        </p:nvSpPr>
        <p:spPr>
          <a:xfrm>
            <a:off x="11135483" y="821531"/>
            <a:ext cx="1021976" cy="369332"/>
          </a:xfrm>
          <a:prstGeom prst="rect">
            <a:avLst/>
          </a:prstGeom>
          <a:noFill/>
        </p:spPr>
        <p:txBody>
          <a:bodyPr wrap="square" rtlCol="0">
            <a:spAutoFit/>
          </a:bodyPr>
          <a:lstStyle/>
          <a:p>
            <a:r>
              <a:rPr lang="en-US" dirty="0"/>
              <a:t>29</a:t>
            </a:r>
            <a:r>
              <a:rPr lang="th-TH" dirty="0"/>
              <a:t>-</a:t>
            </a:r>
            <a:r>
              <a:rPr lang="en-US" dirty="0"/>
              <a:t>Mar-24</a:t>
            </a:r>
          </a:p>
        </p:txBody>
      </p:sp>
      <p:sp>
        <p:nvSpPr>
          <p:cNvPr id="8" name="TextBox 7">
            <a:extLst>
              <a:ext uri="{FF2B5EF4-FFF2-40B4-BE49-F238E27FC236}">
                <a16:creationId xmlns:a16="http://schemas.microsoft.com/office/drawing/2014/main" id="{312B56AC-C648-3180-FFDA-FD0A72F8CA1B}"/>
              </a:ext>
            </a:extLst>
          </p:cNvPr>
          <p:cNvSpPr txBox="1"/>
          <p:nvPr/>
        </p:nvSpPr>
        <p:spPr>
          <a:xfrm>
            <a:off x="5603730" y="3346270"/>
            <a:ext cx="654424" cy="369332"/>
          </a:xfrm>
          <a:prstGeom prst="rect">
            <a:avLst/>
          </a:prstGeom>
          <a:solidFill>
            <a:srgbClr val="33CC33"/>
          </a:solidFill>
        </p:spPr>
        <p:txBody>
          <a:bodyPr wrap="square" rtlCol="0">
            <a:spAutoFit/>
          </a:bodyPr>
          <a:lstStyle/>
          <a:p>
            <a:pPr algn="ctr"/>
            <a:r>
              <a:rPr lang="th-TH" dirty="0">
                <a:solidFill>
                  <a:schemeClr val="bg1"/>
                </a:solidFill>
              </a:rPr>
              <a:t>เพิ่มขึ้น</a:t>
            </a:r>
            <a:endParaRPr lang="en-US" dirty="0">
              <a:solidFill>
                <a:schemeClr val="bg1"/>
              </a:solidFill>
            </a:endParaRPr>
          </a:p>
        </p:txBody>
      </p:sp>
      <p:sp>
        <p:nvSpPr>
          <p:cNvPr id="9" name="TextBox 8">
            <a:extLst>
              <a:ext uri="{FF2B5EF4-FFF2-40B4-BE49-F238E27FC236}">
                <a16:creationId xmlns:a16="http://schemas.microsoft.com/office/drawing/2014/main" id="{51FD2C52-84DD-4A85-2389-AA7832AD7CF4}"/>
              </a:ext>
            </a:extLst>
          </p:cNvPr>
          <p:cNvSpPr txBox="1"/>
          <p:nvPr/>
        </p:nvSpPr>
        <p:spPr>
          <a:xfrm>
            <a:off x="5459505" y="4636907"/>
            <a:ext cx="654424" cy="369332"/>
          </a:xfrm>
          <a:prstGeom prst="rect">
            <a:avLst/>
          </a:prstGeom>
          <a:solidFill>
            <a:srgbClr val="FF0000"/>
          </a:solidFill>
        </p:spPr>
        <p:txBody>
          <a:bodyPr wrap="square" rtlCol="0">
            <a:spAutoFit/>
          </a:bodyPr>
          <a:lstStyle/>
          <a:p>
            <a:pPr algn="ctr"/>
            <a:r>
              <a:rPr lang="th-TH" dirty="0">
                <a:solidFill>
                  <a:schemeClr val="bg1"/>
                </a:solidFill>
              </a:rPr>
              <a:t>ลดลง</a:t>
            </a:r>
            <a:endParaRPr lang="en-US" dirty="0">
              <a:solidFill>
                <a:schemeClr val="bg1"/>
              </a:solidFill>
            </a:endParaRPr>
          </a:p>
        </p:txBody>
      </p:sp>
      <p:sp>
        <p:nvSpPr>
          <p:cNvPr id="10" name="Arrow: Bent-Up 9">
            <a:extLst>
              <a:ext uri="{FF2B5EF4-FFF2-40B4-BE49-F238E27FC236}">
                <a16:creationId xmlns:a16="http://schemas.microsoft.com/office/drawing/2014/main" id="{01838D4B-6100-3668-5BBA-6F5FD9F05B04}"/>
              </a:ext>
            </a:extLst>
          </p:cNvPr>
          <p:cNvSpPr/>
          <p:nvPr/>
        </p:nvSpPr>
        <p:spPr>
          <a:xfrm rot="5400000" flipH="1">
            <a:off x="5735400" y="3931055"/>
            <a:ext cx="680183" cy="731520"/>
          </a:xfrm>
          <a:prstGeom prst="bentUp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Bent-Up 10">
            <a:extLst>
              <a:ext uri="{FF2B5EF4-FFF2-40B4-BE49-F238E27FC236}">
                <a16:creationId xmlns:a16="http://schemas.microsoft.com/office/drawing/2014/main" id="{E7BE52FA-4255-332E-FB28-13DDCC314401}"/>
              </a:ext>
            </a:extLst>
          </p:cNvPr>
          <p:cNvSpPr/>
          <p:nvPr/>
        </p:nvSpPr>
        <p:spPr>
          <a:xfrm rot="5400000" flipH="1" flipV="1">
            <a:off x="5369640" y="2678965"/>
            <a:ext cx="680184" cy="654426"/>
          </a:xfrm>
          <a:prstGeom prst="bentUpArrow">
            <a:avLst>
              <a:gd name="adj1" fmla="val 25000"/>
              <a:gd name="adj2" fmla="val 24341"/>
              <a:gd name="adj3" fmla="val 25000"/>
            </a:avLst>
          </a:prstGeom>
          <a:solidFill>
            <a:srgbClr val="33CC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E0B768-878A-32D9-4E5C-D32F3BD80ACF}"/>
              </a:ext>
            </a:extLst>
          </p:cNvPr>
          <p:cNvSpPr/>
          <p:nvPr/>
        </p:nvSpPr>
        <p:spPr>
          <a:xfrm>
            <a:off x="10607598" y="1759837"/>
            <a:ext cx="1349077" cy="4505078"/>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84205ED-A691-68D2-E427-9543E54DC2B1}"/>
              </a:ext>
            </a:extLst>
          </p:cNvPr>
          <p:cNvSpPr/>
          <p:nvPr/>
        </p:nvSpPr>
        <p:spPr>
          <a:xfrm>
            <a:off x="4069712" y="1770167"/>
            <a:ext cx="1349077" cy="4505078"/>
          </a:xfrm>
          <a:prstGeom prst="roundRect">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ultiplication Sign 2">
            <a:extLst>
              <a:ext uri="{FF2B5EF4-FFF2-40B4-BE49-F238E27FC236}">
                <a16:creationId xmlns:a16="http://schemas.microsoft.com/office/drawing/2014/main" id="{A1AE2921-3989-63B9-81BC-322DA2B02BF8}"/>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E913162-9090-6D52-F66E-835438E2DB8F}"/>
              </a:ext>
            </a:extLst>
          </p:cNvPr>
          <p:cNvSpPr txBox="1"/>
          <p:nvPr/>
        </p:nvSpPr>
        <p:spPr>
          <a:xfrm>
            <a:off x="159654" y="6441503"/>
            <a:ext cx="6539022" cy="276999"/>
          </a:xfrm>
          <a:prstGeom prst="rect">
            <a:avLst/>
          </a:prstGeom>
          <a:noFill/>
        </p:spPr>
        <p:txBody>
          <a:bodyPr wrap="square">
            <a:spAutoFit/>
          </a:bodyPr>
          <a:lstStyle/>
          <a:p>
            <a:r>
              <a:rPr lang="en-US" sz="1200" dirty="0">
                <a:solidFill>
                  <a:schemeClr val="accent4">
                    <a:lumMod val="90000"/>
                  </a:schemeClr>
                </a:solidFill>
              </a:rPr>
              <a:t>D:\Google Drive\KTB Sec\</a:t>
            </a:r>
            <a:r>
              <a:rPr lang="th-TH" sz="1200" dirty="0">
                <a:solidFill>
                  <a:schemeClr val="accent4">
                    <a:lumMod val="90000"/>
                  </a:schemeClr>
                </a:solidFill>
              </a:rPr>
              <a:t>กฎหมาย-ระเบียบ\</a:t>
            </a:r>
            <a:r>
              <a:rPr lang="en-US" sz="1200" dirty="0">
                <a:solidFill>
                  <a:schemeClr val="accent4">
                    <a:lumMod val="90000"/>
                  </a:schemeClr>
                </a:solidFill>
              </a:rPr>
              <a:t>NVDR - compare </a:t>
            </a:r>
            <a:r>
              <a:rPr lang="th-TH" sz="1200" dirty="0">
                <a:solidFill>
                  <a:schemeClr val="accent4">
                    <a:lumMod val="90000"/>
                  </a:schemeClr>
                </a:solidFill>
              </a:rPr>
              <a:t>การถือหุ้นหลัง กลต.จะคุมคนไทย 24 </a:t>
            </a:r>
            <a:r>
              <a:rPr lang="en-US" sz="1200" dirty="0">
                <a:solidFill>
                  <a:schemeClr val="accent4">
                    <a:lumMod val="90000"/>
                  </a:schemeClr>
                </a:solidFill>
              </a:rPr>
              <a:t>Nov -13 dec  14Dec2023.xlsx</a:t>
            </a:r>
          </a:p>
        </p:txBody>
      </p:sp>
    </p:spTree>
    <p:extLst>
      <p:ext uri="{BB962C8B-B14F-4D97-AF65-F5344CB8AC3E}">
        <p14:creationId xmlns:p14="http://schemas.microsoft.com/office/powerpoint/2010/main" val="1324388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DDCF6-13AC-CAE3-5D37-926AAFC9E91D}"/>
              </a:ext>
            </a:extLst>
          </p:cNvPr>
          <p:cNvPicPr>
            <a:picLocks noChangeAspect="1"/>
          </p:cNvPicPr>
          <p:nvPr/>
        </p:nvPicPr>
        <p:blipFill>
          <a:blip r:embed="rId2"/>
          <a:stretch>
            <a:fillRect/>
          </a:stretch>
        </p:blipFill>
        <p:spPr>
          <a:xfrm>
            <a:off x="1429301" y="1419084"/>
            <a:ext cx="3612036" cy="3485058"/>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86E5185F-9A2C-4176-B6EB-91D06588C4A4}"/>
              </a:ext>
            </a:extLst>
          </p:cNvPr>
          <p:cNvSpPr txBox="1"/>
          <p:nvPr/>
        </p:nvSpPr>
        <p:spPr>
          <a:xfrm>
            <a:off x="4171408" y="2240356"/>
            <a:ext cx="8882743" cy="144655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133E68"/>
                </a:solidFill>
                <a:effectLst>
                  <a:outerShdw blurRad="38100" dist="38100" dir="2700000" algn="tl">
                    <a:srgbClr val="000000">
                      <a:alpha val="43137"/>
                    </a:srgbClr>
                  </a:outerShdw>
                </a:effectLst>
                <a:uLnTx/>
                <a:uFillTx/>
                <a:latin typeface="DB Heavent Black" panose="02000506060000020004" pitchFamily="2" charset="-34"/>
                <a:cs typeface="DB Heavent Black" panose="02000506060000020004" pitchFamily="2" charset="-34"/>
              </a:rPr>
              <a:t>Dividend Stocks</a:t>
            </a:r>
          </a:p>
        </p:txBody>
      </p:sp>
      <p:cxnSp>
        <p:nvCxnSpPr>
          <p:cNvPr id="7" name="Straight Connector 6">
            <a:extLst>
              <a:ext uri="{FF2B5EF4-FFF2-40B4-BE49-F238E27FC236}">
                <a16:creationId xmlns:a16="http://schemas.microsoft.com/office/drawing/2014/main" id="{551E1B71-2441-4795-AD14-892FB3B5C2FD}"/>
              </a:ext>
            </a:extLst>
          </p:cNvPr>
          <p:cNvCxnSpPr/>
          <p:nvPr/>
        </p:nvCxnSpPr>
        <p:spPr>
          <a:xfrm>
            <a:off x="5765074" y="3425247"/>
            <a:ext cx="5695406" cy="0"/>
          </a:xfrm>
          <a:prstGeom prst="line">
            <a:avLst/>
          </a:prstGeom>
          <a:ln w="19050">
            <a:solidFill>
              <a:srgbClr val="133E68"/>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75A8A-E65C-4853-94E9-64C0B1AD9BE2}"/>
              </a:ext>
            </a:extLst>
          </p:cNvPr>
          <p:cNvSpPr txBox="1"/>
          <p:nvPr/>
        </p:nvSpPr>
        <p:spPr>
          <a:xfrm>
            <a:off x="6169402" y="3513797"/>
            <a:ext cx="4711338" cy="707886"/>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4000" b="0" i="0" u="none" strike="noStrike" kern="1200" cap="none" spc="0" normalizeH="0" baseline="0" noProof="0" dirty="0">
                <a:ln>
                  <a:noFill/>
                </a:ln>
                <a:solidFill>
                  <a:srgbClr val="133E68"/>
                </a:solidFill>
                <a:effectLst/>
                <a:uLnTx/>
                <a:uFillTx/>
                <a:latin typeface="DB Heavent Light" panose="02000506060000020004" pitchFamily="2" charset="-34"/>
                <a:ea typeface="+mn-ea"/>
                <a:cs typeface="DB Heavent Light" panose="02000506060000020004" pitchFamily="2" charset="-34"/>
              </a:rPr>
              <a:t>หุ้นที่มีการจ่ายปันผลในอัตราที่สูง</a:t>
            </a:r>
            <a:endParaRPr kumimoji="0" lang="en-US" sz="4000" b="0" i="0" u="none" strike="noStrike" kern="1200" cap="none" spc="0" normalizeH="0" baseline="0" noProof="0" dirty="0">
              <a:ln>
                <a:noFill/>
              </a:ln>
              <a:solidFill>
                <a:srgbClr val="133E68"/>
              </a:solidFill>
              <a:effectLst/>
              <a:uLnTx/>
              <a:uFillTx/>
              <a:latin typeface="DB Heavent Light" panose="02000506060000020004" pitchFamily="2" charset="-34"/>
              <a:ea typeface="+mn-ea"/>
              <a:cs typeface="DB Heavent Light" panose="02000506060000020004" pitchFamily="2" charset="-34"/>
            </a:endParaRPr>
          </a:p>
        </p:txBody>
      </p:sp>
    </p:spTree>
    <p:extLst>
      <p:ext uri="{BB962C8B-B14F-4D97-AF65-F5344CB8AC3E}">
        <p14:creationId xmlns:p14="http://schemas.microsoft.com/office/powerpoint/2010/main" val="2087116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B6F8F618-C1A2-D2E5-B016-31AF002B7537}"/>
              </a:ext>
            </a:extLst>
          </p:cNvPr>
          <p:cNvGraphicFramePr>
            <a:graphicFrameLocks noChangeAspect="1"/>
          </p:cNvGraphicFramePr>
          <p:nvPr>
            <p:extLst>
              <p:ext uri="{D42A27DB-BD31-4B8C-83A1-F6EECF244321}">
                <p14:modId xmlns:p14="http://schemas.microsoft.com/office/powerpoint/2010/main" val="3385156847"/>
              </p:ext>
            </p:extLst>
          </p:nvPr>
        </p:nvGraphicFramePr>
        <p:xfrm>
          <a:off x="5759449" y="1782763"/>
          <a:ext cx="6086475" cy="3457575"/>
        </p:xfrm>
        <a:graphic>
          <a:graphicData uri="http://schemas.openxmlformats.org/presentationml/2006/ole">
            <mc:AlternateContent xmlns:mc="http://schemas.openxmlformats.org/markup-compatibility/2006">
              <mc:Choice xmlns:v="urn:schemas-microsoft-com:vml" Requires="v">
                <p:oleObj name="Worksheet" r:id="rId3" imgW="6086523" imgH="3457660" progId="Excel.Sheet.12">
                  <p:link updateAutomatic="1"/>
                </p:oleObj>
              </mc:Choice>
              <mc:Fallback>
                <p:oleObj name="Worksheet" r:id="rId3" imgW="6086523" imgH="3457660" progId="Excel.Sheet.12">
                  <p:link updateAutomatic="1"/>
                  <p:pic>
                    <p:nvPicPr>
                      <p:cNvPr id="3" name="Object 2">
                        <a:extLst>
                          <a:ext uri="{FF2B5EF4-FFF2-40B4-BE49-F238E27FC236}">
                            <a16:creationId xmlns:a16="http://schemas.microsoft.com/office/drawing/2014/main" id="{B6F8F618-C1A2-D2E5-B016-31AF002B7537}"/>
                          </a:ext>
                        </a:extLst>
                      </p:cNvPr>
                      <p:cNvPicPr/>
                      <p:nvPr/>
                    </p:nvPicPr>
                    <p:blipFill>
                      <a:blip r:embed="rId4"/>
                      <a:stretch>
                        <a:fillRect/>
                      </a:stretch>
                    </p:blipFill>
                    <p:spPr>
                      <a:xfrm>
                        <a:off x="5759449" y="1782763"/>
                        <a:ext cx="6086475" cy="345757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EFF545F-5600-4BD1-8208-627705FA95DD}"/>
              </a:ext>
            </a:extLst>
          </p:cNvPr>
          <p:cNvGraphicFramePr>
            <a:graphicFrameLocks noChangeAspect="1"/>
          </p:cNvGraphicFramePr>
          <p:nvPr>
            <p:extLst>
              <p:ext uri="{D42A27DB-BD31-4B8C-83A1-F6EECF244321}">
                <p14:modId xmlns:p14="http://schemas.microsoft.com/office/powerpoint/2010/main" val="337034769"/>
              </p:ext>
            </p:extLst>
          </p:nvPr>
        </p:nvGraphicFramePr>
        <p:xfrm>
          <a:off x="353348" y="4036454"/>
          <a:ext cx="4686300" cy="2436812"/>
        </p:xfrm>
        <a:graphic>
          <a:graphicData uri="http://schemas.openxmlformats.org/presentationml/2006/ole">
            <mc:AlternateContent xmlns:mc="http://schemas.openxmlformats.org/markup-compatibility/2006">
              <mc:Choice xmlns:v="urn:schemas-microsoft-com:vml" Requires="v">
                <p:oleObj name="Worksheet" r:id="rId5" imgW="5315046" imgH="3000503" progId="Excel.Sheet.12">
                  <p:link updateAutomatic="1"/>
                </p:oleObj>
              </mc:Choice>
              <mc:Fallback>
                <p:oleObj name="Worksheet" r:id="rId5" imgW="5315046" imgH="3000503" progId="Excel.Sheet.12">
                  <p:link updateAutomatic="1"/>
                  <p:pic>
                    <p:nvPicPr>
                      <p:cNvPr id="4" name="Object 3">
                        <a:extLst>
                          <a:ext uri="{FF2B5EF4-FFF2-40B4-BE49-F238E27FC236}">
                            <a16:creationId xmlns:a16="http://schemas.microsoft.com/office/drawing/2014/main" id="{EEFF545F-5600-4BD1-8208-627705FA95DD}"/>
                          </a:ext>
                        </a:extLst>
                      </p:cNvPr>
                      <p:cNvPicPr/>
                      <p:nvPr/>
                    </p:nvPicPr>
                    <p:blipFill>
                      <a:blip r:embed="rId6"/>
                      <a:stretch>
                        <a:fillRect/>
                      </a:stretch>
                    </p:blipFill>
                    <p:spPr>
                      <a:xfrm>
                        <a:off x="353348" y="4036454"/>
                        <a:ext cx="4686300" cy="243681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6806CCDC-87AB-4850-B931-E574B88F28E9}"/>
              </a:ext>
            </a:extLst>
          </p:cNvPr>
          <p:cNvGraphicFramePr>
            <a:graphicFrameLocks noChangeAspect="1"/>
          </p:cNvGraphicFramePr>
          <p:nvPr>
            <p:extLst>
              <p:ext uri="{D42A27DB-BD31-4B8C-83A1-F6EECF244321}">
                <p14:modId xmlns:p14="http://schemas.microsoft.com/office/powerpoint/2010/main" val="1715047294"/>
              </p:ext>
            </p:extLst>
          </p:nvPr>
        </p:nvGraphicFramePr>
        <p:xfrm>
          <a:off x="380336" y="1080529"/>
          <a:ext cx="4659312" cy="2662237"/>
        </p:xfrm>
        <a:graphic>
          <a:graphicData uri="http://schemas.openxmlformats.org/presentationml/2006/ole">
            <mc:AlternateContent xmlns:mc="http://schemas.openxmlformats.org/markup-compatibility/2006">
              <mc:Choice xmlns:v="urn:schemas-microsoft-com:vml" Requires="v">
                <p:oleObj name="Worksheet" r:id="rId7" imgW="5315046" imgH="3038503" progId="Excel.Sheet.12">
                  <p:link updateAutomatic="1"/>
                </p:oleObj>
              </mc:Choice>
              <mc:Fallback>
                <p:oleObj name="Worksheet" r:id="rId7" imgW="5315046" imgH="3038503" progId="Excel.Sheet.12">
                  <p:link updateAutomatic="1"/>
                  <p:pic>
                    <p:nvPicPr>
                      <p:cNvPr id="5" name="Object 4">
                        <a:extLst>
                          <a:ext uri="{FF2B5EF4-FFF2-40B4-BE49-F238E27FC236}">
                            <a16:creationId xmlns:a16="http://schemas.microsoft.com/office/drawing/2014/main" id="{6806CCDC-87AB-4850-B931-E574B88F28E9}"/>
                          </a:ext>
                        </a:extLst>
                      </p:cNvPr>
                      <p:cNvPicPr/>
                      <p:nvPr/>
                    </p:nvPicPr>
                    <p:blipFill>
                      <a:blip r:embed="rId8"/>
                      <a:stretch>
                        <a:fillRect/>
                      </a:stretch>
                    </p:blipFill>
                    <p:spPr>
                      <a:xfrm>
                        <a:off x="380336" y="1080529"/>
                        <a:ext cx="4659312" cy="2662237"/>
                      </a:xfrm>
                      <a:prstGeom prst="rect">
                        <a:avLst/>
                      </a:prstGeom>
                    </p:spPr>
                  </p:pic>
                </p:oleObj>
              </mc:Fallback>
            </mc:AlternateContent>
          </a:graphicData>
        </a:graphic>
      </p:graphicFrame>
      <p:sp>
        <p:nvSpPr>
          <p:cNvPr id="19" name="Rectangle 18"/>
          <p:cNvSpPr/>
          <p:nvPr/>
        </p:nvSpPr>
        <p:spPr>
          <a:xfrm>
            <a:off x="2613575" y="1056499"/>
            <a:ext cx="806823" cy="2730167"/>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20" name="Rectangle 19"/>
          <p:cNvSpPr/>
          <p:nvPr/>
        </p:nvSpPr>
        <p:spPr>
          <a:xfrm>
            <a:off x="2613576" y="4030982"/>
            <a:ext cx="761999" cy="2400450"/>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22" name="Rectangle 21">
            <a:extLst>
              <a:ext uri="{FF2B5EF4-FFF2-40B4-BE49-F238E27FC236}">
                <a16:creationId xmlns:a16="http://schemas.microsoft.com/office/drawing/2014/main" id="{0BA19408-2A99-424E-AE40-B6FB95FBF535}"/>
              </a:ext>
            </a:extLst>
          </p:cNvPr>
          <p:cNvSpPr/>
          <p:nvPr/>
        </p:nvSpPr>
        <p:spPr>
          <a:xfrm>
            <a:off x="8349408" y="1959223"/>
            <a:ext cx="860612" cy="3331095"/>
          </a:xfrm>
          <a:prstGeom prst="rect">
            <a:avLst/>
          </a:prstGeom>
          <a:noFill/>
          <a:ln w="254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DB Heavent Light"/>
            </a:endParaRPr>
          </a:p>
        </p:txBody>
      </p:sp>
      <p:sp>
        <p:nvSpPr>
          <p:cNvPr id="15" name="TextBox 14">
            <a:extLst>
              <a:ext uri="{FF2B5EF4-FFF2-40B4-BE49-F238E27FC236}">
                <a16:creationId xmlns:a16="http://schemas.microsoft.com/office/drawing/2014/main" id="{FEBDECCE-A319-41F4-A5AE-25ACE71CC095}"/>
              </a:ext>
            </a:extLst>
          </p:cNvPr>
          <p:cNvSpPr txBox="1"/>
          <p:nvPr/>
        </p:nvSpPr>
        <p:spPr>
          <a:xfrm>
            <a:off x="363497" y="774158"/>
            <a:ext cx="4482030" cy="338554"/>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High Dividend Yield Stock </a:t>
            </a:r>
            <a:r>
              <a:rPr kumimoji="0" lang="th-TH"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(หุ้นจ่าย </a:t>
            </a:r>
            <a:r>
              <a:rPr kumimoji="0" lang="en-US"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Dividend </a:t>
            </a:r>
            <a:r>
              <a:rPr kumimoji="0" lang="th-TH"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มากกว่า 1 ครั้ง/ปี)</a:t>
            </a:r>
            <a:endParaRPr kumimoji="0" lang="en-US"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endParaRPr>
          </a:p>
        </p:txBody>
      </p:sp>
      <p:sp>
        <p:nvSpPr>
          <p:cNvPr id="24" name="TextBox 23">
            <a:extLst>
              <a:ext uri="{FF2B5EF4-FFF2-40B4-BE49-F238E27FC236}">
                <a16:creationId xmlns:a16="http://schemas.microsoft.com/office/drawing/2014/main" id="{6ECCF7CA-F461-4AD9-995C-DBC3D1DA42A2}"/>
              </a:ext>
            </a:extLst>
          </p:cNvPr>
          <p:cNvSpPr txBox="1"/>
          <p:nvPr/>
        </p:nvSpPr>
        <p:spPr>
          <a:xfrm>
            <a:off x="363500" y="3786665"/>
            <a:ext cx="3740873" cy="338554"/>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High Dividend Yield Stock </a:t>
            </a:r>
            <a:r>
              <a:rPr kumimoji="0" lang="th-TH"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(หุ้นที่จ่ายปันผล 1 ครั้ง/ปี)</a:t>
            </a:r>
          </a:p>
        </p:txBody>
      </p:sp>
      <p:sp>
        <p:nvSpPr>
          <p:cNvPr id="25" name="TextBox 24">
            <a:extLst>
              <a:ext uri="{FF2B5EF4-FFF2-40B4-BE49-F238E27FC236}">
                <a16:creationId xmlns:a16="http://schemas.microsoft.com/office/drawing/2014/main" id="{41D989A4-2164-4454-BF89-DFD07C02A4F8}"/>
              </a:ext>
            </a:extLst>
          </p:cNvPr>
          <p:cNvSpPr txBox="1"/>
          <p:nvPr/>
        </p:nvSpPr>
        <p:spPr>
          <a:xfrm>
            <a:off x="5872066" y="1688765"/>
            <a:ext cx="2930565" cy="338554"/>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rPr>
              <a:t>High Dividend :  Property Fund &amp;  REIT</a:t>
            </a:r>
            <a:endParaRPr kumimoji="0" lang="th-TH" sz="1600" b="0" i="0" u="none" strike="noStrike" kern="1200" cap="none" spc="0" normalizeH="0" baseline="0" noProof="0" dirty="0">
              <a:ln>
                <a:noFill/>
              </a:ln>
              <a:solidFill>
                <a:srgbClr val="5B9BD5">
                  <a:lumMod val="50000"/>
                </a:srgbClr>
              </a:solidFill>
              <a:effectLst/>
              <a:uLnTx/>
              <a:uFillTx/>
              <a:latin typeface="DB Heavent Med" panose="02000606060000090000" pitchFamily="2" charset="-34"/>
              <a:ea typeface="+mn-ea"/>
              <a:cs typeface="DB Heavent Med" panose="02000606060000090000" pitchFamily="2" charset="-34"/>
            </a:endParaRPr>
          </a:p>
        </p:txBody>
      </p:sp>
      <p:sp>
        <p:nvSpPr>
          <p:cNvPr id="18" name="TextBox 17">
            <a:extLst>
              <a:ext uri="{FF2B5EF4-FFF2-40B4-BE49-F238E27FC236}">
                <a16:creationId xmlns:a16="http://schemas.microsoft.com/office/drawing/2014/main" id="{61B9D82B-DA28-4124-BFCE-1A2BC0D91B2F}"/>
              </a:ext>
            </a:extLst>
          </p:cNvPr>
          <p:cNvSpPr txBox="1"/>
          <p:nvPr/>
        </p:nvSpPr>
        <p:spPr>
          <a:xfrm>
            <a:off x="9711703" y="5949887"/>
            <a:ext cx="2134221" cy="338554"/>
          </a:xfrm>
          <a:prstGeom prst="rect">
            <a:avLst/>
          </a:prstGeom>
        </p:spPr>
        <p:txBody>
          <a:bodyPr wrap="square" rtlCol="0">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(update </a:t>
            </a:r>
            <a:r>
              <a:rPr kumimoji="0" lang="th-TH" sz="1600" b="0" i="0" u="none" strike="noStrike" kern="1200" cap="none" spc="0" normalizeH="0" baseline="0" noProof="0" dirty="0">
                <a:ln>
                  <a:noFill/>
                </a:ln>
                <a:solidFill>
                  <a:srgbClr val="000000"/>
                </a:solidFill>
                <a:effectLst/>
                <a:uLnTx/>
                <a:uFillTx/>
                <a:latin typeface="DB Heavent" panose="02000506060000020004" pitchFamily="2" charset="-34"/>
                <a:ea typeface="+mn-ea"/>
                <a:cs typeface="DB Heavent" panose="02000506060000020004" pitchFamily="2" charset="-34"/>
              </a:rPr>
              <a:t>สัปดาห์ละหนึ่งครั้ง)</a:t>
            </a:r>
          </a:p>
        </p:txBody>
      </p:sp>
      <p:sp>
        <p:nvSpPr>
          <p:cNvPr id="2" name="Title 1">
            <a:extLst>
              <a:ext uri="{FF2B5EF4-FFF2-40B4-BE49-F238E27FC236}">
                <a16:creationId xmlns:a16="http://schemas.microsoft.com/office/drawing/2014/main" id="{05AB06A3-C0AA-4506-2E63-67ADC8BC0D02}"/>
              </a:ext>
            </a:extLst>
          </p:cNvPr>
          <p:cNvSpPr>
            <a:spLocks noGrp="1"/>
          </p:cNvSpPr>
          <p:nvPr>
            <p:ph type="title"/>
          </p:nvPr>
        </p:nvSpPr>
        <p:spPr>
          <a:xfrm>
            <a:off x="113211" y="44844"/>
            <a:ext cx="9487989" cy="771181"/>
          </a:xfrm>
        </p:spPr>
        <p:txBody>
          <a:bodyPr/>
          <a:lstStyle/>
          <a:p>
            <a:r>
              <a:rPr lang="th-TH" dirty="0"/>
              <a:t>ตารางหุ้นที่มี </a:t>
            </a:r>
            <a:r>
              <a:rPr lang="en-US" dirty="0"/>
              <a:t>Dividend Yield </a:t>
            </a:r>
            <a:r>
              <a:rPr lang="th-TH" dirty="0"/>
              <a:t>สูง</a:t>
            </a:r>
            <a:endParaRPr lang="en-US" dirty="0"/>
          </a:p>
        </p:txBody>
      </p:sp>
    </p:spTree>
    <p:extLst>
      <p:ext uri="{BB962C8B-B14F-4D97-AF65-F5344CB8AC3E}">
        <p14:creationId xmlns:p14="http://schemas.microsoft.com/office/powerpoint/2010/main" val="19844465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D14802A-0481-17E4-B70B-9413EE1E8593}"/>
              </a:ext>
            </a:extLst>
          </p:cNvPr>
          <p:cNvSpPr txBox="1"/>
          <p:nvPr/>
        </p:nvSpPr>
        <p:spPr>
          <a:xfrm>
            <a:off x="8201857" y="5059807"/>
            <a:ext cx="3728926" cy="338554"/>
          </a:xfrm>
          <a:prstGeom prst="rect">
            <a:avLst/>
          </a:prstGeom>
          <a:noFill/>
        </p:spPr>
        <p:txBody>
          <a:bodyPr wrap="square" rtlCol="0">
            <a:spAutoFit/>
          </a:bodyPr>
          <a:lstStyle/>
          <a:p>
            <a:r>
              <a:rPr lang="th-TH" sz="1600" i="1" dirty="0"/>
              <a:t>หมายเหตุ </a:t>
            </a:r>
            <a:r>
              <a:rPr lang="en-US" sz="1600" i="1" dirty="0"/>
              <a:t>: </a:t>
            </a:r>
            <a:r>
              <a:rPr lang="th-TH" sz="1600" i="1" dirty="0"/>
              <a:t> ใช้หุ้นที่เข้าตลาดปี 2011  เป็นฐานในการคำนวณ</a:t>
            </a:r>
            <a:endParaRPr lang="en-US" sz="1600" i="1" dirty="0"/>
          </a:p>
        </p:txBody>
      </p:sp>
      <p:pic>
        <p:nvPicPr>
          <p:cNvPr id="7" name="Picture 6">
            <a:extLst>
              <a:ext uri="{FF2B5EF4-FFF2-40B4-BE49-F238E27FC236}">
                <a16:creationId xmlns:a16="http://schemas.microsoft.com/office/drawing/2014/main" id="{49804179-C2E0-1AA1-25B4-4786A199FE7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6041" y="704510"/>
            <a:ext cx="11579918" cy="4498777"/>
          </a:xfrm>
          <a:prstGeom prst="rect">
            <a:avLst/>
          </a:prstGeom>
        </p:spPr>
      </p:pic>
      <p:sp>
        <p:nvSpPr>
          <p:cNvPr id="8" name="TextBox 7">
            <a:extLst>
              <a:ext uri="{FF2B5EF4-FFF2-40B4-BE49-F238E27FC236}">
                <a16:creationId xmlns:a16="http://schemas.microsoft.com/office/drawing/2014/main" id="{F7C3EF74-3931-49D5-D36F-EFB66012B40E}"/>
              </a:ext>
            </a:extLst>
          </p:cNvPr>
          <p:cNvSpPr txBox="1"/>
          <p:nvPr/>
        </p:nvSpPr>
        <p:spPr>
          <a:xfrm>
            <a:off x="213630" y="5417269"/>
            <a:ext cx="11809562" cy="830997"/>
          </a:xfrm>
          <a:prstGeom prst="rect">
            <a:avLst/>
          </a:prstGeom>
          <a:noFill/>
        </p:spPr>
        <p:txBody>
          <a:bodyPr wrap="square">
            <a:spAutoFit/>
          </a:bodyPr>
          <a:lstStyle/>
          <a:p>
            <a:pPr marL="257175" indent="-257175" defTabSz="685800">
              <a:buClrTx/>
              <a:buFont typeface="Wingdings" panose="05000000000000000000" pitchFamily="2" charset="2"/>
              <a:buChar char="§"/>
            </a:pPr>
            <a:r>
              <a:rPr lang="th-TH" sz="2400" kern="1200" dirty="0">
                <a:solidFill>
                  <a:srgbClr val="003D66"/>
                </a:solidFill>
                <a:latin typeface="DB Heavent Light" panose="02000506060000020004" pitchFamily="2" charset="-34"/>
                <a:ea typeface="+mn-ea"/>
                <a:cs typeface="DB Heavent Light" panose="02000506060000020004" pitchFamily="2" charset="-34"/>
              </a:rPr>
              <a:t>ข้อมูล ณ ธ.ค.202</a:t>
            </a:r>
            <a:r>
              <a:rPr lang="en-US" sz="2400" kern="1200" dirty="0">
                <a:solidFill>
                  <a:srgbClr val="003D66"/>
                </a:solidFill>
                <a:latin typeface="DB Heavent Light" panose="02000506060000020004" pitchFamily="2" charset="-34"/>
                <a:ea typeface="+mn-ea"/>
                <a:cs typeface="DB Heavent Light" panose="02000506060000020004" pitchFamily="2" charset="-34"/>
              </a:rPr>
              <a:t>2</a:t>
            </a:r>
            <a:r>
              <a:rPr lang="th-TH" sz="2400" kern="1200" dirty="0">
                <a:solidFill>
                  <a:srgbClr val="003D66"/>
                </a:solidFill>
                <a:latin typeface="DB Heavent Light" panose="02000506060000020004" pitchFamily="2" charset="-34"/>
                <a:ea typeface="+mn-ea"/>
                <a:cs typeface="DB Heavent Light" panose="02000506060000020004" pitchFamily="2" charset="-34"/>
              </a:rPr>
              <a:t> มีจำนวนบริษัทใน </a:t>
            </a:r>
            <a:r>
              <a:rPr lang="en-US" sz="2400" kern="1200" dirty="0">
                <a:solidFill>
                  <a:srgbClr val="003D66"/>
                </a:solidFill>
                <a:latin typeface="DB Heavent Light" panose="02000506060000020004" pitchFamily="2" charset="-34"/>
                <a:ea typeface="+mn-ea"/>
                <a:cs typeface="DB Heavent Light" panose="02000506060000020004" pitchFamily="2" charset="-34"/>
              </a:rPr>
              <a:t>SET </a:t>
            </a:r>
            <a:r>
              <a:rPr lang="th-TH" sz="2400" kern="1200" dirty="0">
                <a:solidFill>
                  <a:srgbClr val="003D66"/>
                </a:solidFill>
                <a:latin typeface="DB Heavent Light" panose="02000506060000020004" pitchFamily="2" charset="-34"/>
                <a:ea typeface="+mn-ea"/>
                <a:cs typeface="DB Heavent Light" panose="02000506060000020004" pitchFamily="2" charset="-34"/>
              </a:rPr>
              <a:t>จำนวน 653 บริษัท โดยเงินปันผลที่จ่ายในปี 202</a:t>
            </a:r>
            <a:r>
              <a:rPr lang="en-US" sz="2400" kern="1200" dirty="0">
                <a:solidFill>
                  <a:srgbClr val="003D66"/>
                </a:solidFill>
                <a:latin typeface="DB Heavent Light" panose="02000506060000020004" pitchFamily="2" charset="-34"/>
                <a:ea typeface="+mn-ea"/>
                <a:cs typeface="DB Heavent Light" panose="02000506060000020004" pitchFamily="2" charset="-34"/>
              </a:rPr>
              <a:t>2</a:t>
            </a:r>
            <a:r>
              <a:rPr lang="th-TH" sz="2400" kern="1200" dirty="0">
                <a:solidFill>
                  <a:srgbClr val="003D66"/>
                </a:solidFill>
                <a:latin typeface="DB Heavent Light" panose="02000506060000020004" pitchFamily="2" charset="-34"/>
                <a:ea typeface="+mn-ea"/>
                <a:cs typeface="DB Heavent Light" panose="02000506060000020004" pitchFamily="2" charset="-34"/>
              </a:rPr>
              <a:t> คือ 5.</a:t>
            </a:r>
            <a:r>
              <a:rPr lang="en-US" sz="2400" kern="1200" dirty="0">
                <a:solidFill>
                  <a:srgbClr val="003D66"/>
                </a:solidFill>
                <a:latin typeface="DB Heavent Light" panose="02000506060000020004" pitchFamily="2" charset="-34"/>
                <a:ea typeface="+mn-ea"/>
                <a:cs typeface="DB Heavent Light" panose="02000506060000020004" pitchFamily="2" charset="-34"/>
              </a:rPr>
              <a:t>8</a:t>
            </a:r>
            <a:r>
              <a:rPr lang="th-TH" sz="2400" kern="1200" dirty="0">
                <a:solidFill>
                  <a:srgbClr val="003D66"/>
                </a:solidFill>
                <a:latin typeface="DB Heavent Light" panose="02000506060000020004" pitchFamily="2" charset="-34"/>
                <a:ea typeface="+mn-ea"/>
                <a:cs typeface="DB Heavent Light" panose="02000506060000020004" pitchFamily="2" charset="-34"/>
              </a:rPr>
              <a:t> แสนลบ. (ดึงข้อมูลจากงบกระแสเงินสด)</a:t>
            </a:r>
          </a:p>
          <a:p>
            <a:pPr marL="257175" indent="-257175" defTabSz="685800">
              <a:buClrTx/>
              <a:buFont typeface="Wingdings" panose="05000000000000000000" pitchFamily="2" charset="2"/>
              <a:buChar char="§"/>
            </a:pPr>
            <a:r>
              <a:rPr lang="th-TH" sz="2400" kern="1200" dirty="0">
                <a:solidFill>
                  <a:srgbClr val="003D66"/>
                </a:solidFill>
                <a:latin typeface="DB Heavent Light" panose="02000506060000020004" pitchFamily="2" charset="-34"/>
                <a:ea typeface="+mn-ea"/>
                <a:cs typeface="DB Heavent Light" panose="02000506060000020004" pitchFamily="2" charset="-34"/>
              </a:rPr>
              <a:t>นับตั้งแต่ปี 2011  เป็นต้นมา ทุกบริษัทรวมกัน มีการจ่ายเงินปันผลเพิ่มขึ้นในอัตราเฉลี่ย </a:t>
            </a:r>
            <a:r>
              <a:rPr lang="en-US" sz="2400" kern="1200" dirty="0">
                <a:solidFill>
                  <a:srgbClr val="003D66"/>
                </a:solidFill>
                <a:latin typeface="DB Heavent Light" panose="02000506060000020004" pitchFamily="2" charset="-34"/>
                <a:ea typeface="+mn-ea"/>
                <a:cs typeface="DB Heavent Light" panose="02000506060000020004" pitchFamily="2" charset="-34"/>
              </a:rPr>
              <a:t>4.2</a:t>
            </a:r>
            <a:r>
              <a:rPr lang="th-TH" sz="2400" kern="1200" dirty="0">
                <a:solidFill>
                  <a:srgbClr val="003D66"/>
                </a:solidFill>
                <a:latin typeface="DB Heavent Light" panose="02000506060000020004" pitchFamily="2" charset="-34"/>
                <a:ea typeface="+mn-ea"/>
                <a:cs typeface="DB Heavent Light" panose="02000506060000020004" pitchFamily="2" charset="-34"/>
              </a:rPr>
              <a:t>% ต่อปี </a:t>
            </a:r>
            <a:endParaRPr lang="en-US" sz="2400" kern="1200" dirty="0">
              <a:solidFill>
                <a:srgbClr val="003D66"/>
              </a:solidFill>
              <a:latin typeface="DB Heavent Light" panose="02000506060000020004" pitchFamily="2" charset="-34"/>
              <a:ea typeface="+mn-ea"/>
              <a:cs typeface="DB Heavent Light" panose="02000506060000020004" pitchFamily="2" charset="-34"/>
            </a:endParaRPr>
          </a:p>
        </p:txBody>
      </p:sp>
      <p:cxnSp>
        <p:nvCxnSpPr>
          <p:cNvPr id="2" name="Straight Arrow Connector 1">
            <a:extLst>
              <a:ext uri="{FF2B5EF4-FFF2-40B4-BE49-F238E27FC236}">
                <a16:creationId xmlns:a16="http://schemas.microsoft.com/office/drawing/2014/main" id="{B29BD60A-A090-4471-673C-692A0BC1DD68}"/>
              </a:ext>
            </a:extLst>
          </p:cNvPr>
          <p:cNvCxnSpPr/>
          <p:nvPr/>
        </p:nvCxnSpPr>
        <p:spPr>
          <a:xfrm flipV="1">
            <a:off x="358588" y="0"/>
            <a:ext cx="11519647" cy="66966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Multiplication Sign 2">
            <a:extLst>
              <a:ext uri="{FF2B5EF4-FFF2-40B4-BE49-F238E27FC236}">
                <a16:creationId xmlns:a16="http://schemas.microsoft.com/office/drawing/2014/main" id="{6A55E25B-8D91-CAB4-6DA6-B36A861AD9F5}"/>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DAB8D6D-EA99-0A65-99D7-70531F7775E7}"/>
              </a:ext>
            </a:extLst>
          </p:cNvPr>
          <p:cNvSpPr txBox="1"/>
          <p:nvPr/>
        </p:nvSpPr>
        <p:spPr>
          <a:xfrm>
            <a:off x="446567" y="6272696"/>
            <a:ext cx="10529082" cy="369332"/>
          </a:xfrm>
          <a:prstGeom prst="rect">
            <a:avLst/>
          </a:prstGeom>
          <a:noFill/>
        </p:spPr>
        <p:txBody>
          <a:bodyPr wrap="square">
            <a:spAutoFit/>
          </a:bodyPr>
          <a:lstStyle/>
          <a:p>
            <a:r>
              <a:rPr lang="en-US" dirty="0">
                <a:solidFill>
                  <a:schemeClr val="bg2">
                    <a:lumMod val="75000"/>
                  </a:schemeClr>
                </a:solidFill>
              </a:rPr>
              <a:t>E:\Google Drive\KTB Sec\Special Report\</a:t>
            </a:r>
            <a:r>
              <a:rPr lang="th-TH" dirty="0">
                <a:solidFill>
                  <a:schemeClr val="bg2">
                    <a:lumMod val="75000"/>
                  </a:schemeClr>
                </a:solidFill>
              </a:rPr>
              <a:t>คัดหุ้นปันผลดีเข้าพอร์ต ยังทันมั้ย   25</a:t>
            </a:r>
            <a:r>
              <a:rPr lang="en-US" dirty="0">
                <a:solidFill>
                  <a:schemeClr val="bg2">
                    <a:lumMod val="75000"/>
                  </a:schemeClr>
                </a:solidFill>
              </a:rPr>
              <a:t>JAN2023\</a:t>
            </a:r>
            <a:r>
              <a:rPr lang="th-TH" dirty="0">
                <a:solidFill>
                  <a:schemeClr val="bg2">
                    <a:lumMod val="75000"/>
                  </a:schemeClr>
                </a:solidFill>
              </a:rPr>
              <a:t>กราฟ เงินปันผลของ </a:t>
            </a:r>
            <a:r>
              <a:rPr lang="en-US" dirty="0">
                <a:solidFill>
                  <a:schemeClr val="bg2">
                    <a:lumMod val="75000"/>
                  </a:schemeClr>
                </a:solidFill>
              </a:rPr>
              <a:t>SET  </a:t>
            </a:r>
            <a:r>
              <a:rPr lang="th-TH" dirty="0">
                <a:solidFill>
                  <a:schemeClr val="bg2">
                    <a:lumMod val="75000"/>
                  </a:schemeClr>
                </a:solidFill>
              </a:rPr>
              <a:t>ย้อนหลัง 14</a:t>
            </a:r>
            <a:r>
              <a:rPr lang="en-US" dirty="0">
                <a:solidFill>
                  <a:schemeClr val="bg2">
                    <a:lumMod val="75000"/>
                  </a:schemeClr>
                </a:solidFill>
              </a:rPr>
              <a:t>APR2023.xlsx</a:t>
            </a:r>
          </a:p>
        </p:txBody>
      </p:sp>
    </p:spTree>
    <p:extLst>
      <p:ext uri="{BB962C8B-B14F-4D97-AF65-F5344CB8AC3E}">
        <p14:creationId xmlns:p14="http://schemas.microsoft.com/office/powerpoint/2010/main" val="42052905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571FBDAB-C0D0-45F3-44F0-096BA7FCA615}"/>
              </a:ext>
            </a:extLst>
          </p:cNvPr>
          <p:cNvGraphicFramePr>
            <a:graphicFrameLocks noChangeAspect="1"/>
          </p:cNvGraphicFramePr>
          <p:nvPr>
            <p:extLst>
              <p:ext uri="{D42A27DB-BD31-4B8C-83A1-F6EECF244321}">
                <p14:modId xmlns:p14="http://schemas.microsoft.com/office/powerpoint/2010/main" val="3795362564"/>
              </p:ext>
            </p:extLst>
          </p:nvPr>
        </p:nvGraphicFramePr>
        <p:xfrm>
          <a:off x="1471612" y="821531"/>
          <a:ext cx="9248775" cy="5514975"/>
        </p:xfrm>
        <a:graphic>
          <a:graphicData uri="http://schemas.openxmlformats.org/presentationml/2006/ole">
            <mc:AlternateContent xmlns:mc="http://schemas.openxmlformats.org/markup-compatibility/2006">
              <mc:Choice xmlns:v="urn:schemas-microsoft-com:vml" Requires="v">
                <p:oleObj name="Worksheet" r:id="rId3" imgW="9248851" imgH="5515079" progId="Excel.Sheet.12">
                  <p:link updateAutomatic="1"/>
                </p:oleObj>
              </mc:Choice>
              <mc:Fallback>
                <p:oleObj name="Worksheet" r:id="rId3" imgW="9248851" imgH="5515079" progId="Excel.Sheet.12">
                  <p:link updateAutomatic="1"/>
                  <p:pic>
                    <p:nvPicPr>
                      <p:cNvPr id="0" name=""/>
                      <p:cNvPicPr/>
                      <p:nvPr/>
                    </p:nvPicPr>
                    <p:blipFill>
                      <a:blip r:embed="rId4"/>
                      <a:stretch>
                        <a:fillRect/>
                      </a:stretch>
                    </p:blipFill>
                    <p:spPr>
                      <a:xfrm>
                        <a:off x="1471612" y="821531"/>
                        <a:ext cx="9248775" cy="551497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C3A0FB0-16A3-8DAC-04A6-DC03E844DDF3}"/>
              </a:ext>
            </a:extLst>
          </p:cNvPr>
          <p:cNvSpPr>
            <a:spLocks noGrp="1"/>
          </p:cNvSpPr>
          <p:nvPr>
            <p:ph type="title"/>
          </p:nvPr>
        </p:nvSpPr>
        <p:spPr/>
        <p:txBody>
          <a:bodyPr/>
          <a:lstStyle/>
          <a:p>
            <a:r>
              <a:rPr lang="th-TH" dirty="0"/>
              <a:t>ผลกระทบของการลดลงของราคาหุ้นจาก </a:t>
            </a:r>
            <a:r>
              <a:rPr lang="en-US" dirty="0"/>
              <a:t>“XD”  </a:t>
            </a:r>
            <a:r>
              <a:rPr lang="th-TH"/>
              <a:t>ต่อดัชนีฯ</a:t>
            </a:r>
            <a:endParaRPr lang="en-US"/>
          </a:p>
        </p:txBody>
      </p:sp>
      <p:sp>
        <p:nvSpPr>
          <p:cNvPr id="5" name="Multiplication Sign 4">
            <a:extLst>
              <a:ext uri="{FF2B5EF4-FFF2-40B4-BE49-F238E27FC236}">
                <a16:creationId xmlns:a16="http://schemas.microsoft.com/office/drawing/2014/main" id="{2582537D-927D-E839-E918-CCD6BE6A2979}"/>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98E5F9-7D3A-F1B8-0AB5-B6967F9D6C5B}"/>
              </a:ext>
            </a:extLst>
          </p:cNvPr>
          <p:cNvSpPr txBox="1"/>
          <p:nvPr/>
        </p:nvSpPr>
        <p:spPr>
          <a:xfrm>
            <a:off x="499531" y="6438318"/>
            <a:ext cx="6469116" cy="369332"/>
          </a:xfrm>
          <a:prstGeom prst="rect">
            <a:avLst/>
          </a:prstGeom>
          <a:noFill/>
        </p:spPr>
        <p:txBody>
          <a:bodyPr wrap="square">
            <a:spAutoFit/>
          </a:bodyPr>
          <a:lstStyle/>
          <a:p>
            <a:r>
              <a:rPr lang="en-US" dirty="0">
                <a:solidFill>
                  <a:schemeClr val="bg2">
                    <a:lumMod val="90000"/>
                  </a:schemeClr>
                </a:solidFill>
              </a:rPr>
              <a:t>D:\Google Drive\Bloomberg\</a:t>
            </a:r>
            <a:r>
              <a:rPr lang="th-TH" dirty="0">
                <a:solidFill>
                  <a:schemeClr val="bg2">
                    <a:lumMod val="90000"/>
                  </a:schemeClr>
                </a:solidFill>
              </a:rPr>
              <a:t>ไฟล์ที่ใช้ประชุมวันจันทร์\</a:t>
            </a:r>
            <a:r>
              <a:rPr lang="en-US" dirty="0">
                <a:solidFill>
                  <a:schemeClr val="bg2">
                    <a:lumMod val="90000"/>
                  </a:schemeClr>
                </a:solidFill>
              </a:rPr>
              <a:t>Dividend Calendar 01 08 Mar 2024.xlsx</a:t>
            </a:r>
          </a:p>
        </p:txBody>
      </p:sp>
      <p:sp>
        <p:nvSpPr>
          <p:cNvPr id="9" name="TextBox 8">
            <a:extLst>
              <a:ext uri="{FF2B5EF4-FFF2-40B4-BE49-F238E27FC236}">
                <a16:creationId xmlns:a16="http://schemas.microsoft.com/office/drawing/2014/main" id="{464A5228-5230-4BC3-69F3-D1CFAACBC9EE}"/>
              </a:ext>
            </a:extLst>
          </p:cNvPr>
          <p:cNvSpPr txBox="1"/>
          <p:nvPr/>
        </p:nvSpPr>
        <p:spPr>
          <a:xfrm>
            <a:off x="2343806" y="2864504"/>
            <a:ext cx="2456329" cy="923330"/>
          </a:xfrm>
          <a:prstGeom prst="rect">
            <a:avLst/>
          </a:prstGeom>
          <a:solidFill>
            <a:srgbClr val="92D050"/>
          </a:solidFill>
        </p:spPr>
        <p:txBody>
          <a:bodyPr wrap="square" rtlCol="0">
            <a:spAutoFit/>
          </a:bodyPr>
          <a:lstStyle/>
          <a:p>
            <a:pPr algn="ctr"/>
            <a:r>
              <a:rPr lang="th-TH" sz="5400" dirty="0"/>
              <a:t>ปี</a:t>
            </a:r>
            <a:r>
              <a:rPr lang="en-US" sz="5400" dirty="0"/>
              <a:t> 2024</a:t>
            </a:r>
          </a:p>
        </p:txBody>
      </p:sp>
    </p:spTree>
    <p:extLst>
      <p:ext uri="{BB962C8B-B14F-4D97-AF65-F5344CB8AC3E}">
        <p14:creationId xmlns:p14="http://schemas.microsoft.com/office/powerpoint/2010/main" val="539695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0FB0-16A3-8DAC-04A6-DC03E844DDF3}"/>
              </a:ext>
            </a:extLst>
          </p:cNvPr>
          <p:cNvSpPr>
            <a:spLocks noGrp="1"/>
          </p:cNvSpPr>
          <p:nvPr>
            <p:ph type="title"/>
          </p:nvPr>
        </p:nvSpPr>
        <p:spPr/>
        <p:txBody>
          <a:bodyPr/>
          <a:lstStyle/>
          <a:p>
            <a:r>
              <a:rPr lang="th-TH" dirty="0"/>
              <a:t>ผลกระทบของการลดลงของราคาหุ้นจาก </a:t>
            </a:r>
            <a:r>
              <a:rPr lang="en-US" dirty="0"/>
              <a:t>“XD”  </a:t>
            </a:r>
            <a:r>
              <a:rPr lang="th-TH"/>
              <a:t>ต่อดัชนีฯ</a:t>
            </a:r>
            <a:endParaRPr lang="en-US"/>
          </a:p>
        </p:txBody>
      </p:sp>
      <p:graphicFrame>
        <p:nvGraphicFramePr>
          <p:cNvPr id="3" name="Object 2">
            <a:extLst>
              <a:ext uri="{FF2B5EF4-FFF2-40B4-BE49-F238E27FC236}">
                <a16:creationId xmlns:a16="http://schemas.microsoft.com/office/drawing/2014/main" id="{7B3BD994-EE9A-5A52-8CAD-12CE7399420F}"/>
              </a:ext>
            </a:extLst>
          </p:cNvPr>
          <p:cNvGraphicFramePr>
            <a:graphicFrameLocks noChangeAspect="1"/>
          </p:cNvGraphicFramePr>
          <p:nvPr>
            <p:extLst>
              <p:ext uri="{D42A27DB-BD31-4B8C-83A1-F6EECF244321}">
                <p14:modId xmlns:p14="http://schemas.microsoft.com/office/powerpoint/2010/main" val="3584560073"/>
              </p:ext>
            </p:extLst>
          </p:nvPr>
        </p:nvGraphicFramePr>
        <p:xfrm>
          <a:off x="1385888" y="672483"/>
          <a:ext cx="9661525" cy="5759450"/>
        </p:xfrm>
        <a:graphic>
          <a:graphicData uri="http://schemas.openxmlformats.org/presentationml/2006/ole">
            <mc:AlternateContent xmlns:mc="http://schemas.openxmlformats.org/markup-compatibility/2006">
              <mc:Choice xmlns:v="urn:schemas-microsoft-com:vml" Requires="v">
                <p:oleObj name="Worksheet" r:id="rId2" imgW="9248851" imgH="5515079" progId="Excel.Sheet.12">
                  <p:link updateAutomatic="1"/>
                </p:oleObj>
              </mc:Choice>
              <mc:Fallback>
                <p:oleObj name="Worksheet" r:id="rId2" imgW="9248851" imgH="5515079" progId="Excel.Sheet.12">
                  <p:link updateAutomatic="1"/>
                  <p:pic>
                    <p:nvPicPr>
                      <p:cNvPr id="3" name="Object 2">
                        <a:extLst>
                          <a:ext uri="{FF2B5EF4-FFF2-40B4-BE49-F238E27FC236}">
                            <a16:creationId xmlns:a16="http://schemas.microsoft.com/office/drawing/2014/main" id="{7B3BD994-EE9A-5A52-8CAD-12CE7399420F}"/>
                          </a:ext>
                        </a:extLst>
                      </p:cNvPr>
                      <p:cNvPicPr/>
                      <p:nvPr/>
                    </p:nvPicPr>
                    <p:blipFill>
                      <a:blip r:embed="rId3"/>
                      <a:stretch>
                        <a:fillRect/>
                      </a:stretch>
                    </p:blipFill>
                    <p:spPr>
                      <a:xfrm>
                        <a:off x="1385888" y="672483"/>
                        <a:ext cx="9661525" cy="5759450"/>
                      </a:xfrm>
                      <a:prstGeom prst="rect">
                        <a:avLst/>
                      </a:prstGeom>
                    </p:spPr>
                  </p:pic>
                </p:oleObj>
              </mc:Fallback>
            </mc:AlternateContent>
          </a:graphicData>
        </a:graphic>
      </p:graphicFrame>
      <p:sp>
        <p:nvSpPr>
          <p:cNvPr id="4" name="Oval 3">
            <a:extLst>
              <a:ext uri="{FF2B5EF4-FFF2-40B4-BE49-F238E27FC236}">
                <a16:creationId xmlns:a16="http://schemas.microsoft.com/office/drawing/2014/main" id="{FC496E65-0D7D-0E66-C4BB-0F7432AF0C8A}"/>
              </a:ext>
            </a:extLst>
          </p:cNvPr>
          <p:cNvSpPr/>
          <p:nvPr/>
        </p:nvSpPr>
        <p:spPr>
          <a:xfrm>
            <a:off x="7592037" y="958023"/>
            <a:ext cx="1602297" cy="3926047"/>
          </a:xfrm>
          <a:prstGeom prst="ellipse">
            <a:avLst/>
          </a:prstGeom>
          <a:noFill/>
          <a:ln w="28575">
            <a:solidFill>
              <a:srgbClr val="0000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ultiplication Sign 4">
            <a:extLst>
              <a:ext uri="{FF2B5EF4-FFF2-40B4-BE49-F238E27FC236}">
                <a16:creationId xmlns:a16="http://schemas.microsoft.com/office/drawing/2014/main" id="{2582537D-927D-E839-E918-CCD6BE6A2979}"/>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3E9A30-E387-60A0-C832-3D4AD2774C4D}"/>
              </a:ext>
            </a:extLst>
          </p:cNvPr>
          <p:cNvSpPr txBox="1"/>
          <p:nvPr/>
        </p:nvSpPr>
        <p:spPr>
          <a:xfrm>
            <a:off x="5633545" y="2784455"/>
            <a:ext cx="2456329" cy="923330"/>
          </a:xfrm>
          <a:prstGeom prst="rect">
            <a:avLst/>
          </a:prstGeom>
          <a:solidFill>
            <a:schemeClr val="tx2">
              <a:lumMod val="40000"/>
              <a:lumOff val="60000"/>
            </a:schemeClr>
          </a:solidFill>
        </p:spPr>
        <p:txBody>
          <a:bodyPr wrap="square" rtlCol="0">
            <a:spAutoFit/>
          </a:bodyPr>
          <a:lstStyle/>
          <a:p>
            <a:pPr algn="ctr"/>
            <a:r>
              <a:rPr lang="th-TH" sz="5400" dirty="0"/>
              <a:t>ปี</a:t>
            </a:r>
            <a:r>
              <a:rPr lang="en-US" sz="5400" dirty="0"/>
              <a:t> 2023</a:t>
            </a:r>
          </a:p>
        </p:txBody>
      </p:sp>
    </p:spTree>
    <p:extLst>
      <p:ext uri="{BB962C8B-B14F-4D97-AF65-F5344CB8AC3E}">
        <p14:creationId xmlns:p14="http://schemas.microsoft.com/office/powerpoint/2010/main" val="2718365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9A6F8-9075-0C4E-2ECE-CA99C303C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0A3566-E7EF-1F35-019E-8909EA1BDCD3}"/>
              </a:ext>
            </a:extLst>
          </p:cNvPr>
          <p:cNvSpPr>
            <a:spLocks noGrp="1"/>
          </p:cNvSpPr>
          <p:nvPr>
            <p:ph type="title"/>
          </p:nvPr>
        </p:nvSpPr>
        <p:spPr>
          <a:xfrm>
            <a:off x="113211" y="73044"/>
            <a:ext cx="9487989" cy="771181"/>
          </a:xfrm>
        </p:spPr>
        <p:txBody>
          <a:bodyPr/>
          <a:lstStyle/>
          <a:p>
            <a:r>
              <a:rPr lang="en-US" dirty="0"/>
              <a:t>DAOL : </a:t>
            </a:r>
            <a:r>
              <a:rPr lang="th-TH" dirty="0"/>
              <a:t>แนวโน้มตลาดวันนี้</a:t>
            </a:r>
            <a:endParaRPr lang="en-US" dirty="0"/>
          </a:p>
        </p:txBody>
      </p:sp>
      <p:sp>
        <p:nvSpPr>
          <p:cNvPr id="16" name="TextBox 15">
            <a:extLst>
              <a:ext uri="{FF2B5EF4-FFF2-40B4-BE49-F238E27FC236}">
                <a16:creationId xmlns:a16="http://schemas.microsoft.com/office/drawing/2014/main" id="{15FF25E2-AEB0-C98D-9BA4-E7B7D51C8C2F}"/>
              </a:ext>
            </a:extLst>
          </p:cNvPr>
          <p:cNvSpPr txBox="1"/>
          <p:nvPr/>
        </p:nvSpPr>
        <p:spPr>
          <a:xfrm>
            <a:off x="10272668" y="795065"/>
            <a:ext cx="1919332"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3D66"/>
                </a:solidFill>
                <a:latin typeface="DB Heavent Light"/>
                <a:cs typeface="DB Heavent Light"/>
              </a:rPr>
              <a:t>8 May </a:t>
            </a: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24</a:t>
            </a:r>
          </a:p>
        </p:txBody>
      </p:sp>
      <p:sp>
        <p:nvSpPr>
          <p:cNvPr id="6" name="Rectangle: Rounded Corners 5">
            <a:extLst>
              <a:ext uri="{FF2B5EF4-FFF2-40B4-BE49-F238E27FC236}">
                <a16:creationId xmlns:a16="http://schemas.microsoft.com/office/drawing/2014/main" id="{2F4A8713-C143-F9B7-BEC6-7290A7A2F873}"/>
              </a:ext>
            </a:extLst>
          </p:cNvPr>
          <p:cNvSpPr/>
          <p:nvPr/>
        </p:nvSpPr>
        <p:spPr>
          <a:xfrm>
            <a:off x="153073" y="1981324"/>
            <a:ext cx="9876451" cy="4232664"/>
          </a:xfrm>
          <a:prstGeom prst="roundRect">
            <a:avLst>
              <a:gd name="adj" fmla="val 7156"/>
            </a:avLst>
          </a:prstGeom>
          <a:solidFill>
            <a:schemeClr val="bg1"/>
          </a:solidFill>
          <a:ln w="3175">
            <a:solidFill>
              <a:schemeClr val="bg1">
                <a:lumMod val="50000"/>
              </a:schemeClr>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kumimoji="0" lang="th-TH" sz="3000" i="0" strike="noStrike" kern="1200" cap="none" spc="0" normalizeH="0" baseline="0" noProof="0" dirty="0">
                <a:ln>
                  <a:noFill/>
                </a:ln>
                <a:solidFill>
                  <a:srgbClr val="0070C0"/>
                </a:solidFill>
                <a:effectLst/>
                <a:uLnTx/>
                <a:uFillTx/>
                <a:latin typeface="DB Heavent Light"/>
                <a:ea typeface="Tahoma" panose="020B0604030504040204" pitchFamily="34" charset="0"/>
                <a:cs typeface="DB Heavent Light"/>
              </a:rPr>
              <a:t>ตลาดหุ้นสหรัฐฯ ได้อานิสงค์จากกำไรบริษัทในตลาดหุ้นที่ออกมาดี และ </a:t>
            </a:r>
            <a:r>
              <a:rPr kumimoji="0" lang="en-US" sz="3000" i="0" strike="noStrike" kern="1200" cap="none" spc="0" normalizeH="0" baseline="0" noProof="0" dirty="0">
                <a:ln>
                  <a:noFill/>
                </a:ln>
                <a:solidFill>
                  <a:srgbClr val="0070C0"/>
                </a:solidFill>
                <a:effectLst/>
                <a:uLnTx/>
                <a:uFillTx/>
                <a:latin typeface="DB Heavent Light"/>
                <a:ea typeface="Tahoma" panose="020B0604030504040204" pitchFamily="34" charset="0"/>
                <a:cs typeface="DB Heavent Light"/>
              </a:rPr>
              <a:t>Fed </a:t>
            </a:r>
            <a:r>
              <a:rPr kumimoji="0" lang="th-TH" sz="3000" i="0" strike="noStrike" kern="1200" cap="none" spc="0" normalizeH="0" baseline="0" noProof="0" dirty="0">
                <a:ln>
                  <a:noFill/>
                </a:ln>
                <a:solidFill>
                  <a:srgbClr val="0070C0"/>
                </a:solidFill>
                <a:effectLst/>
                <a:uLnTx/>
                <a:uFillTx/>
                <a:latin typeface="DB Heavent Light"/>
                <a:ea typeface="Tahoma" panose="020B0604030504040204" pitchFamily="34" charset="0"/>
                <a:cs typeface="DB Heavent Light"/>
              </a:rPr>
              <a:t>อาจลดดอกเบี้ยเร็วกว่าคาด (จาก พ.ย. มาเป็น ก.ย.)</a:t>
            </a:r>
            <a:r>
              <a:rPr kumimoji="0" lang="th-TH" sz="3000" i="0" strike="noStrike" kern="1200" cap="none" spc="0" normalizeH="0" baseline="0" noProof="0" dirty="0">
                <a:ln>
                  <a:noFill/>
                </a:ln>
                <a:solidFill>
                  <a:schemeClr val="tx1"/>
                </a:solidFill>
                <a:effectLst/>
                <a:uLnTx/>
                <a:uFillTx/>
                <a:latin typeface="DB Heavent Light"/>
                <a:ea typeface="Tahoma" panose="020B0604030504040204" pitchFamily="34" charset="0"/>
                <a:cs typeface="DB Heavent Light"/>
              </a:rPr>
              <a:t> ซึ่งจะดีมาถึงตลาดหุ้นอื่นๆ ด้วย </a:t>
            </a:r>
            <a:r>
              <a:rPr kumimoji="0" lang="th-TH" sz="30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t>ผ่านมาทางดอลล่าร์อ่อนค่า และ </a:t>
            </a:r>
            <a:r>
              <a:rPr kumimoji="0" lang="en-US" sz="30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t>Flow </a:t>
            </a:r>
            <a:r>
              <a:rPr kumimoji="0" lang="th-TH" sz="30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t>ที่กลับเข้ามาเก็งกำไรรับการคาดการณ์ดอกเบี้ยใหม่ของสหรัฐฯ</a:t>
            </a:r>
          </a:p>
          <a:p>
            <a:pPr marL="285750" indent="-285750">
              <a:buFont typeface="Wingdings" panose="05000000000000000000" pitchFamily="2" charset="2"/>
              <a:buChar char="§"/>
            </a:pPr>
            <a:r>
              <a:rPr kumimoji="0" lang="th-TH" sz="30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สถานการณ์ตะวันออกกลาง อิสราเอลเตรียมบุก </a:t>
            </a:r>
            <a:r>
              <a:rPr kumimoji="0" lang="en-US" sz="30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Rafah </a:t>
            </a:r>
            <a:r>
              <a:rPr kumimoji="0" lang="th-TH" sz="30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ข่าวนี้ออกมาในช่วงวันจันทร์ </a:t>
            </a:r>
            <a:br>
              <a:rPr kumimoji="0" lang="en-US" sz="30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br>
            <a:r>
              <a:rPr kumimoji="0" lang="th-TH" sz="30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ซึ่ง </a:t>
            </a:r>
            <a:r>
              <a:rPr kumimoji="0" lang="en-US" sz="30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surprise </a:t>
            </a:r>
            <a:r>
              <a:rPr kumimoji="0" lang="th-TH" sz="30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สำหรับเรา เนื่องจากก่อนหน้านี้ สองฝ่ายมีโอกาสบรรลุการเจรจาหยุดยิง </a:t>
            </a:r>
            <a:br>
              <a:rPr kumimoji="0" lang="en-US" sz="30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br>
            <a:r>
              <a:rPr kumimoji="0" lang="th-TH" sz="30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และอิสราเอลถูกกดดันจากต่างชาติไม่ให้บุกเข้าพื้นที่นี้ </a:t>
            </a:r>
            <a:r>
              <a:rPr kumimoji="0" lang="th-TH" sz="3000" i="0" strike="noStrike" kern="1200" cap="none" spc="0" normalizeH="0" baseline="0" noProof="0" dirty="0">
                <a:ln>
                  <a:noFill/>
                </a:ln>
                <a:solidFill>
                  <a:schemeClr val="tx1"/>
                </a:solidFill>
                <a:effectLst/>
                <a:uLnTx/>
                <a:uFillTx/>
                <a:latin typeface="DB Heavent Light"/>
                <a:ea typeface="Tahoma" panose="020B0604030504040204" pitchFamily="34" charset="0"/>
                <a:cs typeface="DB Heavent Light"/>
              </a:rPr>
              <a:t>...  </a:t>
            </a:r>
            <a:r>
              <a:rPr kumimoji="0" lang="th-TH" sz="3000" i="0" strike="noStrike" kern="1200" cap="none" spc="0" normalizeH="0" baseline="0" noProof="0" dirty="0">
                <a:ln>
                  <a:noFill/>
                </a:ln>
                <a:solidFill>
                  <a:srgbClr val="C00000"/>
                </a:solidFill>
                <a:effectLst/>
                <a:uLnTx/>
                <a:uFillTx/>
                <a:latin typeface="DB Heavent Light"/>
                <a:ea typeface="Tahoma" panose="020B0604030504040204" pitchFamily="34" charset="0"/>
                <a:cs typeface="DB Heavent Light"/>
              </a:rPr>
              <a:t>ผลต่อตลาดหุ้นจะออกไปใน</a:t>
            </a:r>
            <a:br>
              <a:rPr kumimoji="0" lang="en-US" sz="3000" i="0" strike="noStrike" kern="1200" cap="none" spc="0" normalizeH="0" baseline="0" noProof="0" dirty="0">
                <a:ln>
                  <a:noFill/>
                </a:ln>
                <a:solidFill>
                  <a:srgbClr val="C00000"/>
                </a:solidFill>
                <a:effectLst/>
                <a:uLnTx/>
                <a:uFillTx/>
                <a:latin typeface="DB Heavent Light"/>
                <a:ea typeface="Tahoma" panose="020B0604030504040204" pitchFamily="34" charset="0"/>
                <a:cs typeface="DB Heavent Light"/>
              </a:rPr>
            </a:br>
            <a:r>
              <a:rPr kumimoji="0" lang="th-TH" sz="3000" i="0" strike="noStrike" kern="1200" cap="none" spc="0" normalizeH="0" baseline="0" noProof="0" dirty="0">
                <a:ln>
                  <a:noFill/>
                </a:ln>
                <a:solidFill>
                  <a:srgbClr val="C00000"/>
                </a:solidFill>
                <a:effectLst/>
                <a:uLnTx/>
                <a:uFillTx/>
                <a:latin typeface="DB Heavent Light"/>
                <a:ea typeface="Tahoma" panose="020B0604030504040204" pitchFamily="34" charset="0"/>
                <a:cs typeface="DB Heavent Light"/>
              </a:rPr>
              <a:t>ทางลบ</a:t>
            </a:r>
            <a:r>
              <a:rPr kumimoji="0" lang="en-US" sz="3000" i="0" strike="noStrike" kern="1200" cap="none" spc="0" normalizeH="0" baseline="0" noProof="0" dirty="0">
                <a:ln>
                  <a:noFill/>
                </a:ln>
                <a:solidFill>
                  <a:srgbClr val="C00000"/>
                </a:solidFill>
                <a:effectLst/>
                <a:uLnTx/>
                <a:uFillTx/>
                <a:latin typeface="DB Heavent Light"/>
                <a:ea typeface="Tahoma" panose="020B0604030504040204" pitchFamily="34" charset="0"/>
                <a:cs typeface="DB Heavent Light"/>
              </a:rPr>
              <a:t> </a:t>
            </a:r>
            <a:r>
              <a:rPr kumimoji="0" lang="th-TH" sz="3000" i="0" strike="noStrike" kern="1200" cap="none" spc="0" normalizeH="0" baseline="0" noProof="0" dirty="0">
                <a:ln>
                  <a:noFill/>
                </a:ln>
                <a:solidFill>
                  <a:srgbClr val="C00000"/>
                </a:solidFill>
                <a:effectLst/>
                <a:uLnTx/>
                <a:uFillTx/>
                <a:latin typeface="DB Heavent Light"/>
                <a:ea typeface="Tahoma" panose="020B0604030504040204" pitchFamily="34" charset="0"/>
                <a:cs typeface="DB Heavent Light"/>
              </a:rPr>
              <a:t>(เล็กน้อย) </a:t>
            </a:r>
            <a:r>
              <a:rPr kumimoji="0" lang="th-TH" sz="3000" i="0" strike="noStrike" kern="1200" cap="none" spc="0" normalizeH="0" baseline="0" noProof="0" dirty="0">
                <a:ln>
                  <a:noFill/>
                </a:ln>
                <a:solidFill>
                  <a:schemeClr val="tx1"/>
                </a:solidFill>
                <a:effectLst/>
                <a:uLnTx/>
                <a:uFillTx/>
                <a:latin typeface="DB Heavent Light"/>
                <a:ea typeface="Tahoma" panose="020B0604030504040204" pitchFamily="34" charset="0"/>
                <a:cs typeface="DB Heavent Light"/>
              </a:rPr>
              <a:t>จนกว่าจะบุกจริงค่อยมาดูกันอีกที </a:t>
            </a:r>
            <a:r>
              <a:rPr kumimoji="0" lang="th-TH" sz="30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t>ส่วนราคาน้ำมัน(</a:t>
            </a:r>
            <a:r>
              <a:rPr kumimoji="0" lang="en-US" sz="30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t>PTTEP) </a:t>
            </a:r>
            <a:r>
              <a:rPr kumimoji="0" lang="th-TH" sz="30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t>จะตอบรับทางบวก </a:t>
            </a:r>
            <a:r>
              <a:rPr kumimoji="0" lang="th-TH" sz="3000" i="0" strike="noStrike" kern="1200" cap="none" spc="0" normalizeH="0" baseline="0" noProof="0" dirty="0">
                <a:ln>
                  <a:noFill/>
                </a:ln>
                <a:solidFill>
                  <a:schemeClr val="tx1"/>
                </a:solidFill>
                <a:effectLst/>
                <a:uLnTx/>
                <a:uFillTx/>
                <a:latin typeface="DB Heavent Light"/>
                <a:ea typeface="Tahoma" panose="020B0604030504040204" pitchFamily="34" charset="0"/>
                <a:cs typeface="DB Heavent Light"/>
              </a:rPr>
              <a:t>ต่อเรื่องนี้ แต่ขึ้นได้แบบมีข้อจำกัด เนื่องจากสงคราม กระทบต่อเศรษฐกิจโลก</a:t>
            </a:r>
            <a:br>
              <a:rPr kumimoji="0" lang="en-US" sz="3000" i="0" strike="noStrike" kern="1200" cap="none" spc="0" normalizeH="0" baseline="0" noProof="0" dirty="0">
                <a:ln>
                  <a:noFill/>
                </a:ln>
                <a:solidFill>
                  <a:schemeClr val="tx1"/>
                </a:solidFill>
                <a:effectLst/>
                <a:uLnTx/>
                <a:uFillTx/>
                <a:latin typeface="DB Heavent Light"/>
                <a:ea typeface="Tahoma" panose="020B0604030504040204" pitchFamily="34" charset="0"/>
                <a:cs typeface="DB Heavent Light"/>
              </a:rPr>
            </a:br>
            <a:r>
              <a:rPr kumimoji="0" lang="th-TH" sz="3000" i="0" strike="noStrike" kern="1200" cap="none" spc="0" normalizeH="0" baseline="0" noProof="0" dirty="0">
                <a:ln>
                  <a:noFill/>
                </a:ln>
                <a:solidFill>
                  <a:schemeClr val="tx1"/>
                </a:solidFill>
                <a:effectLst/>
                <a:uLnTx/>
                <a:uFillTx/>
                <a:latin typeface="DB Heavent Light"/>
                <a:ea typeface="Tahoma" panose="020B0604030504040204" pitchFamily="34" charset="0"/>
                <a:cs typeface="DB Heavent Light"/>
              </a:rPr>
              <a:t> ที่ยังเปราะบาง</a:t>
            </a:r>
          </a:p>
        </p:txBody>
      </p:sp>
      <p:sp>
        <p:nvSpPr>
          <p:cNvPr id="3" name="Rectangle 2">
            <a:extLst>
              <a:ext uri="{FF2B5EF4-FFF2-40B4-BE49-F238E27FC236}">
                <a16:creationId xmlns:a16="http://schemas.microsoft.com/office/drawing/2014/main" id="{CDD1F86B-F704-3C33-6616-15008630007E}"/>
              </a:ext>
            </a:extLst>
          </p:cNvPr>
          <p:cNvSpPr/>
          <p:nvPr/>
        </p:nvSpPr>
        <p:spPr>
          <a:xfrm>
            <a:off x="153072" y="888596"/>
            <a:ext cx="10771601" cy="999197"/>
          </a:xfrm>
          <a:prstGeom prst="rect">
            <a:avLst/>
          </a:prstGeom>
          <a:solidFill>
            <a:srgbClr val="002E4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th-TH" sz="3000" b="1" i="0" u="none" kern="1200" cap="none" spc="0" normalizeH="0" baseline="0" noProof="0" dirty="0">
                <a:ln>
                  <a:noFill/>
                </a:ln>
                <a:solidFill>
                  <a:srgbClr val="FFC000"/>
                </a:solidFill>
                <a:uLnTx/>
                <a:uFillTx/>
                <a:latin typeface="DB Heavent Light"/>
                <a:ea typeface="Tahoma" panose="020B0604030504040204" pitchFamily="34" charset="0"/>
                <a:cs typeface="DB Heavent Light"/>
              </a:rPr>
              <a:t>าดดัชนีฯ มีโอกาสยืนเหนือ 1380 จุด จับตา </a:t>
            </a:r>
            <a:r>
              <a:rPr kumimoji="0" lang="en-US" sz="3000" b="1" i="0" u="none" kern="1200" cap="none" spc="0" normalizeH="0" baseline="0" noProof="0" dirty="0">
                <a:ln>
                  <a:noFill/>
                </a:ln>
                <a:solidFill>
                  <a:srgbClr val="FFC000"/>
                </a:solidFill>
                <a:uLnTx/>
                <a:uFillTx/>
                <a:latin typeface="DB Heavent Light"/>
                <a:ea typeface="Tahoma" panose="020B0604030504040204" pitchFamily="34" charset="0"/>
                <a:cs typeface="DB Heavent Light"/>
              </a:rPr>
              <a:t>Flow </a:t>
            </a:r>
            <a:r>
              <a:rPr kumimoji="0" lang="th-TH" sz="3000" b="1" i="0" u="none" kern="1200" cap="none" spc="0" normalizeH="0" baseline="0" noProof="0" dirty="0">
                <a:ln>
                  <a:noFill/>
                </a:ln>
                <a:solidFill>
                  <a:srgbClr val="FFC000"/>
                </a:solidFill>
                <a:uLnTx/>
                <a:uFillTx/>
                <a:latin typeface="DB Heavent Light"/>
                <a:ea typeface="Tahoma" panose="020B0604030504040204" pitchFamily="34" charset="0"/>
                <a:cs typeface="DB Heavent Light"/>
              </a:rPr>
              <a:t>เข้าเอเซีย สถานการณ์ตะวันออกกลาง (เก็ง)งบบริษัท และเก็งข่าว กองทุน </a:t>
            </a:r>
            <a:r>
              <a:rPr kumimoji="0" lang="en-US" sz="3000" b="1" i="0" u="none" kern="1200" cap="none" spc="0" normalizeH="0" baseline="0" noProof="0" dirty="0">
                <a:ln>
                  <a:noFill/>
                </a:ln>
                <a:solidFill>
                  <a:srgbClr val="FFC000"/>
                </a:solidFill>
                <a:uLnTx/>
                <a:uFillTx/>
                <a:latin typeface="DB Heavent Light"/>
                <a:ea typeface="Tahoma" panose="020B0604030504040204" pitchFamily="34" charset="0"/>
                <a:cs typeface="DB Heavent Light"/>
              </a:rPr>
              <a:t>LTF</a:t>
            </a:r>
            <a:endParaRPr kumimoji="0" lang="th-TH" sz="3000" b="1" i="0" u="none" kern="1200" cap="none" spc="0" normalizeH="0" baseline="0" noProof="0" dirty="0">
              <a:ln>
                <a:noFill/>
              </a:ln>
              <a:solidFill>
                <a:srgbClr val="FFC000"/>
              </a:solidFill>
              <a:uLnTx/>
              <a:uFillTx/>
              <a:latin typeface="DB Heavent Light"/>
              <a:ea typeface="Tahoma" panose="020B0604030504040204" pitchFamily="34" charset="0"/>
              <a:cs typeface="DB Heavent Light"/>
            </a:endParaRPr>
          </a:p>
        </p:txBody>
      </p:sp>
      <p:pic>
        <p:nvPicPr>
          <p:cNvPr id="7" name="Picture 6">
            <a:extLst>
              <a:ext uri="{FF2B5EF4-FFF2-40B4-BE49-F238E27FC236}">
                <a16:creationId xmlns:a16="http://schemas.microsoft.com/office/drawing/2014/main" id="{F54D5EBB-F2E9-4817-9EC9-D2D4ED9D9A68}"/>
              </a:ext>
            </a:extLst>
          </p:cNvPr>
          <p:cNvPicPr>
            <a:picLocks noChangeAspect="1"/>
          </p:cNvPicPr>
          <p:nvPr/>
        </p:nvPicPr>
        <p:blipFill>
          <a:blip r:embed="rId3"/>
          <a:stretch>
            <a:fillRect/>
          </a:stretch>
        </p:blipFill>
        <p:spPr>
          <a:xfrm>
            <a:off x="10272666" y="2012256"/>
            <a:ext cx="1752845" cy="2029108"/>
          </a:xfrm>
          <a:prstGeom prst="rect">
            <a:avLst/>
          </a:prstGeom>
        </p:spPr>
      </p:pic>
      <p:pic>
        <p:nvPicPr>
          <p:cNvPr id="9" name="Picture 8">
            <a:extLst>
              <a:ext uri="{FF2B5EF4-FFF2-40B4-BE49-F238E27FC236}">
                <a16:creationId xmlns:a16="http://schemas.microsoft.com/office/drawing/2014/main" id="{2A58A5C6-D995-2A6B-AE1B-9E352FA16834}"/>
              </a:ext>
            </a:extLst>
          </p:cNvPr>
          <p:cNvPicPr>
            <a:picLocks noChangeAspect="1"/>
          </p:cNvPicPr>
          <p:nvPr/>
        </p:nvPicPr>
        <p:blipFill>
          <a:blip r:embed="rId4"/>
          <a:stretch>
            <a:fillRect/>
          </a:stretch>
        </p:blipFill>
        <p:spPr>
          <a:xfrm>
            <a:off x="10272665" y="4165827"/>
            <a:ext cx="1752845" cy="2048161"/>
          </a:xfrm>
          <a:prstGeom prst="rect">
            <a:avLst/>
          </a:prstGeom>
        </p:spPr>
      </p:pic>
    </p:spTree>
    <p:extLst>
      <p:ext uri="{BB962C8B-B14F-4D97-AF65-F5344CB8AC3E}">
        <p14:creationId xmlns:p14="http://schemas.microsoft.com/office/powerpoint/2010/main" val="436693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0FB0-16A3-8DAC-04A6-DC03E844DDF3}"/>
              </a:ext>
            </a:extLst>
          </p:cNvPr>
          <p:cNvSpPr>
            <a:spLocks noGrp="1"/>
          </p:cNvSpPr>
          <p:nvPr>
            <p:ph type="title"/>
          </p:nvPr>
        </p:nvSpPr>
        <p:spPr/>
        <p:txBody>
          <a:bodyPr/>
          <a:lstStyle/>
          <a:p>
            <a:r>
              <a:rPr lang="th-TH" dirty="0"/>
              <a:t>ผลกระทบของการลดลงของราคาหุ้นจาก </a:t>
            </a:r>
            <a:r>
              <a:rPr lang="en-US" dirty="0"/>
              <a:t>“XD”  </a:t>
            </a:r>
            <a:r>
              <a:rPr lang="th-TH"/>
              <a:t>ต่อดัชนีฯ</a:t>
            </a:r>
            <a:endParaRPr lang="en-US"/>
          </a:p>
        </p:txBody>
      </p:sp>
      <p:graphicFrame>
        <p:nvGraphicFramePr>
          <p:cNvPr id="4" name="Object 3">
            <a:extLst>
              <a:ext uri="{FF2B5EF4-FFF2-40B4-BE49-F238E27FC236}">
                <a16:creationId xmlns:a16="http://schemas.microsoft.com/office/drawing/2014/main" id="{2EB54383-8B57-0C35-0C63-869BFA800723}"/>
              </a:ext>
            </a:extLst>
          </p:cNvPr>
          <p:cNvGraphicFramePr>
            <a:graphicFrameLocks noChangeAspect="1"/>
          </p:cNvGraphicFramePr>
          <p:nvPr>
            <p:extLst>
              <p:ext uri="{D42A27DB-BD31-4B8C-83A1-F6EECF244321}">
                <p14:modId xmlns:p14="http://schemas.microsoft.com/office/powerpoint/2010/main" val="322703440"/>
              </p:ext>
            </p:extLst>
          </p:nvPr>
        </p:nvGraphicFramePr>
        <p:xfrm>
          <a:off x="1513681" y="797035"/>
          <a:ext cx="9164638" cy="5514975"/>
        </p:xfrm>
        <a:graphic>
          <a:graphicData uri="http://schemas.openxmlformats.org/presentationml/2006/ole">
            <mc:AlternateContent xmlns:mc="http://schemas.openxmlformats.org/markup-compatibility/2006">
              <mc:Choice xmlns:v="urn:schemas-microsoft-com:vml" Requires="v">
                <p:oleObj name="Worksheet" r:id="rId2" imgW="9163875" imgH="5515536" progId="Excel.Sheet.12">
                  <p:link updateAutomatic="1"/>
                </p:oleObj>
              </mc:Choice>
              <mc:Fallback>
                <p:oleObj name="Worksheet" r:id="rId2" imgW="9163875" imgH="5515536" progId="Excel.Sheet.12">
                  <p:link updateAutomatic="1"/>
                  <p:pic>
                    <p:nvPicPr>
                      <p:cNvPr id="4" name="Object 3">
                        <a:extLst>
                          <a:ext uri="{FF2B5EF4-FFF2-40B4-BE49-F238E27FC236}">
                            <a16:creationId xmlns:a16="http://schemas.microsoft.com/office/drawing/2014/main" id="{2EB54383-8B57-0C35-0C63-869BFA800723}"/>
                          </a:ext>
                        </a:extLst>
                      </p:cNvPr>
                      <p:cNvPicPr/>
                      <p:nvPr/>
                    </p:nvPicPr>
                    <p:blipFill>
                      <a:blip r:embed="rId3"/>
                      <a:stretch>
                        <a:fillRect/>
                      </a:stretch>
                    </p:blipFill>
                    <p:spPr>
                      <a:xfrm>
                        <a:off x="1513681" y="797035"/>
                        <a:ext cx="9164638" cy="551497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8F3BBE81-EA4D-BF7A-9FB3-33C460FBD542}"/>
              </a:ext>
            </a:extLst>
          </p:cNvPr>
          <p:cNvSpPr txBox="1"/>
          <p:nvPr/>
        </p:nvSpPr>
        <p:spPr>
          <a:xfrm>
            <a:off x="5181600" y="2967335"/>
            <a:ext cx="2456329" cy="923330"/>
          </a:xfrm>
          <a:prstGeom prst="rect">
            <a:avLst/>
          </a:prstGeom>
          <a:solidFill>
            <a:srgbClr val="FFFF00"/>
          </a:solidFill>
        </p:spPr>
        <p:txBody>
          <a:bodyPr wrap="square" rtlCol="0">
            <a:spAutoFit/>
          </a:bodyPr>
          <a:lstStyle/>
          <a:p>
            <a:pPr algn="ctr"/>
            <a:r>
              <a:rPr lang="th-TH" sz="5400" dirty="0"/>
              <a:t>ปี</a:t>
            </a:r>
            <a:r>
              <a:rPr lang="en-US" sz="5400" dirty="0"/>
              <a:t> 2022</a:t>
            </a:r>
          </a:p>
        </p:txBody>
      </p:sp>
      <p:sp>
        <p:nvSpPr>
          <p:cNvPr id="3" name="Multiplication Sign 2">
            <a:extLst>
              <a:ext uri="{FF2B5EF4-FFF2-40B4-BE49-F238E27FC236}">
                <a16:creationId xmlns:a16="http://schemas.microsoft.com/office/drawing/2014/main" id="{01E1E11D-ED9C-64AE-78D7-9E05C232B1AF}"/>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2833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451538"/>
            <a:ext cx="12192000" cy="1954924"/>
          </a:xfrm>
          <a:prstGeom prst="rect">
            <a:avLst/>
          </a:prstGeom>
          <a:solidFill>
            <a:schemeClr val="accent5">
              <a:lumMod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3" name="Rectangle 2">
            <a:extLst>
              <a:ext uri="{FF2B5EF4-FFF2-40B4-BE49-F238E27FC236}">
                <a16:creationId xmlns:a16="http://schemas.microsoft.com/office/drawing/2014/main" id="{2F6A283D-14BD-4F84-A738-246991749849}"/>
              </a:ext>
            </a:extLst>
          </p:cNvPr>
          <p:cNvSpPr>
            <a:spLocks/>
          </p:cNvSpPr>
          <p:nvPr/>
        </p:nvSpPr>
        <p:spPr>
          <a:xfrm>
            <a:off x="1048842" y="2497912"/>
            <a:ext cx="10094316" cy="1862176"/>
          </a:xfrm>
          <a:prstGeom prst="rect">
            <a:avLst/>
          </a:prstGeom>
          <a:noFill/>
        </p:spPr>
        <p:txBody>
          <a:bodyPr wrap="square">
            <a:spAutoFit/>
          </a:bodyPr>
          <a:lstStyle/>
          <a:p>
            <a:pPr marL="1588" marR="0" lvl="1" indent="0" algn="ctr" defTabSz="895395" rtl="0" eaLnBrk="1" fontAlgn="auto" latinLnBrk="0" hangingPunct="1">
              <a:lnSpc>
                <a:spcPct val="100000"/>
              </a:lnSpc>
              <a:spcBef>
                <a:spcPts val="0"/>
              </a:spcBef>
              <a:spcAft>
                <a:spcPts val="0"/>
              </a:spcAft>
              <a:buClr>
                <a:srgbClr val="44546A"/>
              </a:buClr>
              <a:buSzPct val="100000"/>
              <a:buFontTx/>
              <a:buNone/>
              <a:tabLst/>
              <a:defRPr/>
            </a:pPr>
            <a:r>
              <a:rPr kumimoji="0" lang="en-US" sz="11501"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DB Heavent" panose="02000506060000020004" pitchFamily="2" charset="-34"/>
                <a:ea typeface="+mn-ea"/>
                <a:cs typeface="DB Heavent" panose="02000506060000020004" pitchFamily="2" charset="-34"/>
              </a:rPr>
              <a:t>Market Indicators</a:t>
            </a:r>
          </a:p>
        </p:txBody>
      </p:sp>
    </p:spTree>
    <p:extLst>
      <p:ext uri="{BB962C8B-B14F-4D97-AF65-F5344CB8AC3E}">
        <p14:creationId xmlns:p14="http://schemas.microsoft.com/office/powerpoint/2010/main" val="10600921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EEE757E2-DB84-572A-25C5-F1E791A35997}"/>
              </a:ext>
            </a:extLst>
          </p:cNvPr>
          <p:cNvSpPr txBox="1"/>
          <p:nvPr/>
        </p:nvSpPr>
        <p:spPr>
          <a:xfrm>
            <a:off x="941020" y="99882"/>
            <a:ext cx="9854499" cy="7277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53156">
              <a:defRPr/>
            </a:pPr>
            <a:r>
              <a:rPr lang="th-TH" sz="3857" b="1" dirty="0">
                <a:solidFill>
                  <a:srgbClr val="0000CC"/>
                </a:solidFill>
                <a:effectLst>
                  <a:outerShdw blurRad="50800" dist="38100" dir="5400000" algn="t" rotWithShape="0">
                    <a:srgbClr val="000000">
                      <a:alpha val="40000"/>
                    </a:srgbClr>
                  </a:outerShdw>
                </a:effectLst>
                <a:latin typeface="MN Lotchong" pitchFamily="2" charset="0"/>
                <a:cs typeface="MN Lotchong" pitchFamily="2" charset="0"/>
              </a:rPr>
              <a:t>เหตุการณ์สำคัญๆของตลาดหุ้นไทย ปี 2566</a:t>
            </a:r>
            <a:endParaRPr lang="en-US" sz="3857" b="1" dirty="0">
              <a:solidFill>
                <a:srgbClr val="0000CC"/>
              </a:solidFill>
              <a:latin typeface="MN Lotchong" pitchFamily="2" charset="0"/>
              <a:cs typeface="MN Lotchong" pitchFamily="2" charset="0"/>
            </a:endParaRPr>
          </a:p>
        </p:txBody>
      </p:sp>
      <p:pic>
        <p:nvPicPr>
          <p:cNvPr id="6" name="Picture 5">
            <a:extLst>
              <a:ext uri="{FF2B5EF4-FFF2-40B4-BE49-F238E27FC236}">
                <a16:creationId xmlns:a16="http://schemas.microsoft.com/office/drawing/2014/main" id="{865DDA70-EF04-F0B9-E1F5-EDC29FA52F9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16195" y="99882"/>
            <a:ext cx="1469571" cy="442232"/>
          </a:xfrm>
          <a:prstGeom prst="rect">
            <a:avLst/>
          </a:prstGeom>
        </p:spPr>
      </p:pic>
      <p:pic>
        <p:nvPicPr>
          <p:cNvPr id="5" name="Picture 4">
            <a:extLst>
              <a:ext uri="{FF2B5EF4-FFF2-40B4-BE49-F238E27FC236}">
                <a16:creationId xmlns:a16="http://schemas.microsoft.com/office/drawing/2014/main" id="{F1B4A9DC-4901-07CA-6667-A6727E6F80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0295"/>
            <a:ext cx="12192000" cy="4937410"/>
          </a:xfrm>
          <a:prstGeom prst="rect">
            <a:avLst/>
          </a:prstGeom>
        </p:spPr>
      </p:pic>
      <p:sp>
        <p:nvSpPr>
          <p:cNvPr id="2" name="Multiplication Sign 1">
            <a:extLst>
              <a:ext uri="{FF2B5EF4-FFF2-40B4-BE49-F238E27FC236}">
                <a16:creationId xmlns:a16="http://schemas.microsoft.com/office/drawing/2014/main" id="{7591A60B-8E41-358E-4AC1-D4EF37D6AA18}"/>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51366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D4376ED-8A75-A76E-1F92-C8D1B405481B}"/>
              </a:ext>
            </a:extLst>
          </p:cNvPr>
          <p:cNvPicPr>
            <a:picLocks noChangeAspect="1"/>
          </p:cNvPicPr>
          <p:nvPr/>
        </p:nvPicPr>
        <p:blipFill>
          <a:blip r:embed="rId2"/>
          <a:stretch>
            <a:fillRect/>
          </a:stretch>
        </p:blipFill>
        <p:spPr>
          <a:xfrm>
            <a:off x="490884" y="5717166"/>
            <a:ext cx="11510246" cy="920576"/>
          </a:xfrm>
          <a:prstGeom prst="rect">
            <a:avLst/>
          </a:prstGeom>
        </p:spPr>
      </p:pic>
      <p:sp>
        <p:nvSpPr>
          <p:cNvPr id="15" name="Arrow: Down 14">
            <a:extLst>
              <a:ext uri="{FF2B5EF4-FFF2-40B4-BE49-F238E27FC236}">
                <a16:creationId xmlns:a16="http://schemas.microsoft.com/office/drawing/2014/main" id="{74676A5B-B66E-80EE-2968-C50628EE8951}"/>
              </a:ext>
            </a:extLst>
          </p:cNvPr>
          <p:cNvSpPr/>
          <p:nvPr/>
        </p:nvSpPr>
        <p:spPr>
          <a:xfrm>
            <a:off x="10597400" y="1091562"/>
            <a:ext cx="105801" cy="1412868"/>
          </a:xfrm>
          <a:prstGeom prst="downArrow">
            <a:avLst/>
          </a:prstGeom>
          <a:solidFill>
            <a:schemeClr val="bg2">
              <a:lumMod val="90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pic>
        <p:nvPicPr>
          <p:cNvPr id="14" name="Picture 13">
            <a:extLst>
              <a:ext uri="{FF2B5EF4-FFF2-40B4-BE49-F238E27FC236}">
                <a16:creationId xmlns:a16="http://schemas.microsoft.com/office/drawing/2014/main" id="{59F4F2DC-DA5B-9ED3-2C30-FF51F465F5AD}"/>
              </a:ext>
            </a:extLst>
          </p:cNvPr>
          <p:cNvPicPr>
            <a:picLocks noChangeAspect="1"/>
          </p:cNvPicPr>
          <p:nvPr/>
        </p:nvPicPr>
        <p:blipFill>
          <a:blip r:embed="rId3"/>
          <a:stretch>
            <a:fillRect/>
          </a:stretch>
        </p:blipFill>
        <p:spPr>
          <a:xfrm>
            <a:off x="10158048" y="614744"/>
            <a:ext cx="1048647" cy="699448"/>
          </a:xfrm>
          <a:prstGeom prst="rect">
            <a:avLst/>
          </a:prstGeom>
          <a:effectLst>
            <a:softEdge rad="63500"/>
          </a:effectLst>
        </p:spPr>
      </p:pic>
      <p:pic>
        <p:nvPicPr>
          <p:cNvPr id="3" name="Picture 2">
            <a:extLst>
              <a:ext uri="{FF2B5EF4-FFF2-40B4-BE49-F238E27FC236}">
                <a16:creationId xmlns:a16="http://schemas.microsoft.com/office/drawing/2014/main" id="{B704CF8B-0837-4E9B-8816-4A44A044FA6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870" y="1515500"/>
            <a:ext cx="11810260" cy="4263297"/>
          </a:xfrm>
          <a:prstGeom prst="rect">
            <a:avLst/>
          </a:prstGeom>
        </p:spPr>
      </p:pic>
      <p:sp>
        <p:nvSpPr>
          <p:cNvPr id="2" name="Title 1">
            <a:extLst>
              <a:ext uri="{FF2B5EF4-FFF2-40B4-BE49-F238E27FC236}">
                <a16:creationId xmlns:a16="http://schemas.microsoft.com/office/drawing/2014/main" id="{63E3CF43-A93A-4C6A-4D95-FDF65ACF063B}"/>
              </a:ext>
            </a:extLst>
          </p:cNvPr>
          <p:cNvSpPr>
            <a:spLocks noGrp="1"/>
          </p:cNvSpPr>
          <p:nvPr>
            <p:ph type="title"/>
          </p:nvPr>
        </p:nvSpPr>
        <p:spPr/>
        <p:txBody>
          <a:bodyPr>
            <a:normAutofit fontScale="90000"/>
          </a:bodyPr>
          <a:lstStyle/>
          <a:p>
            <a:r>
              <a:rPr lang="en-US" dirty="0"/>
              <a:t>2017-23  : 10 Event </a:t>
            </a:r>
            <a:r>
              <a:rPr lang="th-TH" dirty="0"/>
              <a:t>ที่กดดันตลาดหุ้นไทยในรอบ 7 ปีที่ผ่านมา</a:t>
            </a:r>
            <a:endParaRPr lang="en-US" dirty="0"/>
          </a:p>
        </p:txBody>
      </p:sp>
      <p:pic>
        <p:nvPicPr>
          <p:cNvPr id="5" name="Picture 4">
            <a:extLst>
              <a:ext uri="{FF2B5EF4-FFF2-40B4-BE49-F238E27FC236}">
                <a16:creationId xmlns:a16="http://schemas.microsoft.com/office/drawing/2014/main" id="{9CD772EB-CD5E-9922-6A8B-946ADBAA38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254500" y="2040419"/>
            <a:ext cx="768116" cy="569158"/>
          </a:xfrm>
          <a:prstGeom prst="rect">
            <a:avLst/>
          </a:prstGeom>
        </p:spPr>
      </p:pic>
      <p:pic>
        <p:nvPicPr>
          <p:cNvPr id="6" name="Picture 5">
            <a:extLst>
              <a:ext uri="{FF2B5EF4-FFF2-40B4-BE49-F238E27FC236}">
                <a16:creationId xmlns:a16="http://schemas.microsoft.com/office/drawing/2014/main" id="{E865F017-01BC-E537-F256-F2C17C3F58FA}"/>
              </a:ext>
            </a:extLst>
          </p:cNvPr>
          <p:cNvPicPr>
            <a:picLocks noChangeAspect="1"/>
          </p:cNvPicPr>
          <p:nvPr/>
        </p:nvPicPr>
        <p:blipFill>
          <a:blip r:embed="rId6"/>
          <a:stretch>
            <a:fillRect/>
          </a:stretch>
        </p:blipFill>
        <p:spPr>
          <a:xfrm>
            <a:off x="1897619" y="1170633"/>
            <a:ext cx="1048648" cy="590016"/>
          </a:xfrm>
          <a:prstGeom prst="rect">
            <a:avLst/>
          </a:prstGeom>
          <a:effectLst>
            <a:softEdge rad="63500"/>
          </a:effectLst>
        </p:spPr>
      </p:pic>
      <p:pic>
        <p:nvPicPr>
          <p:cNvPr id="7" name="Picture 6">
            <a:extLst>
              <a:ext uri="{FF2B5EF4-FFF2-40B4-BE49-F238E27FC236}">
                <a16:creationId xmlns:a16="http://schemas.microsoft.com/office/drawing/2014/main" id="{F18A2B6F-D028-F06F-DF68-07F15D789EEC}"/>
              </a:ext>
            </a:extLst>
          </p:cNvPr>
          <p:cNvPicPr>
            <a:picLocks noChangeAspect="1"/>
          </p:cNvPicPr>
          <p:nvPr/>
        </p:nvPicPr>
        <p:blipFill>
          <a:blip r:embed="rId7"/>
          <a:stretch>
            <a:fillRect/>
          </a:stretch>
        </p:blipFill>
        <p:spPr>
          <a:xfrm>
            <a:off x="7103788" y="1249087"/>
            <a:ext cx="1818887" cy="1023124"/>
          </a:xfrm>
          <a:prstGeom prst="rect">
            <a:avLst/>
          </a:prstGeom>
          <a:effectLst>
            <a:softEdge rad="63500"/>
          </a:effectLst>
        </p:spPr>
      </p:pic>
      <p:sp>
        <p:nvSpPr>
          <p:cNvPr id="8" name="Arrow: Down 7">
            <a:extLst>
              <a:ext uri="{FF2B5EF4-FFF2-40B4-BE49-F238E27FC236}">
                <a16:creationId xmlns:a16="http://schemas.microsoft.com/office/drawing/2014/main" id="{5C353182-0068-574E-6A5B-468DCE3A4BCB}"/>
              </a:ext>
            </a:extLst>
          </p:cNvPr>
          <p:cNvSpPr/>
          <p:nvPr/>
        </p:nvSpPr>
        <p:spPr>
          <a:xfrm>
            <a:off x="8814331" y="2272211"/>
            <a:ext cx="239697" cy="1379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9" name="Arrow: Down 8">
            <a:extLst>
              <a:ext uri="{FF2B5EF4-FFF2-40B4-BE49-F238E27FC236}">
                <a16:creationId xmlns:a16="http://schemas.microsoft.com/office/drawing/2014/main" id="{9275B69A-CFF2-A018-64A8-457800A9D044}"/>
              </a:ext>
            </a:extLst>
          </p:cNvPr>
          <p:cNvSpPr/>
          <p:nvPr/>
        </p:nvSpPr>
        <p:spPr>
          <a:xfrm>
            <a:off x="5486491" y="2677143"/>
            <a:ext cx="239697" cy="1379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10" name="Arrow: Down 9">
            <a:extLst>
              <a:ext uri="{FF2B5EF4-FFF2-40B4-BE49-F238E27FC236}">
                <a16:creationId xmlns:a16="http://schemas.microsoft.com/office/drawing/2014/main" id="{ECFD9D3E-895B-4CA7-42E4-22C478D317E5}"/>
              </a:ext>
            </a:extLst>
          </p:cNvPr>
          <p:cNvSpPr/>
          <p:nvPr/>
        </p:nvSpPr>
        <p:spPr>
          <a:xfrm>
            <a:off x="2302094" y="1723903"/>
            <a:ext cx="239697" cy="1379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pic>
        <p:nvPicPr>
          <p:cNvPr id="11" name="Picture 10">
            <a:extLst>
              <a:ext uri="{FF2B5EF4-FFF2-40B4-BE49-F238E27FC236}">
                <a16:creationId xmlns:a16="http://schemas.microsoft.com/office/drawing/2014/main" id="{273E64E4-110F-2E18-985A-0F16496FEF19}"/>
              </a:ext>
            </a:extLst>
          </p:cNvPr>
          <p:cNvPicPr>
            <a:picLocks noChangeAspect="1"/>
          </p:cNvPicPr>
          <p:nvPr/>
        </p:nvPicPr>
        <p:blipFill>
          <a:blip r:embed="rId8"/>
          <a:stretch>
            <a:fillRect/>
          </a:stretch>
        </p:blipFill>
        <p:spPr>
          <a:xfrm>
            <a:off x="8931092" y="1280645"/>
            <a:ext cx="1439292" cy="960008"/>
          </a:xfrm>
          <a:prstGeom prst="rect">
            <a:avLst/>
          </a:prstGeom>
          <a:effectLst>
            <a:softEdge rad="63500"/>
          </a:effectLst>
        </p:spPr>
      </p:pic>
      <p:sp>
        <p:nvSpPr>
          <p:cNvPr id="12" name="Arrow: Down 11">
            <a:extLst>
              <a:ext uri="{FF2B5EF4-FFF2-40B4-BE49-F238E27FC236}">
                <a16:creationId xmlns:a16="http://schemas.microsoft.com/office/drawing/2014/main" id="{AF3629E7-5A95-1C91-EFA9-1F627C3CE7D4}"/>
              </a:ext>
            </a:extLst>
          </p:cNvPr>
          <p:cNvSpPr/>
          <p:nvPr/>
        </p:nvSpPr>
        <p:spPr>
          <a:xfrm>
            <a:off x="9059775" y="2294404"/>
            <a:ext cx="239697" cy="1379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pic>
        <p:nvPicPr>
          <p:cNvPr id="13" name="Picture 12">
            <a:extLst>
              <a:ext uri="{FF2B5EF4-FFF2-40B4-BE49-F238E27FC236}">
                <a16:creationId xmlns:a16="http://schemas.microsoft.com/office/drawing/2014/main" id="{C923FDD0-F4C2-0F39-96C7-C6AAFC04B6FD}"/>
              </a:ext>
            </a:extLst>
          </p:cNvPr>
          <p:cNvPicPr>
            <a:picLocks noChangeAspect="1"/>
          </p:cNvPicPr>
          <p:nvPr/>
        </p:nvPicPr>
        <p:blipFill>
          <a:blip r:embed="rId9"/>
          <a:stretch>
            <a:fillRect/>
          </a:stretch>
        </p:blipFill>
        <p:spPr>
          <a:xfrm>
            <a:off x="11011138" y="2504430"/>
            <a:ext cx="768116" cy="432065"/>
          </a:xfrm>
          <a:prstGeom prst="rect">
            <a:avLst/>
          </a:prstGeom>
          <a:effectLst>
            <a:softEdge rad="63500"/>
          </a:effectLst>
        </p:spPr>
      </p:pic>
      <p:sp>
        <p:nvSpPr>
          <p:cNvPr id="21" name="TextBox 20">
            <a:extLst>
              <a:ext uri="{FF2B5EF4-FFF2-40B4-BE49-F238E27FC236}">
                <a16:creationId xmlns:a16="http://schemas.microsoft.com/office/drawing/2014/main" id="{34EAA38D-2515-F10A-F956-0E61311F1DFD}"/>
              </a:ext>
            </a:extLst>
          </p:cNvPr>
          <p:cNvSpPr txBox="1"/>
          <p:nvPr/>
        </p:nvSpPr>
        <p:spPr>
          <a:xfrm>
            <a:off x="59517" y="1227657"/>
            <a:ext cx="1149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DB Heavent Light"/>
                <a:ea typeface="+mn-ea"/>
                <a:cs typeface="DB Heavent Light"/>
              </a:rPr>
              <a:t>SET Index</a:t>
            </a:r>
          </a:p>
        </p:txBody>
      </p:sp>
      <p:sp>
        <p:nvSpPr>
          <p:cNvPr id="22" name="Star: 5 Points 21">
            <a:extLst>
              <a:ext uri="{FF2B5EF4-FFF2-40B4-BE49-F238E27FC236}">
                <a16:creationId xmlns:a16="http://schemas.microsoft.com/office/drawing/2014/main" id="{FA6F308B-C75F-C0C4-8D39-6426D94F6BFA}"/>
              </a:ext>
            </a:extLst>
          </p:cNvPr>
          <p:cNvSpPr/>
          <p:nvPr/>
        </p:nvSpPr>
        <p:spPr>
          <a:xfrm>
            <a:off x="2302093" y="6023387"/>
            <a:ext cx="239697" cy="224287"/>
          </a:xfrm>
          <a:prstGeom prst="star5">
            <a:avLst/>
          </a:prstGeom>
          <a:solidFill>
            <a:srgbClr val="33CC33"/>
          </a:solid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23" name="Star: 5 Points 22">
            <a:extLst>
              <a:ext uri="{FF2B5EF4-FFF2-40B4-BE49-F238E27FC236}">
                <a16:creationId xmlns:a16="http://schemas.microsoft.com/office/drawing/2014/main" id="{11A5F5D3-E743-11AD-E53D-9122626EB6BF}"/>
              </a:ext>
            </a:extLst>
          </p:cNvPr>
          <p:cNvSpPr/>
          <p:nvPr/>
        </p:nvSpPr>
        <p:spPr>
          <a:xfrm>
            <a:off x="9054028" y="6059888"/>
            <a:ext cx="239697" cy="224287"/>
          </a:xfrm>
          <a:prstGeom prst="star5">
            <a:avLst/>
          </a:prstGeom>
          <a:solidFill>
            <a:srgbClr val="33CC33"/>
          </a:solid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pic>
        <p:nvPicPr>
          <p:cNvPr id="17" name="Picture 16">
            <a:extLst>
              <a:ext uri="{FF2B5EF4-FFF2-40B4-BE49-F238E27FC236}">
                <a16:creationId xmlns:a16="http://schemas.microsoft.com/office/drawing/2014/main" id="{01C5C165-097A-E542-28F0-E53245DFE2F6}"/>
              </a:ext>
            </a:extLst>
          </p:cNvPr>
          <p:cNvPicPr>
            <a:picLocks noChangeAspect="1"/>
          </p:cNvPicPr>
          <p:nvPr/>
        </p:nvPicPr>
        <p:blipFill>
          <a:blip r:embed="rId10"/>
          <a:stretch>
            <a:fillRect/>
          </a:stretch>
        </p:blipFill>
        <p:spPr>
          <a:xfrm>
            <a:off x="11413044" y="1203333"/>
            <a:ext cx="596503" cy="379979"/>
          </a:xfrm>
          <a:prstGeom prst="rect">
            <a:avLst/>
          </a:prstGeom>
          <a:effectLst>
            <a:softEdge rad="31750"/>
          </a:effectLst>
        </p:spPr>
      </p:pic>
      <p:sp>
        <p:nvSpPr>
          <p:cNvPr id="24" name="Star: 5 Points 23">
            <a:extLst>
              <a:ext uri="{FF2B5EF4-FFF2-40B4-BE49-F238E27FC236}">
                <a16:creationId xmlns:a16="http://schemas.microsoft.com/office/drawing/2014/main" id="{1FDC0886-C8FF-8B6D-8A43-1A30C5CD7E0F}"/>
              </a:ext>
            </a:extLst>
          </p:cNvPr>
          <p:cNvSpPr/>
          <p:nvPr/>
        </p:nvSpPr>
        <p:spPr>
          <a:xfrm>
            <a:off x="5726188" y="6096126"/>
            <a:ext cx="239697" cy="224287"/>
          </a:xfrm>
          <a:prstGeom prst="star5">
            <a:avLst/>
          </a:prstGeom>
          <a:solidFill>
            <a:srgbClr val="33CC33"/>
          </a:solid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25" name="Star: 5 Points 24">
            <a:extLst>
              <a:ext uri="{FF2B5EF4-FFF2-40B4-BE49-F238E27FC236}">
                <a16:creationId xmlns:a16="http://schemas.microsoft.com/office/drawing/2014/main" id="{FB4B59B9-1817-C42B-339F-EB07A87991C2}"/>
              </a:ext>
            </a:extLst>
          </p:cNvPr>
          <p:cNvSpPr/>
          <p:nvPr/>
        </p:nvSpPr>
        <p:spPr>
          <a:xfrm>
            <a:off x="11591446" y="6086853"/>
            <a:ext cx="239697" cy="224287"/>
          </a:xfrm>
          <a:prstGeom prst="star5">
            <a:avLst/>
          </a:prstGeom>
          <a:solidFill>
            <a:srgbClr val="33CC33"/>
          </a:solidFill>
          <a:ln>
            <a:solidFill>
              <a:srgbClr val="33CC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4" name="Multiplication Sign 3">
            <a:extLst>
              <a:ext uri="{FF2B5EF4-FFF2-40B4-BE49-F238E27FC236}">
                <a16:creationId xmlns:a16="http://schemas.microsoft.com/office/drawing/2014/main" id="{678A0787-B271-6912-78B9-DEC20D46C2ED}"/>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2185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9FE72-8A7B-EF8B-2EF5-390AF51C3B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279" y="704322"/>
            <a:ext cx="11835442" cy="5863300"/>
          </a:xfrm>
          <a:prstGeom prst="rect">
            <a:avLst/>
          </a:prstGeom>
        </p:spPr>
      </p:pic>
      <p:cxnSp>
        <p:nvCxnSpPr>
          <p:cNvPr id="3" name="Straight Arrow Connector 2">
            <a:extLst>
              <a:ext uri="{FF2B5EF4-FFF2-40B4-BE49-F238E27FC236}">
                <a16:creationId xmlns:a16="http://schemas.microsoft.com/office/drawing/2014/main" id="{6CCBF26B-3FAC-5C35-83F4-F1E58123E370}"/>
              </a:ext>
            </a:extLst>
          </p:cNvPr>
          <p:cNvCxnSpPr>
            <a:cxnSpLocks/>
          </p:cNvCxnSpPr>
          <p:nvPr/>
        </p:nvCxnSpPr>
        <p:spPr>
          <a:xfrm flipH="1" flipV="1">
            <a:off x="8503920" y="1636776"/>
            <a:ext cx="411480" cy="1399032"/>
          </a:xfrm>
          <a:prstGeom prst="straightConnector1">
            <a:avLst/>
          </a:prstGeom>
          <a:ln w="381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939543-B827-D1B2-0CFD-628B6EB7FCEC}"/>
              </a:ext>
            </a:extLst>
          </p:cNvPr>
          <p:cNvSpPr txBox="1"/>
          <p:nvPr/>
        </p:nvSpPr>
        <p:spPr>
          <a:xfrm>
            <a:off x="8503920" y="3035808"/>
            <a:ext cx="1371600" cy="1200329"/>
          </a:xfrm>
          <a:prstGeom prst="rect">
            <a:avLst/>
          </a:prstGeom>
          <a:solidFill>
            <a:srgbClr val="FED40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rPr>
              <a:t>ราคาน้ำมันดิบ </a:t>
            </a:r>
            <a:r>
              <a:rPr kumimoji="0" lang="en-US"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rPr>
              <a:t>  </a:t>
            </a:r>
            <a:r>
              <a:rPr kumimoji="0" lang="th-TH"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rPr>
              <a:t>และ </a:t>
            </a:r>
            <a:r>
              <a:rPr kumimoji="0" lang="en-US"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rPr>
              <a:t>Bond yield </a:t>
            </a:r>
            <a:r>
              <a:rPr kumimoji="0" lang="th-TH"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rPr>
              <a:t>ของไทย เริ่มขยับตัวขึ้น</a:t>
            </a:r>
            <a:endParaRPr kumimoji="0" lang="en-US" sz="1800" b="0" i="0" u="none" strike="noStrike" kern="1200" cap="none" spc="0" normalizeH="0" baseline="0" noProof="0" dirty="0">
              <a:ln>
                <a:noFill/>
              </a:ln>
              <a:solidFill>
                <a:prstClr val="black"/>
              </a:solidFill>
              <a:effectLst/>
              <a:uLnTx/>
              <a:uFillTx/>
              <a:latin typeface="MN Lotchong" pitchFamily="2" charset="0"/>
              <a:ea typeface="+mn-ea"/>
              <a:cs typeface="MN Lotchong" pitchFamily="2" charset="0"/>
            </a:endParaRPr>
          </a:p>
        </p:txBody>
      </p:sp>
      <p:sp>
        <p:nvSpPr>
          <p:cNvPr id="10" name="Star: 5 Points 9">
            <a:extLst>
              <a:ext uri="{FF2B5EF4-FFF2-40B4-BE49-F238E27FC236}">
                <a16:creationId xmlns:a16="http://schemas.microsoft.com/office/drawing/2014/main" id="{18C844C3-2C30-ACCF-CFE7-CB8154CF4765}"/>
              </a:ext>
            </a:extLst>
          </p:cNvPr>
          <p:cNvSpPr/>
          <p:nvPr/>
        </p:nvSpPr>
        <p:spPr>
          <a:xfrm>
            <a:off x="8403336" y="1463040"/>
            <a:ext cx="201168" cy="173736"/>
          </a:xfrm>
          <a:prstGeom prst="star5">
            <a:avLst/>
          </a:prstGeom>
          <a:solidFill>
            <a:srgbClr val="FED40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Multiplication Sign 1">
            <a:extLst>
              <a:ext uri="{FF2B5EF4-FFF2-40B4-BE49-F238E27FC236}">
                <a16:creationId xmlns:a16="http://schemas.microsoft.com/office/drawing/2014/main" id="{3F82249E-C073-D0C0-4B56-886B713C0156}"/>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B8141581-F092-063A-E638-76440E2A7A0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229430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306D53-74BB-1C49-511C-96B9695AA1A8}"/>
              </a:ext>
            </a:extLst>
          </p:cNvPr>
          <p:cNvSpPr>
            <a:spLocks noGrp="1"/>
          </p:cNvSpPr>
          <p:nvPr>
            <p:ph type="title"/>
          </p:nvPr>
        </p:nvSpPr>
        <p:spPr/>
        <p:txBody>
          <a:bodyPr>
            <a:normAutofit/>
          </a:bodyPr>
          <a:lstStyle/>
          <a:p>
            <a:r>
              <a:rPr lang="en-US" dirty="0"/>
              <a:t>Calendar (Week)</a:t>
            </a:r>
          </a:p>
        </p:txBody>
      </p:sp>
      <p:sp>
        <p:nvSpPr>
          <p:cNvPr id="5" name="TextBox 4">
            <a:extLst>
              <a:ext uri="{FF2B5EF4-FFF2-40B4-BE49-F238E27FC236}">
                <a16:creationId xmlns:a16="http://schemas.microsoft.com/office/drawing/2014/main" id="{065FB01B-C21E-3C9A-244F-04D60BED5793}"/>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1800" b="1" i="0" u="none" strike="noStrike" kern="1200" cap="none" spc="0" normalizeH="0" baseline="0" noProof="0" dirty="0">
                <a:ln>
                  <a:noFill/>
                </a:ln>
                <a:solidFill>
                  <a:srgbClr val="FFFFFF"/>
                </a:solidFill>
                <a:effectLst/>
                <a:uLnTx/>
                <a:uFillTx/>
                <a:latin typeface="DB Heavent Light"/>
                <a:ea typeface="+mn-ea"/>
                <a:cs typeface="DB Heavent Light"/>
              </a:rPr>
              <a:t>อัพเดทจาก </a:t>
            </a:r>
            <a:r>
              <a:rPr kumimoji="0" lang="en-US" sz="1800" b="1" i="0" u="none" strike="noStrike" kern="1200" cap="none" spc="0" normalizeH="0" baseline="0" noProof="0" dirty="0" err="1">
                <a:ln>
                  <a:noFill/>
                </a:ln>
                <a:solidFill>
                  <a:srgbClr val="FFFFFF"/>
                </a:solidFill>
                <a:effectLst/>
                <a:uLnTx/>
                <a:uFillTx/>
                <a:latin typeface="DB Heavent Light"/>
                <a:ea typeface="+mn-ea"/>
                <a:cs typeface="DB Heavent Light"/>
              </a:rPr>
              <a:t>mongkol</a:t>
            </a:r>
            <a:endParaRPr kumimoji="0" lang="en-US" sz="1800" b="1" i="0" u="none" strike="noStrike" kern="1200" cap="none" spc="0" normalizeH="0" baseline="0" noProof="0" dirty="0">
              <a:ln>
                <a:noFill/>
              </a:ln>
              <a:solidFill>
                <a:srgbClr val="FFFFFF"/>
              </a:solidFill>
              <a:effectLst/>
              <a:uLnTx/>
              <a:uFillTx/>
              <a:latin typeface="DB Heavent Light"/>
              <a:ea typeface="+mn-ea"/>
              <a:cs typeface="DB Heavent Light"/>
            </a:endParaRPr>
          </a:p>
        </p:txBody>
      </p:sp>
      <p:graphicFrame>
        <p:nvGraphicFramePr>
          <p:cNvPr id="2" name="Table 1">
            <a:extLst>
              <a:ext uri="{FF2B5EF4-FFF2-40B4-BE49-F238E27FC236}">
                <a16:creationId xmlns:a16="http://schemas.microsoft.com/office/drawing/2014/main" id="{1A3DEDC2-CD4C-1AC2-56C3-B0ED2F3989E6}"/>
              </a:ext>
            </a:extLst>
          </p:cNvPr>
          <p:cNvGraphicFramePr>
            <a:graphicFrameLocks noGrp="1"/>
          </p:cNvGraphicFramePr>
          <p:nvPr/>
        </p:nvGraphicFramePr>
        <p:xfrm>
          <a:off x="2347450" y="821531"/>
          <a:ext cx="7497099" cy="5412135"/>
        </p:xfrm>
        <a:graphic>
          <a:graphicData uri="http://schemas.openxmlformats.org/drawingml/2006/table">
            <a:tbl>
              <a:tblPr/>
              <a:tblGrid>
                <a:gridCol w="728121">
                  <a:extLst>
                    <a:ext uri="{9D8B030D-6E8A-4147-A177-3AD203B41FA5}">
                      <a16:colId xmlns:a16="http://schemas.microsoft.com/office/drawing/2014/main" val="860890683"/>
                    </a:ext>
                  </a:extLst>
                </a:gridCol>
                <a:gridCol w="800085">
                  <a:extLst>
                    <a:ext uri="{9D8B030D-6E8A-4147-A177-3AD203B41FA5}">
                      <a16:colId xmlns:a16="http://schemas.microsoft.com/office/drawing/2014/main" val="1626386170"/>
                    </a:ext>
                  </a:extLst>
                </a:gridCol>
                <a:gridCol w="3183410">
                  <a:extLst>
                    <a:ext uri="{9D8B030D-6E8A-4147-A177-3AD203B41FA5}">
                      <a16:colId xmlns:a16="http://schemas.microsoft.com/office/drawing/2014/main" val="3533185354"/>
                    </a:ext>
                  </a:extLst>
                </a:gridCol>
                <a:gridCol w="800085">
                  <a:extLst>
                    <a:ext uri="{9D8B030D-6E8A-4147-A177-3AD203B41FA5}">
                      <a16:colId xmlns:a16="http://schemas.microsoft.com/office/drawing/2014/main" val="3234820503"/>
                    </a:ext>
                  </a:extLst>
                </a:gridCol>
                <a:gridCol w="982116">
                  <a:extLst>
                    <a:ext uri="{9D8B030D-6E8A-4147-A177-3AD203B41FA5}">
                      <a16:colId xmlns:a16="http://schemas.microsoft.com/office/drawing/2014/main" val="1561950583"/>
                    </a:ext>
                  </a:extLst>
                </a:gridCol>
                <a:gridCol w="1003282">
                  <a:extLst>
                    <a:ext uri="{9D8B030D-6E8A-4147-A177-3AD203B41FA5}">
                      <a16:colId xmlns:a16="http://schemas.microsoft.com/office/drawing/2014/main" val="1453673413"/>
                    </a:ext>
                  </a:extLst>
                </a:gridCol>
              </a:tblGrid>
              <a:tr h="219447">
                <a:tc>
                  <a:txBody>
                    <a:bodyPr/>
                    <a:lstStyle/>
                    <a:p>
                      <a:pPr algn="ctr" fontAlgn="ctr"/>
                      <a:r>
                        <a:rPr lang="en-US" sz="900" b="1" i="0" u="none" strike="noStrike">
                          <a:solidFill>
                            <a:srgbClr val="001E64"/>
                          </a:solidFill>
                          <a:effectLst/>
                          <a:latin typeface="Arial" panose="020B0604020202020204" pitchFamily="34" charset="0"/>
                        </a:rPr>
                        <a:t>Date</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1E64"/>
                          </a:solidFill>
                          <a:effectLst/>
                          <a:latin typeface="Arial" panose="020B0604020202020204" pitchFamily="34" charset="0"/>
                        </a:rPr>
                        <a:t>Country</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dirty="0">
                          <a:solidFill>
                            <a:srgbClr val="001E64"/>
                          </a:solidFill>
                          <a:effectLst/>
                          <a:latin typeface="Arial" panose="020B0604020202020204" pitchFamily="34" charset="0"/>
                        </a:rPr>
                        <a:t>Event</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1E64"/>
                          </a:solidFill>
                          <a:effectLst/>
                          <a:latin typeface="Arial" panose="020B0604020202020204" pitchFamily="34" charset="0"/>
                        </a:rPr>
                        <a:t>Period</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r>
                        <a:rPr lang="en-US" sz="900" b="1" i="0" u="none" strike="noStrike">
                          <a:solidFill>
                            <a:srgbClr val="001E64"/>
                          </a:solidFill>
                          <a:effectLst/>
                          <a:latin typeface="Arial" panose="020B0604020202020204" pitchFamily="34" charset="0"/>
                        </a:rPr>
                        <a:t>Surv(M)</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ctr"/>
                      <a:r>
                        <a:rPr lang="en-US" sz="900" b="1" i="0" u="none" strike="noStrike">
                          <a:solidFill>
                            <a:srgbClr val="001E64"/>
                          </a:solidFill>
                          <a:effectLst/>
                          <a:latin typeface="Arial" panose="020B0604020202020204" pitchFamily="34" charset="0"/>
                        </a:rPr>
                        <a:t>Prior</a:t>
                      </a:r>
                    </a:p>
                  </a:txBody>
                  <a:tcPr marL="0" marR="0" marT="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786450"/>
                  </a:ext>
                </a:extLst>
              </a:tr>
              <a:tr h="219447">
                <a:tc>
                  <a:txBody>
                    <a:bodyPr/>
                    <a:lstStyle/>
                    <a:p>
                      <a:pPr algn="ctr" fontAlgn="ctr"/>
                      <a:r>
                        <a:rPr lang="en-US" sz="900" b="0" i="0" u="none" strike="noStrike">
                          <a:solidFill>
                            <a:srgbClr val="000000"/>
                          </a:solidFill>
                          <a:effectLst/>
                          <a:latin typeface="Arial" panose="020B0604020202020204" pitchFamily="34" charset="0"/>
                        </a:rPr>
                        <a:t>6-May</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0" i="0" u="none" strike="noStrike">
                          <a:solidFill>
                            <a:srgbClr val="FF0000"/>
                          </a:solidFill>
                          <a:effectLst/>
                          <a:latin typeface="Arial" panose="020B0604020202020204" pitchFamily="34" charset="0"/>
                        </a:rPr>
                        <a:t>CH</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r>
                        <a:rPr lang="en-US" sz="900" b="0" i="0" u="none" strike="noStrike">
                          <a:solidFill>
                            <a:srgbClr val="FF0000"/>
                          </a:solidFill>
                          <a:effectLst/>
                          <a:latin typeface="Arial" panose="020B0604020202020204" pitchFamily="34" charset="0"/>
                        </a:rPr>
                        <a:t>Caixin China PMI Services</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Apr</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r>
                        <a:rPr lang="en-US" sz="900" b="0" i="0" u="none" strike="noStrike">
                          <a:solidFill>
                            <a:srgbClr val="000000"/>
                          </a:solidFill>
                          <a:effectLst/>
                          <a:latin typeface="Arial" panose="020B0604020202020204" pitchFamily="34" charset="0"/>
                        </a:rPr>
                        <a:t>               52.6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ctr"/>
                      <a:r>
                        <a:rPr lang="en-US" sz="900" b="0" i="0" u="none" strike="noStrike">
                          <a:solidFill>
                            <a:srgbClr val="000000"/>
                          </a:solidFill>
                          <a:effectLst/>
                          <a:latin typeface="Arial" panose="020B0604020202020204" pitchFamily="34" charset="0"/>
                        </a:rPr>
                        <a:t>               52.7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807034794"/>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EC</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000000"/>
                          </a:solidFill>
                          <a:effectLst/>
                          <a:highlight>
                            <a:srgbClr val="F2F2F2"/>
                          </a:highlight>
                          <a:latin typeface="Arial" panose="020B0604020202020204" pitchFamily="34" charset="0"/>
                        </a:rPr>
                        <a:t>PPI YoY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Mar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-8.3%</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2409339233"/>
                  </a:ext>
                </a:extLst>
              </a:tr>
              <a:tr h="236821">
                <a:tc>
                  <a:txBody>
                    <a:bodyPr/>
                    <a:lstStyle/>
                    <a:p>
                      <a:pPr algn="ctr" fontAlgn="ctr"/>
                      <a:r>
                        <a:rPr lang="en-US" sz="900" b="0" i="0" u="none" strike="noStrike">
                          <a:solidFill>
                            <a:srgbClr val="000000"/>
                          </a:solidFill>
                          <a:effectLst/>
                          <a:latin typeface="Arial" panose="020B0604020202020204" pitchFamily="34" charset="0"/>
                        </a:rPr>
                        <a:t>7-May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EC</a:t>
                      </a:r>
                    </a:p>
                  </a:txBody>
                  <a:tcPr marL="0" marR="0" marT="0" marB="0" anchor="ctr">
                    <a:lnL>
                      <a:noFill/>
                    </a:lnL>
                    <a:lnR>
                      <a:noFill/>
                    </a:lnR>
                    <a:lnT>
                      <a:noFill/>
                    </a:lnT>
                    <a:lnB>
                      <a:noFill/>
                    </a:lnB>
                    <a:noFill/>
                  </a:tcPr>
                </a:tc>
                <a:tc>
                  <a:txBody>
                    <a:bodyPr/>
                    <a:lstStyle/>
                    <a:p>
                      <a:pPr algn="l" fontAlgn="ctr"/>
                      <a:r>
                        <a:rPr lang="en-US" sz="900" b="0" i="0" u="none" strike="noStrike">
                          <a:solidFill>
                            <a:srgbClr val="000000"/>
                          </a:solidFill>
                          <a:effectLst/>
                          <a:latin typeface="Arial" panose="020B0604020202020204" pitchFamily="34" charset="0"/>
                        </a:rPr>
                        <a:t>Retail Sales YoY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Mar</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-0.7%</a:t>
                      </a:r>
                    </a:p>
                  </a:txBody>
                  <a:tcPr marL="0" marR="0" marT="0" marB="0" anchor="ctr">
                    <a:lnL>
                      <a:noFill/>
                    </a:lnL>
                    <a:lnR>
                      <a:noFill/>
                    </a:lnR>
                    <a:lnT>
                      <a:noFill/>
                    </a:lnT>
                    <a:lnB>
                      <a:noFill/>
                    </a:lnB>
                    <a:noFill/>
                  </a:tcPr>
                </a:tc>
                <a:extLst>
                  <a:ext uri="{0D108BD9-81ED-4DB2-BD59-A6C34878D82A}">
                    <a16:rowId xmlns:a16="http://schemas.microsoft.com/office/drawing/2014/main" val="1255118406"/>
                  </a:ext>
                </a:extLst>
              </a:tr>
              <a:tr h="236821">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9-May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Initial Jobless Claims</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May-04</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 -- </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 208k </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1688300451"/>
                  </a:ext>
                </a:extLst>
              </a:tr>
              <a:tr h="236821">
                <a:tc>
                  <a:txBody>
                    <a:bodyPr/>
                    <a:lstStyle/>
                    <a:p>
                      <a:pPr algn="ct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ctr" fontAlgn="ctr"/>
                      <a:r>
                        <a:rPr lang="en-US" sz="900" b="0" i="0" u="none" strike="noStrike">
                          <a:solidFill>
                            <a:srgbClr val="FF0000"/>
                          </a:solidFill>
                          <a:effectLst/>
                          <a:latin typeface="Arial" panose="020B0604020202020204" pitchFamily="34" charset="0"/>
                        </a:rPr>
                        <a:t>CH</a:t>
                      </a:r>
                    </a:p>
                  </a:txBody>
                  <a:tcPr marL="0" marR="0" marT="0" marB="0" anchor="ctr">
                    <a:lnL>
                      <a:noFill/>
                    </a:lnL>
                    <a:lnR>
                      <a:noFill/>
                    </a:lnR>
                    <a:lnT>
                      <a:noFill/>
                    </a:lnT>
                    <a:lnB>
                      <a:noFill/>
                    </a:lnB>
                    <a:noFill/>
                  </a:tcPr>
                </a:tc>
                <a:tc>
                  <a:txBody>
                    <a:bodyPr/>
                    <a:lstStyle/>
                    <a:p>
                      <a:pPr algn="l" fontAlgn="ctr"/>
                      <a:r>
                        <a:rPr lang="en-US" sz="900" b="0" i="0" u="none" strike="noStrike">
                          <a:solidFill>
                            <a:srgbClr val="FF0000"/>
                          </a:solidFill>
                          <a:effectLst/>
                          <a:latin typeface="Arial" panose="020B0604020202020204" pitchFamily="34" charset="0"/>
                        </a:rPr>
                        <a:t>Exports YoY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Apr</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3.98%</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-7.50%</a:t>
                      </a:r>
                    </a:p>
                  </a:txBody>
                  <a:tcPr marL="0" marR="0" marT="0" marB="0" anchor="ctr">
                    <a:lnL>
                      <a:noFill/>
                    </a:lnL>
                    <a:lnR>
                      <a:noFill/>
                    </a:lnR>
                    <a:lnT>
                      <a:noFill/>
                    </a:lnT>
                    <a:lnB>
                      <a:noFill/>
                    </a:lnB>
                    <a:noFill/>
                  </a:tcPr>
                </a:tc>
                <a:extLst>
                  <a:ext uri="{0D108BD9-81ED-4DB2-BD59-A6C34878D82A}">
                    <a16:rowId xmlns:a16="http://schemas.microsoft.com/office/drawing/2014/main" val="2103031938"/>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CH</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Exports YoY CNY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-3.8%</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803842990"/>
                  </a:ext>
                </a:extLst>
              </a:tr>
              <a:tr h="236821">
                <a:tc>
                  <a:txBody>
                    <a:bodyPr/>
                    <a:lstStyle/>
                    <a:p>
                      <a:pPr algn="ctr" fontAlgn="ctr"/>
                      <a:r>
                        <a:rPr lang="en-US" sz="900" b="0" i="0" u="none" strike="noStrike">
                          <a:solidFill>
                            <a:srgbClr val="000000"/>
                          </a:solidFill>
                          <a:effectLst/>
                          <a:latin typeface="Arial" panose="020B0604020202020204" pitchFamily="34" charset="0"/>
                        </a:rPr>
                        <a:t>10-May</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US</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Arial" panose="020B0604020202020204" pitchFamily="34" charset="0"/>
                        </a:rPr>
                        <a:t>U. of Mich. Sentiment</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Arial" panose="020B0604020202020204" pitchFamily="34" charset="0"/>
                        </a:rPr>
                        <a:t>May P</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tc>
                  <a:txBody>
                    <a:bodyPr/>
                    <a:lstStyle/>
                    <a:p>
                      <a:pPr algn="r" fontAlgn="ctr"/>
                      <a:r>
                        <a:rPr lang="en-US" sz="900" b="0" i="0" u="none" strike="noStrike">
                          <a:solidFill>
                            <a:srgbClr val="000000"/>
                          </a:solidFill>
                          <a:effectLst/>
                          <a:latin typeface="Arial" panose="020B0604020202020204" pitchFamily="34" charset="0"/>
                        </a:rPr>
                        <a:t>               76.9 </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tc>
                  <a:txBody>
                    <a:bodyPr/>
                    <a:lstStyle/>
                    <a:p>
                      <a:pPr algn="r" fontAlgn="ctr"/>
                      <a:r>
                        <a:rPr lang="en-US" sz="900" b="0" i="0" u="none" strike="noStrike">
                          <a:solidFill>
                            <a:srgbClr val="000000"/>
                          </a:solidFill>
                          <a:effectLst/>
                          <a:latin typeface="Arial" panose="020B0604020202020204" pitchFamily="34" charset="0"/>
                        </a:rPr>
                        <a:t>               77.2 </a:t>
                      </a:r>
                    </a:p>
                  </a:txBody>
                  <a:tcPr marL="0" marR="0" marT="0" marB="0" anchor="ctr">
                    <a:lnL>
                      <a:noFill/>
                    </a:lnL>
                    <a:lnR>
                      <a:noFill/>
                    </a:lnR>
                    <a:lnT>
                      <a:noFill/>
                    </a:lnT>
                    <a:lnB w="127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746446692"/>
                  </a:ext>
                </a:extLst>
              </a:tr>
              <a:tr h="236821">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11-May</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CH</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CPI YoY</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0.18%</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0.10%</a:t>
                      </a:r>
                    </a:p>
                  </a:txBody>
                  <a:tcPr marL="0" marR="0" marT="0" marB="0" anchor="ctr">
                    <a:lnL>
                      <a:noFill/>
                    </a:lnL>
                    <a:lnR>
                      <a:noFill/>
                    </a:lnR>
                    <a:lnT w="12700" cap="flat" cmpd="sng" algn="ctr">
                      <a:solidFill>
                        <a:srgbClr val="FF000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576446319"/>
                  </a:ext>
                </a:extLst>
              </a:tr>
              <a:tr h="236821">
                <a:tc>
                  <a:txBody>
                    <a:bodyPr/>
                    <a:lstStyle/>
                    <a:p>
                      <a:pPr algn="ctr" fontAlgn="ctr"/>
                      <a:r>
                        <a:rPr lang="en-US" sz="900" b="0" i="0" u="none" strike="noStrike">
                          <a:solidFill>
                            <a:srgbClr val="000000"/>
                          </a:solidFill>
                          <a:effectLst/>
                          <a:latin typeface="Arial" panose="020B0604020202020204" pitchFamily="34" charset="0"/>
                        </a:rPr>
                        <a:t>14-May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US</a:t>
                      </a:r>
                    </a:p>
                  </a:txBody>
                  <a:tcPr marL="0" marR="0" marT="0" marB="0" anchor="ctr">
                    <a:lnL>
                      <a:noFill/>
                    </a:lnL>
                    <a:lnR>
                      <a:noFill/>
                    </a:lnR>
                    <a:lnT>
                      <a:noFill/>
                    </a:lnT>
                    <a:lnB>
                      <a:noFill/>
                    </a:lnB>
                    <a:noFill/>
                  </a:tcPr>
                </a:tc>
                <a:tc>
                  <a:txBody>
                    <a:bodyPr/>
                    <a:lstStyle/>
                    <a:p>
                      <a:pPr algn="l" fontAlgn="ctr"/>
                      <a:r>
                        <a:rPr lang="en-US" sz="900" b="0" i="0" u="none" strike="noStrike">
                          <a:solidFill>
                            <a:srgbClr val="000000"/>
                          </a:solidFill>
                          <a:effectLst/>
                          <a:latin typeface="Arial" panose="020B0604020202020204" pitchFamily="34" charset="0"/>
                        </a:rPr>
                        <a:t>PPI Final Demand YoY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Apr</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2.1%</a:t>
                      </a:r>
                    </a:p>
                  </a:txBody>
                  <a:tcPr marL="0" marR="0" marT="0" marB="0" anchor="ctr">
                    <a:lnL>
                      <a:noFill/>
                    </a:lnL>
                    <a:lnR>
                      <a:noFill/>
                    </a:lnR>
                    <a:lnT>
                      <a:noFill/>
                    </a:lnT>
                    <a:lnB>
                      <a:noFill/>
                    </a:lnB>
                    <a:noFill/>
                  </a:tcPr>
                </a:tc>
                <a:extLst>
                  <a:ext uri="{0D108BD9-81ED-4DB2-BD59-A6C34878D82A}">
                    <a16:rowId xmlns:a16="http://schemas.microsoft.com/office/drawing/2014/main" val="3382332998"/>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000000"/>
                          </a:solidFill>
                          <a:effectLst/>
                          <a:highlight>
                            <a:srgbClr val="F2F2F2"/>
                          </a:highlight>
                          <a:latin typeface="Arial" panose="020B0604020202020204" pitchFamily="34" charset="0"/>
                        </a:rPr>
                        <a:t>PPI Ex Food, Energy, Trade YoY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 -- </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2.8%</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3789901624"/>
                  </a:ext>
                </a:extLst>
              </a:tr>
              <a:tr h="236821">
                <a:tc>
                  <a:txBody>
                    <a:bodyPr/>
                    <a:lstStyle/>
                    <a:p>
                      <a:pPr algn="ctr" fontAlgn="ctr"/>
                      <a:r>
                        <a:rPr lang="en-US" sz="900" b="0" i="0" u="none" strike="noStrike">
                          <a:solidFill>
                            <a:srgbClr val="000000"/>
                          </a:solidFill>
                          <a:effectLst/>
                          <a:latin typeface="Arial" panose="020B0604020202020204" pitchFamily="34" charset="0"/>
                        </a:rPr>
                        <a:t>15-May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CH</a:t>
                      </a:r>
                    </a:p>
                  </a:txBody>
                  <a:tcPr marL="0" marR="0" marT="0" marB="0" anchor="ctr">
                    <a:lnL>
                      <a:noFill/>
                    </a:lnL>
                    <a:lnR>
                      <a:noFill/>
                    </a:lnR>
                    <a:lnT>
                      <a:noFill/>
                    </a:lnT>
                    <a:lnB>
                      <a:noFill/>
                    </a:lnB>
                    <a:noFill/>
                  </a:tcPr>
                </a:tc>
                <a:tc>
                  <a:txBody>
                    <a:bodyPr/>
                    <a:lstStyle/>
                    <a:p>
                      <a:pPr algn="l" fontAlgn="ctr"/>
                      <a:r>
                        <a:rPr lang="en-US" sz="900" b="0" i="0" u="none" strike="noStrike">
                          <a:solidFill>
                            <a:srgbClr val="000000"/>
                          </a:solidFill>
                          <a:effectLst/>
                          <a:latin typeface="Arial" panose="020B0604020202020204" pitchFamily="34" charset="0"/>
                        </a:rPr>
                        <a:t>1-Yr Medium-Term Lending Facility Rate</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May-15</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 -- </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2.5%</a:t>
                      </a:r>
                    </a:p>
                  </a:txBody>
                  <a:tcPr marL="0" marR="0" marT="0" marB="0" anchor="ctr">
                    <a:lnL>
                      <a:noFill/>
                    </a:lnL>
                    <a:lnR>
                      <a:noFill/>
                    </a:lnR>
                    <a:lnT>
                      <a:noFill/>
                    </a:lnT>
                    <a:lnB>
                      <a:noFill/>
                    </a:lnB>
                    <a:noFill/>
                  </a:tcPr>
                </a:tc>
                <a:extLst>
                  <a:ext uri="{0D108BD9-81ED-4DB2-BD59-A6C34878D82A}">
                    <a16:rowId xmlns:a16="http://schemas.microsoft.com/office/drawing/2014/main" val="2877461259"/>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EC</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GDP SA QoQ</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1Q P</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0.30%</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1697664855"/>
                  </a:ext>
                </a:extLst>
              </a:tr>
              <a:tr h="236821">
                <a:tc>
                  <a:txBody>
                    <a:bodyPr/>
                    <a:lstStyle/>
                    <a:p>
                      <a:pPr algn="ct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US</a:t>
                      </a:r>
                    </a:p>
                  </a:txBody>
                  <a:tcPr marL="0" marR="0" marT="0" marB="0" anchor="ctr">
                    <a:lnL>
                      <a:noFill/>
                    </a:lnL>
                    <a:lnR>
                      <a:noFill/>
                    </a:lnR>
                    <a:lnT>
                      <a:noFill/>
                    </a:lnT>
                    <a:lnB>
                      <a:noFill/>
                    </a:lnB>
                    <a:noFill/>
                  </a:tcPr>
                </a:tc>
                <a:tc>
                  <a:txBody>
                    <a:bodyPr/>
                    <a:lstStyle/>
                    <a:p>
                      <a:pPr algn="l" fontAlgn="ctr"/>
                      <a:r>
                        <a:rPr lang="en-US" sz="900" b="0" i="0" u="none" strike="noStrike">
                          <a:solidFill>
                            <a:srgbClr val="000000"/>
                          </a:solidFill>
                          <a:effectLst/>
                          <a:latin typeface="Arial" panose="020B0604020202020204" pitchFamily="34" charset="0"/>
                        </a:rPr>
                        <a:t>Empire Manufacturing</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May</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              14.3 </a:t>
                      </a:r>
                    </a:p>
                  </a:txBody>
                  <a:tcPr marL="0" marR="0" marT="0" marB="0" anchor="ctr">
                    <a:lnL>
                      <a:noFill/>
                    </a:lnL>
                    <a:lnR>
                      <a:noFill/>
                    </a:lnR>
                    <a:lnT>
                      <a:noFill/>
                    </a:lnT>
                    <a:lnB>
                      <a:noFill/>
                    </a:lnB>
                    <a:noFill/>
                  </a:tcPr>
                </a:tc>
                <a:extLst>
                  <a:ext uri="{0D108BD9-81ED-4DB2-BD59-A6C34878D82A}">
                    <a16:rowId xmlns:a16="http://schemas.microsoft.com/office/drawing/2014/main" val="2924811491"/>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CPI YoY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3.5%</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397055690"/>
                  </a:ext>
                </a:extLst>
              </a:tr>
              <a:tr h="236821">
                <a:tc>
                  <a:txBody>
                    <a:bodyPr/>
                    <a:lstStyle/>
                    <a:p>
                      <a:pPr algn="ct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ctr" fontAlgn="ctr"/>
                      <a:r>
                        <a:rPr lang="en-US" sz="900" b="0" i="0" u="none" strike="noStrike">
                          <a:solidFill>
                            <a:srgbClr val="FF0000"/>
                          </a:solidFill>
                          <a:effectLst/>
                          <a:latin typeface="Arial" panose="020B0604020202020204" pitchFamily="34" charset="0"/>
                        </a:rPr>
                        <a:t>US</a:t>
                      </a:r>
                    </a:p>
                  </a:txBody>
                  <a:tcPr marL="0" marR="0" marT="0" marB="0" anchor="ctr">
                    <a:lnL>
                      <a:noFill/>
                    </a:lnL>
                    <a:lnR>
                      <a:noFill/>
                    </a:lnR>
                    <a:lnT>
                      <a:noFill/>
                    </a:lnT>
                    <a:lnB>
                      <a:noFill/>
                    </a:lnB>
                    <a:noFill/>
                  </a:tcPr>
                </a:tc>
                <a:tc>
                  <a:txBody>
                    <a:bodyPr/>
                    <a:lstStyle/>
                    <a:p>
                      <a:pPr algn="l" fontAlgn="ctr"/>
                      <a:r>
                        <a:rPr lang="en-US" sz="900" b="0" i="0" u="none" strike="noStrike">
                          <a:solidFill>
                            <a:srgbClr val="FF0000"/>
                          </a:solidFill>
                          <a:effectLst/>
                          <a:latin typeface="Arial" panose="020B0604020202020204" pitchFamily="34" charset="0"/>
                        </a:rPr>
                        <a:t>CPI Ex Food and Energy YoY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Apr</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3.8%</a:t>
                      </a:r>
                    </a:p>
                  </a:txBody>
                  <a:tcPr marL="0" marR="0" marT="0" marB="0" anchor="ctr">
                    <a:lnL>
                      <a:noFill/>
                    </a:lnL>
                    <a:lnR>
                      <a:noFill/>
                    </a:lnR>
                    <a:lnT>
                      <a:noFill/>
                    </a:lnT>
                    <a:lnB>
                      <a:noFill/>
                    </a:lnB>
                    <a:noFill/>
                  </a:tcPr>
                </a:tc>
                <a:extLst>
                  <a:ext uri="{0D108BD9-81ED-4DB2-BD59-A6C34878D82A}">
                    <a16:rowId xmlns:a16="http://schemas.microsoft.com/office/drawing/2014/main" val="2241787793"/>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FF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FF0000"/>
                          </a:solidFill>
                          <a:effectLst/>
                          <a:highlight>
                            <a:srgbClr val="F2F2F2"/>
                          </a:highlight>
                          <a:latin typeface="Arial" panose="020B0604020202020204" pitchFamily="34" charset="0"/>
                        </a:rPr>
                        <a:t>Retail Sales Advance MoM</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0.4%</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0.7%</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2999321317"/>
                  </a:ext>
                </a:extLst>
              </a:tr>
              <a:tr h="236821">
                <a:tc>
                  <a:txBody>
                    <a:bodyPr/>
                    <a:lstStyle/>
                    <a:p>
                      <a:pPr algn="ctr" fontAlgn="ctr"/>
                      <a:r>
                        <a:rPr lang="en-US" sz="900" b="0" i="0" u="none" strike="noStrike">
                          <a:solidFill>
                            <a:srgbClr val="000000"/>
                          </a:solidFill>
                          <a:effectLst/>
                          <a:latin typeface="Arial" panose="020B0604020202020204" pitchFamily="34" charset="0"/>
                        </a:rPr>
                        <a:t>16-May</a:t>
                      </a:r>
                    </a:p>
                  </a:txBody>
                  <a:tcPr marL="0" marR="0" marT="0" marB="0" anchor="ctr">
                    <a:lnL>
                      <a:noFill/>
                    </a:lnL>
                    <a:lnR>
                      <a:noFill/>
                    </a:lnR>
                    <a:lnT>
                      <a:noFill/>
                    </a:lnT>
                    <a:lnB>
                      <a:noFill/>
                    </a:lnB>
                    <a:noFill/>
                  </a:tcPr>
                </a:tc>
                <a:tc>
                  <a:txBody>
                    <a:bodyPr/>
                    <a:lstStyle/>
                    <a:p>
                      <a:pPr algn="ctr" fontAlgn="ctr"/>
                      <a:r>
                        <a:rPr lang="en-US" sz="900" b="0" i="0" u="none" strike="noStrike">
                          <a:solidFill>
                            <a:srgbClr val="FF0000"/>
                          </a:solidFill>
                          <a:effectLst/>
                          <a:latin typeface="Arial" panose="020B0604020202020204" pitchFamily="34" charset="0"/>
                        </a:rPr>
                        <a:t>JN</a:t>
                      </a:r>
                    </a:p>
                  </a:txBody>
                  <a:tcPr marL="0" marR="0" marT="0" marB="0" anchor="ctr">
                    <a:lnL>
                      <a:noFill/>
                    </a:lnL>
                    <a:lnR>
                      <a:noFill/>
                    </a:lnR>
                    <a:lnT>
                      <a:noFill/>
                    </a:lnT>
                    <a:lnB>
                      <a:noFill/>
                    </a:lnB>
                    <a:noFill/>
                  </a:tcPr>
                </a:tc>
                <a:tc>
                  <a:txBody>
                    <a:bodyPr/>
                    <a:lstStyle/>
                    <a:p>
                      <a:pPr algn="l" fontAlgn="ctr"/>
                      <a:r>
                        <a:rPr lang="en-US" sz="900" b="0" i="0" u="none" strike="noStrike">
                          <a:solidFill>
                            <a:srgbClr val="FF0000"/>
                          </a:solidFill>
                          <a:effectLst/>
                          <a:latin typeface="Arial" panose="020B0604020202020204" pitchFamily="34" charset="0"/>
                        </a:rPr>
                        <a:t>GDP Annualized SA QoQ</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1Q P</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-1.7%</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0.4%</a:t>
                      </a:r>
                    </a:p>
                  </a:txBody>
                  <a:tcPr marL="0" marR="0" marT="0" marB="0" anchor="ctr">
                    <a:lnL>
                      <a:noFill/>
                    </a:lnL>
                    <a:lnR>
                      <a:noFill/>
                    </a:lnR>
                    <a:lnT>
                      <a:noFill/>
                    </a:lnT>
                    <a:lnB>
                      <a:noFill/>
                    </a:lnB>
                    <a:noFill/>
                  </a:tcPr>
                </a:tc>
                <a:extLst>
                  <a:ext uri="{0D108BD9-81ED-4DB2-BD59-A6C34878D82A}">
                    <a16:rowId xmlns:a16="http://schemas.microsoft.com/office/drawing/2014/main" val="4285119364"/>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000000"/>
                          </a:solidFill>
                          <a:effectLst/>
                          <a:highlight>
                            <a:srgbClr val="F2F2F2"/>
                          </a:highlight>
                          <a:latin typeface="Arial" panose="020B0604020202020204" pitchFamily="34" charset="0"/>
                        </a:rPr>
                        <a:t>Building Permits MoM</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1.2%</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-4.3%</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2998421372"/>
                  </a:ext>
                </a:extLst>
              </a:tr>
              <a:tr h="236821">
                <a:tc>
                  <a:txBody>
                    <a:bodyPr/>
                    <a:lstStyle/>
                    <a:p>
                      <a:pPr algn="ctr" fontAlgn="ctr"/>
                      <a:endParaRPr lang="en-US" sz="900" b="0" i="0" u="none" strike="noStrike">
                        <a:solidFill>
                          <a:srgbClr val="000000"/>
                        </a:solidFill>
                        <a:effectLst/>
                        <a:latin typeface="Arial" panose="020B0604020202020204" pitchFamily="34" charset="0"/>
                      </a:endParaRPr>
                    </a:p>
                  </a:txBody>
                  <a:tcPr marL="0" marR="0" marT="0" marB="0" anchor="ctr">
                    <a:lnL>
                      <a:noFill/>
                    </a:lnL>
                    <a:lnR>
                      <a:noFill/>
                    </a:lnR>
                    <a:lnT>
                      <a:noFill/>
                    </a:lnT>
                    <a:lnB>
                      <a:noFill/>
                    </a:lnB>
                    <a:noFill/>
                  </a:tcPr>
                </a:tc>
                <a:tc>
                  <a:txBody>
                    <a:bodyPr/>
                    <a:lstStyle/>
                    <a:p>
                      <a:pPr algn="ctr" fontAlgn="ctr"/>
                      <a:r>
                        <a:rPr lang="en-US" sz="900" b="0" i="0" u="none" strike="noStrike">
                          <a:solidFill>
                            <a:srgbClr val="FF0000"/>
                          </a:solidFill>
                          <a:effectLst/>
                          <a:latin typeface="Arial" panose="020B0604020202020204" pitchFamily="34" charset="0"/>
                        </a:rPr>
                        <a:t>US</a:t>
                      </a:r>
                    </a:p>
                  </a:txBody>
                  <a:tcPr marL="0" marR="0" marT="0" marB="0" anchor="ctr">
                    <a:lnL>
                      <a:noFill/>
                    </a:lnL>
                    <a:lnR>
                      <a:noFill/>
                    </a:lnR>
                    <a:lnT>
                      <a:noFill/>
                    </a:lnT>
                    <a:lnB>
                      <a:noFill/>
                    </a:lnB>
                    <a:noFill/>
                  </a:tcPr>
                </a:tc>
                <a:tc>
                  <a:txBody>
                    <a:bodyPr/>
                    <a:lstStyle/>
                    <a:p>
                      <a:pPr algn="l" fontAlgn="ctr"/>
                      <a:r>
                        <a:rPr lang="en-US" sz="900" b="0" i="0" u="none" strike="noStrike">
                          <a:solidFill>
                            <a:srgbClr val="FF0000"/>
                          </a:solidFill>
                          <a:effectLst/>
                          <a:latin typeface="Arial" panose="020B0604020202020204" pitchFamily="34" charset="0"/>
                        </a:rPr>
                        <a:t>Initial Jobless Claims</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May-11</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a:t>
                      </a:r>
                    </a:p>
                  </a:txBody>
                  <a:tcPr marL="0" marR="0" marT="0" marB="0" anchor="ctr">
                    <a:lnL>
                      <a:noFill/>
                    </a:lnL>
                    <a:lnR>
                      <a:noFill/>
                    </a:lnR>
                    <a:lnT>
                      <a:noFill/>
                    </a:lnT>
                    <a:lnB>
                      <a:noFill/>
                    </a:lnB>
                    <a:noFill/>
                  </a:tcPr>
                </a:tc>
                <a:extLst>
                  <a:ext uri="{0D108BD9-81ED-4DB2-BD59-A6C34878D82A}">
                    <a16:rowId xmlns:a16="http://schemas.microsoft.com/office/drawing/2014/main" val="289899136"/>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US</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000000"/>
                          </a:solidFill>
                          <a:effectLst/>
                          <a:highlight>
                            <a:srgbClr val="F2F2F2"/>
                          </a:highlight>
                          <a:latin typeface="Arial" panose="020B0604020202020204" pitchFamily="34" charset="0"/>
                        </a:rPr>
                        <a:t>Manufacturing (SIC) Production</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0.50%</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1126434634"/>
                  </a:ext>
                </a:extLst>
              </a:tr>
              <a:tr h="236821">
                <a:tc>
                  <a:txBody>
                    <a:bodyPr/>
                    <a:lstStyle/>
                    <a:p>
                      <a:pPr algn="ctr" fontAlgn="ctr"/>
                      <a:r>
                        <a:rPr lang="en-US" sz="900" b="0" i="0" u="none" strike="noStrike">
                          <a:solidFill>
                            <a:srgbClr val="000000"/>
                          </a:solidFill>
                          <a:effectLst/>
                          <a:latin typeface="Arial" panose="020B0604020202020204" pitchFamily="34" charset="0"/>
                        </a:rPr>
                        <a:t>17-May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CH</a:t>
                      </a:r>
                    </a:p>
                  </a:txBody>
                  <a:tcPr marL="0" marR="0" marT="0" marB="0" anchor="ctr">
                    <a:lnL>
                      <a:noFill/>
                    </a:lnL>
                    <a:lnR>
                      <a:noFill/>
                    </a:lnR>
                    <a:lnT>
                      <a:noFill/>
                    </a:lnT>
                    <a:lnB>
                      <a:noFill/>
                    </a:lnB>
                    <a:noFill/>
                  </a:tcPr>
                </a:tc>
                <a:tc>
                  <a:txBody>
                    <a:bodyPr/>
                    <a:lstStyle/>
                    <a:p>
                      <a:pPr algn="l" fontAlgn="ctr"/>
                      <a:r>
                        <a:rPr lang="en-US" sz="900" b="0" i="0" u="none" strike="noStrike">
                          <a:solidFill>
                            <a:srgbClr val="000000"/>
                          </a:solidFill>
                          <a:effectLst/>
                          <a:latin typeface="Arial" panose="020B0604020202020204" pitchFamily="34" charset="0"/>
                        </a:rPr>
                        <a:t>Retail Sales YoY</a:t>
                      </a:r>
                    </a:p>
                  </a:txBody>
                  <a:tcPr marL="0" marR="0" marT="0" marB="0" anchor="ctr">
                    <a:lnL>
                      <a:noFill/>
                    </a:lnL>
                    <a:lnR>
                      <a:noFill/>
                    </a:lnR>
                    <a:lnT>
                      <a:noFill/>
                    </a:lnT>
                    <a:lnB>
                      <a:noFill/>
                    </a:lnB>
                    <a:noFill/>
                  </a:tcPr>
                </a:tc>
                <a:tc>
                  <a:txBody>
                    <a:bodyPr/>
                    <a:lstStyle/>
                    <a:p>
                      <a:pPr algn="ctr" fontAlgn="ctr"/>
                      <a:r>
                        <a:rPr lang="en-US" sz="900" b="0" i="0" u="none" strike="noStrike">
                          <a:solidFill>
                            <a:srgbClr val="000000"/>
                          </a:solidFill>
                          <a:effectLst/>
                          <a:latin typeface="Arial" panose="020B0604020202020204" pitchFamily="34" charset="0"/>
                        </a:rPr>
                        <a:t>Apr</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 -- </a:t>
                      </a:r>
                    </a:p>
                  </a:txBody>
                  <a:tcPr marL="0" marR="0" marT="0" marB="0" anchor="ctr">
                    <a:lnL>
                      <a:noFill/>
                    </a:lnL>
                    <a:lnR>
                      <a:noFill/>
                    </a:lnR>
                    <a:lnT>
                      <a:noFill/>
                    </a:lnT>
                    <a:lnB>
                      <a:noFill/>
                    </a:lnB>
                    <a:noFill/>
                  </a:tcPr>
                </a:tc>
                <a:tc>
                  <a:txBody>
                    <a:bodyPr/>
                    <a:lstStyle/>
                    <a:p>
                      <a:pPr algn="r" fontAlgn="ctr"/>
                      <a:r>
                        <a:rPr lang="en-US" sz="900" b="0" i="0" u="none" strike="noStrike">
                          <a:solidFill>
                            <a:srgbClr val="000000"/>
                          </a:solidFill>
                          <a:effectLst/>
                          <a:latin typeface="Arial" panose="020B0604020202020204" pitchFamily="34" charset="0"/>
                        </a:rPr>
                        <a:t>3.1%</a:t>
                      </a:r>
                    </a:p>
                  </a:txBody>
                  <a:tcPr marL="0" marR="0" marT="0" marB="0" anchor="ctr">
                    <a:lnL>
                      <a:noFill/>
                    </a:lnL>
                    <a:lnR>
                      <a:noFill/>
                    </a:lnR>
                    <a:lnT>
                      <a:noFill/>
                    </a:lnT>
                    <a:lnB>
                      <a:noFill/>
                    </a:lnB>
                    <a:noFill/>
                  </a:tcPr>
                </a:tc>
                <a:extLst>
                  <a:ext uri="{0D108BD9-81ED-4DB2-BD59-A6C34878D82A}">
                    <a16:rowId xmlns:a16="http://schemas.microsoft.com/office/drawing/2014/main" val="1988478188"/>
                  </a:ext>
                </a:extLst>
              </a:tr>
              <a:tr h="236821">
                <a:tc>
                  <a:txBody>
                    <a:bodyPr/>
                    <a:lstStyle/>
                    <a:p>
                      <a:pPr algn="ctr" fontAlgn="ctr"/>
                      <a:endParaRPr lang="en-US" sz="900" b="0" i="0" u="none" strike="noStrike">
                        <a:solidFill>
                          <a:srgbClr val="000000"/>
                        </a:solidFill>
                        <a:effectLst/>
                        <a:highlight>
                          <a:srgbClr val="F2F2F2"/>
                        </a:highlight>
                        <a:latin typeface="Arial" panose="020B0604020202020204" pitchFamily="34" charset="0"/>
                      </a:endParaRP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EC</a:t>
                      </a:r>
                    </a:p>
                  </a:txBody>
                  <a:tcPr marL="0" marR="0" marT="0" marB="0" anchor="ctr">
                    <a:lnL>
                      <a:noFill/>
                    </a:lnL>
                    <a:lnR>
                      <a:noFill/>
                    </a:lnR>
                    <a:lnT>
                      <a:noFill/>
                    </a:lnT>
                    <a:lnB>
                      <a:noFill/>
                    </a:lnB>
                    <a:solidFill>
                      <a:srgbClr val="F2F2F2"/>
                    </a:solidFill>
                  </a:tcPr>
                </a:tc>
                <a:tc>
                  <a:txBody>
                    <a:bodyPr/>
                    <a:lstStyle/>
                    <a:p>
                      <a:pPr algn="l" fontAlgn="ctr"/>
                      <a:r>
                        <a:rPr lang="en-US" sz="900" b="0" i="0" u="none" strike="noStrike">
                          <a:solidFill>
                            <a:srgbClr val="000000"/>
                          </a:solidFill>
                          <a:effectLst/>
                          <a:highlight>
                            <a:srgbClr val="F2F2F2"/>
                          </a:highlight>
                          <a:latin typeface="Arial" panose="020B0604020202020204" pitchFamily="34" charset="0"/>
                        </a:rPr>
                        <a:t>CPI YoY</a:t>
                      </a:r>
                    </a:p>
                  </a:txBody>
                  <a:tcPr marL="0" marR="0" marT="0" marB="0" anchor="ctr">
                    <a:lnL>
                      <a:noFill/>
                    </a:lnL>
                    <a:lnR>
                      <a:noFill/>
                    </a:lnR>
                    <a:lnT>
                      <a:noFill/>
                    </a:lnT>
                    <a:lnB>
                      <a:noFill/>
                    </a:lnB>
                    <a:solidFill>
                      <a:srgbClr val="F2F2F2"/>
                    </a:solidFill>
                  </a:tcPr>
                </a:tc>
                <a:tc>
                  <a:txBody>
                    <a:bodyPr/>
                    <a:lstStyle/>
                    <a:p>
                      <a:pPr algn="ctr" fontAlgn="ctr"/>
                      <a:r>
                        <a:rPr lang="en-US" sz="900" b="0" i="0" u="none" strike="noStrike">
                          <a:solidFill>
                            <a:srgbClr val="000000"/>
                          </a:solidFill>
                          <a:effectLst/>
                          <a:highlight>
                            <a:srgbClr val="F2F2F2"/>
                          </a:highlight>
                          <a:latin typeface="Arial" panose="020B0604020202020204" pitchFamily="34" charset="0"/>
                        </a:rPr>
                        <a:t>Apr F</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a:solidFill>
                            <a:srgbClr val="000000"/>
                          </a:solidFill>
                          <a:effectLst/>
                          <a:highlight>
                            <a:srgbClr val="F2F2F2"/>
                          </a:highlight>
                          <a:latin typeface="Arial" panose="020B0604020202020204" pitchFamily="34" charset="0"/>
                        </a:rPr>
                        <a:t>--</a:t>
                      </a:r>
                    </a:p>
                  </a:txBody>
                  <a:tcPr marL="0" marR="0" marT="0" marB="0" anchor="ctr">
                    <a:lnL>
                      <a:noFill/>
                    </a:lnL>
                    <a:lnR>
                      <a:noFill/>
                    </a:lnR>
                    <a:lnT>
                      <a:noFill/>
                    </a:lnT>
                    <a:lnB>
                      <a:noFill/>
                    </a:lnB>
                    <a:solidFill>
                      <a:srgbClr val="F2F2F2"/>
                    </a:solidFill>
                  </a:tcPr>
                </a:tc>
                <a:tc>
                  <a:txBody>
                    <a:bodyPr/>
                    <a:lstStyle/>
                    <a:p>
                      <a:pPr algn="r" fontAlgn="ctr"/>
                      <a:r>
                        <a:rPr lang="en-US" sz="900" b="0" i="0" u="none" strike="noStrike" dirty="0">
                          <a:solidFill>
                            <a:srgbClr val="000000"/>
                          </a:solidFill>
                          <a:effectLst/>
                          <a:highlight>
                            <a:srgbClr val="F2F2F2"/>
                          </a:highlight>
                          <a:latin typeface="Arial" panose="020B0604020202020204" pitchFamily="34" charset="0"/>
                        </a:rPr>
                        <a:t>2.40%</a:t>
                      </a:r>
                    </a:p>
                  </a:txBody>
                  <a:tcPr marL="0" marR="0" marT="0" marB="0" anchor="ctr">
                    <a:lnL>
                      <a:noFill/>
                    </a:lnL>
                    <a:lnR>
                      <a:noFill/>
                    </a:lnR>
                    <a:lnT>
                      <a:noFill/>
                    </a:lnT>
                    <a:lnB>
                      <a:noFill/>
                    </a:lnB>
                    <a:solidFill>
                      <a:srgbClr val="F2F2F2"/>
                    </a:solidFill>
                  </a:tcPr>
                </a:tc>
                <a:extLst>
                  <a:ext uri="{0D108BD9-81ED-4DB2-BD59-A6C34878D82A}">
                    <a16:rowId xmlns:a16="http://schemas.microsoft.com/office/drawing/2014/main" val="3038997834"/>
                  </a:ext>
                </a:extLst>
              </a:tr>
            </a:tbl>
          </a:graphicData>
        </a:graphic>
      </p:graphicFrame>
    </p:spTree>
    <p:extLst>
      <p:ext uri="{BB962C8B-B14F-4D97-AF65-F5344CB8AC3E}">
        <p14:creationId xmlns:p14="http://schemas.microsoft.com/office/powerpoint/2010/main" val="36965933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12BA4-F5A2-CCC5-2C8D-2D75955FECEE}"/>
              </a:ext>
            </a:extLst>
          </p:cNvPr>
          <p:cNvPicPr>
            <a:picLocks noChangeAspect="1"/>
          </p:cNvPicPr>
          <p:nvPr/>
        </p:nvPicPr>
        <p:blipFill>
          <a:blip r:embed="rId3"/>
          <a:stretch>
            <a:fillRect/>
          </a:stretch>
        </p:blipFill>
        <p:spPr>
          <a:xfrm>
            <a:off x="65673" y="1321318"/>
            <a:ext cx="4005997" cy="2158921"/>
          </a:xfrm>
          <a:prstGeom prst="rect">
            <a:avLst/>
          </a:prstGeom>
        </p:spPr>
      </p:pic>
      <p:pic>
        <p:nvPicPr>
          <p:cNvPr id="5" name="Picture 4">
            <a:extLst>
              <a:ext uri="{FF2B5EF4-FFF2-40B4-BE49-F238E27FC236}">
                <a16:creationId xmlns:a16="http://schemas.microsoft.com/office/drawing/2014/main" id="{EE50956C-5B0C-A9A6-6BFB-49F20742ABB3}"/>
              </a:ext>
            </a:extLst>
          </p:cNvPr>
          <p:cNvPicPr>
            <a:picLocks noChangeAspect="1"/>
          </p:cNvPicPr>
          <p:nvPr/>
        </p:nvPicPr>
        <p:blipFill>
          <a:blip r:embed="rId4"/>
          <a:stretch>
            <a:fillRect/>
          </a:stretch>
        </p:blipFill>
        <p:spPr>
          <a:xfrm>
            <a:off x="4114333" y="1321318"/>
            <a:ext cx="4005999" cy="2158921"/>
          </a:xfrm>
          <a:prstGeom prst="rect">
            <a:avLst/>
          </a:prstGeom>
        </p:spPr>
      </p:pic>
      <p:pic>
        <p:nvPicPr>
          <p:cNvPr id="7" name="Picture 6">
            <a:extLst>
              <a:ext uri="{FF2B5EF4-FFF2-40B4-BE49-F238E27FC236}">
                <a16:creationId xmlns:a16="http://schemas.microsoft.com/office/drawing/2014/main" id="{4D340F0C-2956-E810-EF91-7323BD6FDDDD}"/>
              </a:ext>
            </a:extLst>
          </p:cNvPr>
          <p:cNvPicPr>
            <a:picLocks noChangeAspect="1"/>
          </p:cNvPicPr>
          <p:nvPr/>
        </p:nvPicPr>
        <p:blipFill>
          <a:blip r:embed="rId5"/>
          <a:stretch>
            <a:fillRect/>
          </a:stretch>
        </p:blipFill>
        <p:spPr>
          <a:xfrm>
            <a:off x="8186003" y="1321319"/>
            <a:ext cx="4005997" cy="2158920"/>
          </a:xfrm>
          <a:prstGeom prst="rect">
            <a:avLst/>
          </a:prstGeom>
        </p:spPr>
      </p:pic>
      <p:pic>
        <p:nvPicPr>
          <p:cNvPr id="9" name="Picture 8">
            <a:extLst>
              <a:ext uri="{FF2B5EF4-FFF2-40B4-BE49-F238E27FC236}">
                <a16:creationId xmlns:a16="http://schemas.microsoft.com/office/drawing/2014/main" id="{A542D839-CF09-3B08-32FE-2DCF0C4D8F51}"/>
              </a:ext>
            </a:extLst>
          </p:cNvPr>
          <p:cNvPicPr>
            <a:picLocks noChangeAspect="1"/>
          </p:cNvPicPr>
          <p:nvPr/>
        </p:nvPicPr>
        <p:blipFill>
          <a:blip r:embed="rId6"/>
          <a:stretch>
            <a:fillRect/>
          </a:stretch>
        </p:blipFill>
        <p:spPr>
          <a:xfrm>
            <a:off x="1681684" y="3848859"/>
            <a:ext cx="4005998" cy="2158921"/>
          </a:xfrm>
          <a:prstGeom prst="rect">
            <a:avLst/>
          </a:prstGeom>
        </p:spPr>
      </p:pic>
      <p:pic>
        <p:nvPicPr>
          <p:cNvPr id="11" name="Picture 10">
            <a:extLst>
              <a:ext uri="{FF2B5EF4-FFF2-40B4-BE49-F238E27FC236}">
                <a16:creationId xmlns:a16="http://schemas.microsoft.com/office/drawing/2014/main" id="{5CF94975-519D-0804-1BD4-4948290CFF5C}"/>
              </a:ext>
            </a:extLst>
          </p:cNvPr>
          <p:cNvPicPr>
            <a:picLocks noChangeAspect="1"/>
          </p:cNvPicPr>
          <p:nvPr/>
        </p:nvPicPr>
        <p:blipFill>
          <a:blip r:embed="rId7"/>
          <a:stretch>
            <a:fillRect/>
          </a:stretch>
        </p:blipFill>
        <p:spPr>
          <a:xfrm>
            <a:off x="6504319" y="3848860"/>
            <a:ext cx="4005997" cy="2158920"/>
          </a:xfrm>
          <a:prstGeom prst="rect">
            <a:avLst/>
          </a:prstGeom>
        </p:spPr>
      </p:pic>
      <p:sp>
        <p:nvSpPr>
          <p:cNvPr id="12" name="Title 2">
            <a:extLst>
              <a:ext uri="{FF2B5EF4-FFF2-40B4-BE49-F238E27FC236}">
                <a16:creationId xmlns:a16="http://schemas.microsoft.com/office/drawing/2014/main" id="{37D13421-3F24-D301-80B4-A44B643D7B2B}"/>
              </a:ext>
            </a:extLst>
          </p:cNvPr>
          <p:cNvSpPr txBox="1">
            <a:spLocks/>
          </p:cNvSpPr>
          <p:nvPr/>
        </p:nvSpPr>
        <p:spPr>
          <a:xfrm>
            <a:off x="189668" y="45378"/>
            <a:ext cx="9999333" cy="727753"/>
          </a:xfrm>
          <a:prstGeom prst="rect">
            <a:avLst/>
          </a:prstGeom>
        </p:spPr>
        <p:txBody>
          <a:bodyPr/>
          <a:lstStyle>
            <a:lvl1pPr algn="l" defTabSz="914446" rtl="0" eaLnBrk="1" latinLnBrk="0" hangingPunct="1">
              <a:lnSpc>
                <a:spcPct val="90000"/>
              </a:lnSpc>
              <a:spcBef>
                <a:spcPct val="0"/>
              </a:spcBef>
              <a:buNone/>
              <a:defRPr sz="4400" kern="1200">
                <a:solidFill>
                  <a:srgbClr val="003B66"/>
                </a:solidFill>
                <a:latin typeface="DB Heavent Med" panose="02000606060000090000" pitchFamily="2" charset="-34"/>
                <a:ea typeface="+mj-ea"/>
                <a:cs typeface="DB Heavent Med" panose="02000606060000090000" pitchFamily="2" charset="-34"/>
              </a:defRPr>
            </a:lvl1pPr>
          </a:lstStyle>
          <a:p>
            <a:pPr marL="0" marR="0" lvl="0" indent="0" algn="l" defTabSz="914446" rtl="0" eaLnBrk="1" fontAlgn="auto" latinLnBrk="0" hangingPunct="1">
              <a:lnSpc>
                <a:spcPct val="90000"/>
              </a:lnSpc>
              <a:spcBef>
                <a:spcPct val="0"/>
              </a:spcBef>
              <a:spcAft>
                <a:spcPts val="0"/>
              </a:spcAft>
              <a:buClrTx/>
              <a:buSzTx/>
              <a:buFontTx/>
              <a:buNone/>
              <a:tabLst/>
              <a:defRPr/>
            </a:pPr>
            <a:r>
              <a:rPr lang="th-TH" dirty="0">
                <a:latin typeface="DB Heavent" panose="02000506060000020004" pitchFamily="2" charset="-34"/>
                <a:cs typeface="DB Heavent" panose="02000506060000020004" pitchFamily="2" charset="-34"/>
              </a:rPr>
              <a:t>การเปลี่ยนแปลงของ </a:t>
            </a:r>
            <a:r>
              <a:rPr lang="en-US" dirty="0">
                <a:latin typeface="DB Heavent" panose="02000506060000020004" pitchFamily="2" charset="-34"/>
                <a:cs typeface="DB Heavent" panose="02000506060000020004" pitchFamily="2" charset="-34"/>
              </a:rPr>
              <a:t>SET Index </a:t>
            </a:r>
            <a:r>
              <a:rPr lang="th-TH" dirty="0">
                <a:latin typeface="DB Heavent" panose="02000506060000020004" pitchFamily="2" charset="-34"/>
                <a:cs typeface="DB Heavent" panose="02000506060000020004" pitchFamily="2" charset="-34"/>
              </a:rPr>
              <a:t>ในแต่ละเดือน</a:t>
            </a:r>
            <a:endParaRPr lang="en-US" dirty="0">
              <a:latin typeface="DB Heavent" panose="02000506060000020004" pitchFamily="2" charset="-34"/>
              <a:cs typeface="DB Heavent" panose="02000506060000020004" pitchFamily="2" charset="-34"/>
            </a:endParaRPr>
          </a:p>
        </p:txBody>
      </p:sp>
      <p:sp>
        <p:nvSpPr>
          <p:cNvPr id="2" name="Multiplication Sign 1">
            <a:extLst>
              <a:ext uri="{FF2B5EF4-FFF2-40B4-BE49-F238E27FC236}">
                <a16:creationId xmlns:a16="http://schemas.microsoft.com/office/drawing/2014/main" id="{BB3239A0-FFE0-A30A-0400-D8B0704E9515}"/>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8003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6E49-CD27-22F1-016F-65BCA573B244}"/>
              </a:ext>
            </a:extLst>
          </p:cNvPr>
          <p:cNvSpPr>
            <a:spLocks noGrp="1"/>
          </p:cNvSpPr>
          <p:nvPr>
            <p:ph type="title"/>
          </p:nvPr>
        </p:nvSpPr>
        <p:spPr/>
        <p:txBody>
          <a:bodyPr/>
          <a:lstStyle/>
          <a:p>
            <a:r>
              <a:rPr lang="en-US" dirty="0"/>
              <a:t>Ranking : </a:t>
            </a:r>
            <a:r>
              <a:rPr lang="th-TH" dirty="0"/>
              <a:t>ราคาเปลี่ยนแปลงมากที่สุดในแต่ละช่วงเวลา</a:t>
            </a:r>
            <a:endParaRPr lang="en-US" dirty="0"/>
          </a:p>
        </p:txBody>
      </p:sp>
      <p:graphicFrame>
        <p:nvGraphicFramePr>
          <p:cNvPr id="17" name="Object 16">
            <a:extLst>
              <a:ext uri="{FF2B5EF4-FFF2-40B4-BE49-F238E27FC236}">
                <a16:creationId xmlns:a16="http://schemas.microsoft.com/office/drawing/2014/main" id="{71A2FC1A-AF0F-C283-E2E4-084D476565DC}"/>
              </a:ext>
            </a:extLst>
          </p:cNvPr>
          <p:cNvGraphicFramePr>
            <a:graphicFrameLocks noChangeAspect="1"/>
          </p:cNvGraphicFramePr>
          <p:nvPr>
            <p:extLst>
              <p:ext uri="{D42A27DB-BD31-4B8C-83A1-F6EECF244321}">
                <p14:modId xmlns:p14="http://schemas.microsoft.com/office/powerpoint/2010/main" val="1812520800"/>
              </p:ext>
            </p:extLst>
          </p:nvPr>
        </p:nvGraphicFramePr>
        <p:xfrm>
          <a:off x="168275" y="936625"/>
          <a:ext cx="3659188" cy="2289175"/>
        </p:xfrm>
        <a:graphic>
          <a:graphicData uri="http://schemas.openxmlformats.org/presentationml/2006/ole">
            <mc:AlternateContent xmlns:mc="http://schemas.openxmlformats.org/markup-compatibility/2006">
              <mc:Choice xmlns:v="urn:schemas-microsoft-com:vml" Requires="v">
                <p:oleObj name="Worksheet" r:id="rId3" imgW="5619718" imgH="3514853" progId="Excel.Sheet.12">
                  <p:link updateAutomatic="1"/>
                </p:oleObj>
              </mc:Choice>
              <mc:Fallback>
                <p:oleObj name="Worksheet" r:id="rId3" imgW="5619718" imgH="3514853" progId="Excel.Sheet.12">
                  <p:link updateAutomatic="1"/>
                  <p:pic>
                    <p:nvPicPr>
                      <p:cNvPr id="17" name="Object 16">
                        <a:extLst>
                          <a:ext uri="{FF2B5EF4-FFF2-40B4-BE49-F238E27FC236}">
                            <a16:creationId xmlns:a16="http://schemas.microsoft.com/office/drawing/2014/main" id="{71A2FC1A-AF0F-C283-E2E4-084D476565DC}"/>
                          </a:ext>
                        </a:extLst>
                      </p:cNvPr>
                      <p:cNvPicPr/>
                      <p:nvPr/>
                    </p:nvPicPr>
                    <p:blipFill>
                      <a:blip r:embed="rId4"/>
                      <a:stretch>
                        <a:fillRect/>
                      </a:stretch>
                    </p:blipFill>
                    <p:spPr>
                      <a:xfrm>
                        <a:off x="168275" y="936625"/>
                        <a:ext cx="3659188" cy="22891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8FCB17F7-8218-9789-8133-ECD1AAC92737}"/>
              </a:ext>
            </a:extLst>
          </p:cNvPr>
          <p:cNvGraphicFramePr>
            <a:graphicFrameLocks noChangeAspect="1"/>
          </p:cNvGraphicFramePr>
          <p:nvPr>
            <p:extLst>
              <p:ext uri="{D42A27DB-BD31-4B8C-83A1-F6EECF244321}">
                <p14:modId xmlns:p14="http://schemas.microsoft.com/office/powerpoint/2010/main" val="3067400905"/>
              </p:ext>
            </p:extLst>
          </p:nvPr>
        </p:nvGraphicFramePr>
        <p:xfrm>
          <a:off x="4237038" y="935038"/>
          <a:ext cx="3538537" cy="2224087"/>
        </p:xfrm>
        <a:graphic>
          <a:graphicData uri="http://schemas.openxmlformats.org/presentationml/2006/ole">
            <mc:AlternateContent xmlns:mc="http://schemas.openxmlformats.org/markup-compatibility/2006">
              <mc:Choice xmlns:v="urn:schemas-microsoft-com:vml" Requires="v">
                <p:oleObj name="Worksheet" r:id="rId5" imgW="5619718" imgH="3533661" progId="Excel.Sheet.12">
                  <p:link updateAutomatic="1"/>
                </p:oleObj>
              </mc:Choice>
              <mc:Fallback>
                <p:oleObj name="Worksheet" r:id="rId5" imgW="5619718" imgH="3533661" progId="Excel.Sheet.12">
                  <p:link updateAutomatic="1"/>
                  <p:pic>
                    <p:nvPicPr>
                      <p:cNvPr id="18" name="Object 17">
                        <a:extLst>
                          <a:ext uri="{FF2B5EF4-FFF2-40B4-BE49-F238E27FC236}">
                            <a16:creationId xmlns:a16="http://schemas.microsoft.com/office/drawing/2014/main" id="{8FCB17F7-8218-9789-8133-ECD1AAC92737}"/>
                          </a:ext>
                        </a:extLst>
                      </p:cNvPr>
                      <p:cNvPicPr/>
                      <p:nvPr/>
                    </p:nvPicPr>
                    <p:blipFill>
                      <a:blip r:embed="rId6"/>
                      <a:stretch>
                        <a:fillRect/>
                      </a:stretch>
                    </p:blipFill>
                    <p:spPr>
                      <a:xfrm>
                        <a:off x="4237038" y="935038"/>
                        <a:ext cx="3538537" cy="222408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DE2A0E14-F731-939E-EF9A-E2A8138A75F3}"/>
              </a:ext>
            </a:extLst>
          </p:cNvPr>
          <p:cNvGraphicFramePr>
            <a:graphicFrameLocks noChangeAspect="1"/>
          </p:cNvGraphicFramePr>
          <p:nvPr>
            <p:extLst>
              <p:ext uri="{D42A27DB-BD31-4B8C-83A1-F6EECF244321}">
                <p14:modId xmlns:p14="http://schemas.microsoft.com/office/powerpoint/2010/main" val="269683017"/>
              </p:ext>
            </p:extLst>
          </p:nvPr>
        </p:nvGraphicFramePr>
        <p:xfrm>
          <a:off x="8472488" y="933450"/>
          <a:ext cx="3552825" cy="2224088"/>
        </p:xfrm>
        <a:graphic>
          <a:graphicData uri="http://schemas.openxmlformats.org/presentationml/2006/ole">
            <mc:AlternateContent xmlns:mc="http://schemas.openxmlformats.org/markup-compatibility/2006">
              <mc:Choice xmlns:v="urn:schemas-microsoft-com:vml" Requires="v">
                <p:oleObj name="Worksheet" r:id="rId7" imgW="5619718" imgH="3514853" progId="Excel.Sheet.12">
                  <p:link updateAutomatic="1"/>
                </p:oleObj>
              </mc:Choice>
              <mc:Fallback>
                <p:oleObj name="Worksheet" r:id="rId7" imgW="5619718" imgH="3514853" progId="Excel.Sheet.12">
                  <p:link updateAutomatic="1"/>
                  <p:pic>
                    <p:nvPicPr>
                      <p:cNvPr id="19" name="Object 18">
                        <a:extLst>
                          <a:ext uri="{FF2B5EF4-FFF2-40B4-BE49-F238E27FC236}">
                            <a16:creationId xmlns:a16="http://schemas.microsoft.com/office/drawing/2014/main" id="{DE2A0E14-F731-939E-EF9A-E2A8138A75F3}"/>
                          </a:ext>
                        </a:extLst>
                      </p:cNvPr>
                      <p:cNvPicPr/>
                      <p:nvPr/>
                    </p:nvPicPr>
                    <p:blipFill>
                      <a:blip r:embed="rId8"/>
                      <a:stretch>
                        <a:fillRect/>
                      </a:stretch>
                    </p:blipFill>
                    <p:spPr>
                      <a:xfrm>
                        <a:off x="8472488" y="933450"/>
                        <a:ext cx="3552825" cy="2224088"/>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BB49D26-A602-5AEA-45B7-BF882CC39B2F}"/>
              </a:ext>
            </a:extLst>
          </p:cNvPr>
          <p:cNvGraphicFramePr>
            <a:graphicFrameLocks noChangeAspect="1"/>
          </p:cNvGraphicFramePr>
          <p:nvPr>
            <p:extLst>
              <p:ext uri="{D42A27DB-BD31-4B8C-83A1-F6EECF244321}">
                <p14:modId xmlns:p14="http://schemas.microsoft.com/office/powerpoint/2010/main" val="2455203662"/>
              </p:ext>
            </p:extLst>
          </p:nvPr>
        </p:nvGraphicFramePr>
        <p:xfrm>
          <a:off x="169863" y="3752850"/>
          <a:ext cx="3771900" cy="2387600"/>
        </p:xfrm>
        <a:graphic>
          <a:graphicData uri="http://schemas.openxmlformats.org/presentationml/2006/ole">
            <mc:AlternateContent xmlns:mc="http://schemas.openxmlformats.org/markup-compatibility/2006">
              <mc:Choice xmlns:v="urn:schemas-microsoft-com:vml" Requires="v">
                <p:oleObj name="Worksheet" r:id="rId9" imgW="5619718" imgH="3552853" progId="Excel.Sheet.12">
                  <p:link updateAutomatic="1"/>
                </p:oleObj>
              </mc:Choice>
              <mc:Fallback>
                <p:oleObj name="Worksheet" r:id="rId9" imgW="5619718" imgH="3552853" progId="Excel.Sheet.12">
                  <p:link updateAutomatic="1"/>
                  <p:pic>
                    <p:nvPicPr>
                      <p:cNvPr id="20" name="Object 19">
                        <a:extLst>
                          <a:ext uri="{FF2B5EF4-FFF2-40B4-BE49-F238E27FC236}">
                            <a16:creationId xmlns:a16="http://schemas.microsoft.com/office/drawing/2014/main" id="{BBB49D26-A602-5AEA-45B7-BF882CC39B2F}"/>
                          </a:ext>
                        </a:extLst>
                      </p:cNvPr>
                      <p:cNvPicPr/>
                      <p:nvPr/>
                    </p:nvPicPr>
                    <p:blipFill>
                      <a:blip r:embed="rId10"/>
                      <a:stretch>
                        <a:fillRect/>
                      </a:stretch>
                    </p:blipFill>
                    <p:spPr>
                      <a:xfrm>
                        <a:off x="169863" y="3752850"/>
                        <a:ext cx="3771900" cy="23876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1B34B4AF-CD8D-22D3-C928-A0B6BFE8D573}"/>
              </a:ext>
            </a:extLst>
          </p:cNvPr>
          <p:cNvGraphicFramePr>
            <a:graphicFrameLocks noChangeAspect="1"/>
          </p:cNvGraphicFramePr>
          <p:nvPr>
            <p:extLst>
              <p:ext uri="{D42A27DB-BD31-4B8C-83A1-F6EECF244321}">
                <p14:modId xmlns:p14="http://schemas.microsoft.com/office/powerpoint/2010/main" val="1417965324"/>
              </p:ext>
            </p:extLst>
          </p:nvPr>
        </p:nvGraphicFramePr>
        <p:xfrm>
          <a:off x="4522788" y="3768725"/>
          <a:ext cx="3606800" cy="2281238"/>
        </p:xfrm>
        <a:graphic>
          <a:graphicData uri="http://schemas.openxmlformats.org/presentationml/2006/ole">
            <mc:AlternateContent xmlns:mc="http://schemas.openxmlformats.org/markup-compatibility/2006">
              <mc:Choice xmlns:v="urn:schemas-microsoft-com:vml" Requires="v">
                <p:oleObj name="Worksheet" r:id="rId11" imgW="5619718" imgH="3552853" progId="Excel.Sheet.12">
                  <p:link updateAutomatic="1"/>
                </p:oleObj>
              </mc:Choice>
              <mc:Fallback>
                <p:oleObj name="Worksheet" r:id="rId11" imgW="5619718" imgH="3552853" progId="Excel.Sheet.12">
                  <p:link updateAutomatic="1"/>
                  <p:pic>
                    <p:nvPicPr>
                      <p:cNvPr id="21" name="Object 20">
                        <a:extLst>
                          <a:ext uri="{FF2B5EF4-FFF2-40B4-BE49-F238E27FC236}">
                            <a16:creationId xmlns:a16="http://schemas.microsoft.com/office/drawing/2014/main" id="{1B34B4AF-CD8D-22D3-C928-A0B6BFE8D573}"/>
                          </a:ext>
                        </a:extLst>
                      </p:cNvPr>
                      <p:cNvPicPr/>
                      <p:nvPr/>
                    </p:nvPicPr>
                    <p:blipFill>
                      <a:blip r:embed="rId12"/>
                      <a:stretch>
                        <a:fillRect/>
                      </a:stretch>
                    </p:blipFill>
                    <p:spPr>
                      <a:xfrm>
                        <a:off x="4522788" y="3768725"/>
                        <a:ext cx="3606800" cy="2281238"/>
                      </a:xfrm>
                      <a:prstGeom prst="rect">
                        <a:avLst/>
                      </a:prstGeom>
                    </p:spPr>
                  </p:pic>
                </p:oleObj>
              </mc:Fallback>
            </mc:AlternateContent>
          </a:graphicData>
        </a:graphic>
      </p:graphicFrame>
    </p:spTree>
    <p:extLst>
      <p:ext uri="{BB962C8B-B14F-4D97-AF65-F5344CB8AC3E}">
        <p14:creationId xmlns:p14="http://schemas.microsoft.com/office/powerpoint/2010/main" val="3672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1CCB8-A43C-7346-38B3-C2BF10DCDB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ADD8A-D206-5E5B-3A7E-DE82A96000A3}"/>
              </a:ext>
            </a:extLst>
          </p:cNvPr>
          <p:cNvSpPr>
            <a:spLocks noGrp="1"/>
          </p:cNvSpPr>
          <p:nvPr>
            <p:ph type="title"/>
          </p:nvPr>
        </p:nvSpPr>
        <p:spPr/>
        <p:txBody>
          <a:bodyPr/>
          <a:lstStyle/>
          <a:p>
            <a:r>
              <a:rPr lang="en-US"/>
              <a:t>GDP </a:t>
            </a:r>
            <a:r>
              <a:rPr lang="th-TH"/>
              <a:t>ของประเทศใน </a:t>
            </a:r>
            <a:r>
              <a:rPr lang="en-US"/>
              <a:t>Asean</a:t>
            </a:r>
            <a:endParaRPr lang="en-US" dirty="0"/>
          </a:p>
        </p:txBody>
      </p:sp>
      <p:pic>
        <p:nvPicPr>
          <p:cNvPr id="4" name="Picture 3">
            <a:extLst>
              <a:ext uri="{FF2B5EF4-FFF2-40B4-BE49-F238E27FC236}">
                <a16:creationId xmlns:a16="http://schemas.microsoft.com/office/drawing/2014/main" id="{9C2474C0-74A3-9B4D-C4A0-C76908AB4E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162" y="821531"/>
            <a:ext cx="7950482" cy="5475695"/>
          </a:xfrm>
          <a:prstGeom prst="rect">
            <a:avLst/>
          </a:prstGeom>
        </p:spPr>
      </p:pic>
      <p:sp>
        <p:nvSpPr>
          <p:cNvPr id="5" name="TextBox 4">
            <a:extLst>
              <a:ext uri="{FF2B5EF4-FFF2-40B4-BE49-F238E27FC236}">
                <a16:creationId xmlns:a16="http://schemas.microsoft.com/office/drawing/2014/main" id="{81730AC0-54A9-230A-829D-9EB6DA8DDF3E}"/>
              </a:ext>
            </a:extLst>
          </p:cNvPr>
          <p:cNvSpPr txBox="1"/>
          <p:nvPr/>
        </p:nvSpPr>
        <p:spPr>
          <a:xfrm>
            <a:off x="9404071" y="904433"/>
            <a:ext cx="261476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Source : Bloomberg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(8 Feb 24)</a:t>
            </a:r>
          </a:p>
        </p:txBody>
      </p:sp>
      <p:sp>
        <p:nvSpPr>
          <p:cNvPr id="3" name="Multiplication Sign 2">
            <a:extLst>
              <a:ext uri="{FF2B5EF4-FFF2-40B4-BE49-F238E27FC236}">
                <a16:creationId xmlns:a16="http://schemas.microsoft.com/office/drawing/2014/main" id="{53F175A8-8195-0C8D-56E2-B70F99F439E6}"/>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pic>
        <p:nvPicPr>
          <p:cNvPr id="7" name="Picture 6">
            <a:extLst>
              <a:ext uri="{FF2B5EF4-FFF2-40B4-BE49-F238E27FC236}">
                <a16:creationId xmlns:a16="http://schemas.microsoft.com/office/drawing/2014/main" id="{5DEE7912-0915-2CC5-4334-36FA13E0AC2C}"/>
              </a:ext>
            </a:extLst>
          </p:cNvPr>
          <p:cNvPicPr>
            <a:picLocks noChangeAspect="1"/>
          </p:cNvPicPr>
          <p:nvPr/>
        </p:nvPicPr>
        <p:blipFill>
          <a:blip r:embed="rId3"/>
          <a:stretch>
            <a:fillRect/>
          </a:stretch>
        </p:blipFill>
        <p:spPr>
          <a:xfrm>
            <a:off x="8456709" y="2294382"/>
            <a:ext cx="3070860" cy="2269236"/>
          </a:xfrm>
          <a:prstGeom prst="rect">
            <a:avLst/>
          </a:prstGeom>
        </p:spPr>
      </p:pic>
    </p:spTree>
    <p:extLst>
      <p:ext uri="{BB962C8B-B14F-4D97-AF65-F5344CB8AC3E}">
        <p14:creationId xmlns:p14="http://schemas.microsoft.com/office/powerpoint/2010/main" val="19832253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46B9E-F23C-DDBB-64FA-B1A0F4156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D960F-142B-8228-E710-7FAC47FB8A33}"/>
              </a:ext>
            </a:extLst>
          </p:cNvPr>
          <p:cNvSpPr>
            <a:spLocks noGrp="1"/>
          </p:cNvSpPr>
          <p:nvPr>
            <p:ph type="title"/>
          </p:nvPr>
        </p:nvSpPr>
        <p:spPr/>
        <p:txBody>
          <a:bodyPr/>
          <a:lstStyle/>
          <a:p>
            <a:r>
              <a:rPr lang="en-US"/>
              <a:t>EPS </a:t>
            </a:r>
            <a:r>
              <a:rPr lang="th-TH"/>
              <a:t>(กำไรตลาด)</a:t>
            </a:r>
            <a:r>
              <a:rPr lang="en-US"/>
              <a:t> </a:t>
            </a:r>
            <a:r>
              <a:rPr lang="th-TH"/>
              <a:t>ของประเทศใน </a:t>
            </a:r>
            <a:r>
              <a:rPr lang="en-US"/>
              <a:t>Asean</a:t>
            </a:r>
            <a:endParaRPr lang="en-US" dirty="0"/>
          </a:p>
        </p:txBody>
      </p:sp>
      <p:pic>
        <p:nvPicPr>
          <p:cNvPr id="6" name="Picture 5">
            <a:extLst>
              <a:ext uri="{FF2B5EF4-FFF2-40B4-BE49-F238E27FC236}">
                <a16:creationId xmlns:a16="http://schemas.microsoft.com/office/drawing/2014/main" id="{6DDF2F99-36BD-999E-53AB-3A839CA67326}"/>
              </a:ext>
            </a:extLst>
          </p:cNvPr>
          <p:cNvPicPr>
            <a:picLocks noChangeAspect="1"/>
          </p:cNvPicPr>
          <p:nvPr/>
        </p:nvPicPr>
        <p:blipFill>
          <a:blip r:embed="rId2"/>
          <a:stretch>
            <a:fillRect/>
          </a:stretch>
        </p:blipFill>
        <p:spPr>
          <a:xfrm>
            <a:off x="173162" y="794328"/>
            <a:ext cx="4200478" cy="2540377"/>
          </a:xfrm>
          <a:prstGeom prst="rect">
            <a:avLst/>
          </a:prstGeom>
        </p:spPr>
      </p:pic>
      <p:pic>
        <p:nvPicPr>
          <p:cNvPr id="7" name="Picture 6">
            <a:extLst>
              <a:ext uri="{FF2B5EF4-FFF2-40B4-BE49-F238E27FC236}">
                <a16:creationId xmlns:a16="http://schemas.microsoft.com/office/drawing/2014/main" id="{BE889C32-3372-A7FA-2371-B037B0930263}"/>
              </a:ext>
            </a:extLst>
          </p:cNvPr>
          <p:cNvPicPr>
            <a:picLocks noChangeAspect="1"/>
          </p:cNvPicPr>
          <p:nvPr/>
        </p:nvPicPr>
        <p:blipFill>
          <a:blip r:embed="rId3"/>
          <a:stretch>
            <a:fillRect/>
          </a:stretch>
        </p:blipFill>
        <p:spPr>
          <a:xfrm>
            <a:off x="4702342" y="3597293"/>
            <a:ext cx="4207693" cy="2798974"/>
          </a:xfrm>
          <a:prstGeom prst="rect">
            <a:avLst/>
          </a:prstGeom>
        </p:spPr>
      </p:pic>
      <p:pic>
        <p:nvPicPr>
          <p:cNvPr id="8" name="Picture 7">
            <a:extLst>
              <a:ext uri="{FF2B5EF4-FFF2-40B4-BE49-F238E27FC236}">
                <a16:creationId xmlns:a16="http://schemas.microsoft.com/office/drawing/2014/main" id="{93B45CAF-7B6C-04B3-DCCF-185EAAC1E47B}"/>
              </a:ext>
            </a:extLst>
          </p:cNvPr>
          <p:cNvPicPr>
            <a:picLocks noChangeAspect="1"/>
          </p:cNvPicPr>
          <p:nvPr/>
        </p:nvPicPr>
        <p:blipFill>
          <a:blip r:embed="rId4"/>
          <a:stretch>
            <a:fillRect/>
          </a:stretch>
        </p:blipFill>
        <p:spPr>
          <a:xfrm>
            <a:off x="4820448" y="943349"/>
            <a:ext cx="3916425" cy="2504922"/>
          </a:xfrm>
          <a:prstGeom prst="rect">
            <a:avLst/>
          </a:prstGeom>
        </p:spPr>
      </p:pic>
      <p:pic>
        <p:nvPicPr>
          <p:cNvPr id="9" name="Picture 8">
            <a:extLst>
              <a:ext uri="{FF2B5EF4-FFF2-40B4-BE49-F238E27FC236}">
                <a16:creationId xmlns:a16="http://schemas.microsoft.com/office/drawing/2014/main" id="{42C13475-510F-D4B8-FA5A-A2F8D642E163}"/>
              </a:ext>
            </a:extLst>
          </p:cNvPr>
          <p:cNvPicPr>
            <a:picLocks noChangeAspect="1"/>
          </p:cNvPicPr>
          <p:nvPr/>
        </p:nvPicPr>
        <p:blipFill>
          <a:blip r:embed="rId5"/>
          <a:stretch>
            <a:fillRect/>
          </a:stretch>
        </p:blipFill>
        <p:spPr>
          <a:xfrm>
            <a:off x="8981031" y="2064516"/>
            <a:ext cx="3037807" cy="1943584"/>
          </a:xfrm>
          <a:prstGeom prst="rect">
            <a:avLst/>
          </a:prstGeom>
        </p:spPr>
      </p:pic>
      <p:pic>
        <p:nvPicPr>
          <p:cNvPr id="10" name="Picture 9">
            <a:extLst>
              <a:ext uri="{FF2B5EF4-FFF2-40B4-BE49-F238E27FC236}">
                <a16:creationId xmlns:a16="http://schemas.microsoft.com/office/drawing/2014/main" id="{1E7AF966-CEC4-1FCF-7218-8BE5DE71629D}"/>
              </a:ext>
            </a:extLst>
          </p:cNvPr>
          <p:cNvPicPr>
            <a:picLocks noChangeAspect="1"/>
          </p:cNvPicPr>
          <p:nvPr/>
        </p:nvPicPr>
        <p:blipFill>
          <a:blip r:embed="rId6"/>
          <a:stretch>
            <a:fillRect/>
          </a:stretch>
        </p:blipFill>
        <p:spPr>
          <a:xfrm>
            <a:off x="173162" y="3597293"/>
            <a:ext cx="4403128" cy="2798974"/>
          </a:xfrm>
          <a:prstGeom prst="rect">
            <a:avLst/>
          </a:prstGeom>
        </p:spPr>
      </p:pic>
      <p:sp>
        <p:nvSpPr>
          <p:cNvPr id="11" name="TextBox 10">
            <a:extLst>
              <a:ext uri="{FF2B5EF4-FFF2-40B4-BE49-F238E27FC236}">
                <a16:creationId xmlns:a16="http://schemas.microsoft.com/office/drawing/2014/main" id="{E14BDEB5-C82A-3BA9-040B-341739EB653F}"/>
              </a:ext>
            </a:extLst>
          </p:cNvPr>
          <p:cNvSpPr txBox="1"/>
          <p:nvPr/>
        </p:nvSpPr>
        <p:spPr>
          <a:xfrm>
            <a:off x="9404071" y="904433"/>
            <a:ext cx="2614767"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Source : Bloomberg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(8 Feb 24)</a:t>
            </a:r>
          </a:p>
        </p:txBody>
      </p:sp>
      <p:sp>
        <p:nvSpPr>
          <p:cNvPr id="12" name="TextBox 11">
            <a:extLst>
              <a:ext uri="{FF2B5EF4-FFF2-40B4-BE49-F238E27FC236}">
                <a16:creationId xmlns:a16="http://schemas.microsoft.com/office/drawing/2014/main" id="{E56494D4-9629-2B6A-2851-CA8C268A395B}"/>
              </a:ext>
            </a:extLst>
          </p:cNvPr>
          <p:cNvSpPr txBox="1"/>
          <p:nvPr/>
        </p:nvSpPr>
        <p:spPr>
          <a:xfrm>
            <a:off x="10108641" y="1510518"/>
            <a:ext cx="24729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D66"/>
                </a:solidFill>
                <a:effectLst/>
                <a:uLnTx/>
                <a:uFillTx/>
                <a:latin typeface="DB Heavent Light"/>
                <a:ea typeface="+mn-ea"/>
                <a:cs typeface="DB Heavent Light"/>
              </a:rPr>
              <a:t>Currency :  Local Currency</a:t>
            </a:r>
          </a:p>
        </p:txBody>
      </p:sp>
      <p:sp>
        <p:nvSpPr>
          <p:cNvPr id="3" name="Multiplication Sign 2">
            <a:extLst>
              <a:ext uri="{FF2B5EF4-FFF2-40B4-BE49-F238E27FC236}">
                <a16:creationId xmlns:a16="http://schemas.microsoft.com/office/drawing/2014/main" id="{1D3D652B-C694-BBF9-636B-93447F98D084}"/>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Tree>
    <p:extLst>
      <p:ext uri="{BB962C8B-B14F-4D97-AF65-F5344CB8AC3E}">
        <p14:creationId xmlns:p14="http://schemas.microsoft.com/office/powerpoint/2010/main" val="876363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9A6F8-9075-0C4E-2ECE-CA99C303C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0A3566-E7EF-1F35-019E-8909EA1BDCD3}"/>
              </a:ext>
            </a:extLst>
          </p:cNvPr>
          <p:cNvSpPr>
            <a:spLocks noGrp="1"/>
          </p:cNvSpPr>
          <p:nvPr>
            <p:ph type="title"/>
          </p:nvPr>
        </p:nvSpPr>
        <p:spPr>
          <a:xfrm>
            <a:off x="113211" y="73044"/>
            <a:ext cx="9487989" cy="771181"/>
          </a:xfrm>
        </p:spPr>
        <p:txBody>
          <a:bodyPr/>
          <a:lstStyle/>
          <a:p>
            <a:r>
              <a:rPr lang="en-US" dirty="0"/>
              <a:t>DAOL : </a:t>
            </a:r>
            <a:r>
              <a:rPr lang="th-TH" dirty="0"/>
              <a:t>แนวโน้มตลาดวันนี้</a:t>
            </a:r>
            <a:endParaRPr lang="en-US" dirty="0"/>
          </a:p>
        </p:txBody>
      </p:sp>
      <p:sp>
        <p:nvSpPr>
          <p:cNvPr id="16" name="TextBox 15">
            <a:extLst>
              <a:ext uri="{FF2B5EF4-FFF2-40B4-BE49-F238E27FC236}">
                <a16:creationId xmlns:a16="http://schemas.microsoft.com/office/drawing/2014/main" id="{15FF25E2-AEB0-C98D-9BA4-E7B7D51C8C2F}"/>
              </a:ext>
            </a:extLst>
          </p:cNvPr>
          <p:cNvSpPr txBox="1"/>
          <p:nvPr/>
        </p:nvSpPr>
        <p:spPr>
          <a:xfrm>
            <a:off x="10272668" y="795065"/>
            <a:ext cx="1919332"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3D66"/>
                </a:solidFill>
                <a:latin typeface="DB Heavent Light"/>
                <a:cs typeface="DB Heavent Light"/>
              </a:rPr>
              <a:t>8 May </a:t>
            </a:r>
            <a:r>
              <a:rPr kumimoji="0" lang="en-US" sz="2800" b="0" i="0" u="none" strike="noStrike" kern="1200" cap="none" spc="0" normalizeH="0" baseline="0" noProof="0" dirty="0">
                <a:ln>
                  <a:noFill/>
                </a:ln>
                <a:solidFill>
                  <a:srgbClr val="003D66"/>
                </a:solidFill>
                <a:effectLst/>
                <a:uLnTx/>
                <a:uFillTx/>
                <a:latin typeface="DB Heavent Light"/>
                <a:ea typeface="+mn-ea"/>
                <a:cs typeface="DB Heavent Light"/>
              </a:rPr>
              <a:t>24</a:t>
            </a:r>
          </a:p>
        </p:txBody>
      </p:sp>
      <p:sp>
        <p:nvSpPr>
          <p:cNvPr id="6" name="Rectangle: Rounded Corners 5">
            <a:extLst>
              <a:ext uri="{FF2B5EF4-FFF2-40B4-BE49-F238E27FC236}">
                <a16:creationId xmlns:a16="http://schemas.microsoft.com/office/drawing/2014/main" id="{2F4A8713-C143-F9B7-BEC6-7290A7A2F873}"/>
              </a:ext>
            </a:extLst>
          </p:cNvPr>
          <p:cNvSpPr/>
          <p:nvPr/>
        </p:nvSpPr>
        <p:spPr>
          <a:xfrm>
            <a:off x="153073" y="1981324"/>
            <a:ext cx="9876451" cy="4232664"/>
          </a:xfrm>
          <a:prstGeom prst="roundRect">
            <a:avLst>
              <a:gd name="adj" fmla="val 7156"/>
            </a:avLst>
          </a:prstGeom>
          <a:solidFill>
            <a:schemeClr val="bg1"/>
          </a:solidFill>
          <a:ln w="3175">
            <a:solidFill>
              <a:schemeClr val="bg1">
                <a:lumMod val="50000"/>
              </a:schemeClr>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
            </a:pPr>
            <a:r>
              <a:rPr kumimoji="0" lang="th-TH" sz="2400" i="0" strike="noStrike" kern="1200" cap="none" spc="0" normalizeH="0" baseline="0" noProof="0" dirty="0">
                <a:ln>
                  <a:noFill/>
                </a:ln>
                <a:solidFill>
                  <a:schemeClr val="tx1"/>
                </a:solidFill>
                <a:effectLst/>
                <a:uLnTx/>
                <a:uFillTx/>
                <a:latin typeface="DB Heavent Light"/>
                <a:ea typeface="Tahoma" panose="020B0604030504040204" pitchFamily="34" charset="0"/>
                <a:cs typeface="DB Heavent Light"/>
              </a:rPr>
              <a:t>ตลาดหลักๆ ของเอเซีย ค่อยๆดีขึ้น </a:t>
            </a:r>
            <a:r>
              <a:rPr kumimoji="0" lang="th-TH" sz="24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t>ในเชิงของดัชนีฯ จีนและฮ่องกง ตอบรับกับการเข้ามาดูแลจากทางการ </a:t>
            </a:r>
            <a:br>
              <a:rPr kumimoji="0" lang="en-US" sz="24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br>
            <a:r>
              <a:rPr kumimoji="0" lang="th-TH" sz="24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t>และนักกลยุทธ์ ให้น้ำหนักลงทุนมาที่นี่มากขึ้น</a:t>
            </a:r>
            <a:r>
              <a:rPr kumimoji="0" lang="th-TH" sz="2400" i="0" strike="noStrike" kern="1200" cap="none" spc="0" normalizeH="0" baseline="0" noProof="0" dirty="0">
                <a:ln>
                  <a:noFill/>
                </a:ln>
                <a:solidFill>
                  <a:schemeClr val="tx1"/>
                </a:solidFill>
                <a:effectLst/>
                <a:uLnTx/>
                <a:uFillTx/>
                <a:latin typeface="DB Heavent Light"/>
                <a:ea typeface="Tahoma" panose="020B0604030504040204" pitchFamily="34" charset="0"/>
                <a:cs typeface="DB Heavent Light"/>
              </a:rPr>
              <a:t> </a:t>
            </a:r>
            <a:r>
              <a:rPr kumimoji="0" lang="th-TH" sz="2400" i="0" strike="noStrike" kern="1200" cap="none" spc="0" normalizeH="0" baseline="0" noProof="0" dirty="0">
                <a:ln>
                  <a:noFill/>
                </a:ln>
                <a:solidFill>
                  <a:srgbClr val="0070C0"/>
                </a:solidFill>
                <a:effectLst/>
                <a:uLnTx/>
                <a:uFillTx/>
                <a:latin typeface="DB Heavent Light"/>
                <a:ea typeface="Tahoma" panose="020B0604030504040204" pitchFamily="34" charset="0"/>
                <a:cs typeface="DB Heavent Light"/>
              </a:rPr>
              <a:t>ส่วนตลาดหุ้นญี่ปุ่น ผ่านการ </a:t>
            </a:r>
            <a:r>
              <a:rPr kumimoji="0" lang="en-US" sz="2400" i="0" strike="noStrike" kern="1200" cap="none" spc="0" normalizeH="0" baseline="0" noProof="0" dirty="0">
                <a:ln>
                  <a:noFill/>
                </a:ln>
                <a:solidFill>
                  <a:srgbClr val="0070C0"/>
                </a:solidFill>
                <a:effectLst/>
                <a:uLnTx/>
                <a:uFillTx/>
                <a:latin typeface="DB Heavent Light"/>
                <a:ea typeface="Tahoma" panose="020B0604030504040204" pitchFamily="34" charset="0"/>
                <a:cs typeface="DB Heavent Light"/>
              </a:rPr>
              <a:t>Intervene </a:t>
            </a:r>
            <a:r>
              <a:rPr kumimoji="0" lang="th-TH" sz="2400" i="0" strike="noStrike" kern="1200" cap="none" spc="0" normalizeH="0" baseline="0" noProof="0" dirty="0">
                <a:ln>
                  <a:noFill/>
                </a:ln>
                <a:solidFill>
                  <a:srgbClr val="0070C0"/>
                </a:solidFill>
                <a:effectLst/>
                <a:uLnTx/>
                <a:uFillTx/>
                <a:latin typeface="DB Heavent Light"/>
                <a:ea typeface="Tahoma" panose="020B0604030504040204" pitchFamily="34" charset="0"/>
                <a:cs typeface="DB Heavent Light"/>
              </a:rPr>
              <a:t>ค่าเงิน และตลาดเริ่มมีเสถียรภาพมากขึ้น การที่ </a:t>
            </a:r>
            <a:r>
              <a:rPr kumimoji="0" lang="en-US" sz="2400" i="0" strike="noStrike" kern="1200" cap="none" spc="0" normalizeH="0" baseline="0" noProof="0" dirty="0">
                <a:ln>
                  <a:noFill/>
                </a:ln>
                <a:solidFill>
                  <a:srgbClr val="0070C0"/>
                </a:solidFill>
                <a:effectLst/>
                <a:uLnTx/>
                <a:uFillTx/>
                <a:latin typeface="DB Heavent Light"/>
                <a:ea typeface="Tahoma" panose="020B0604030504040204" pitchFamily="34" charset="0"/>
                <a:cs typeface="DB Heavent Light"/>
              </a:rPr>
              <a:t>Fed </a:t>
            </a:r>
            <a:r>
              <a:rPr kumimoji="0" lang="th-TH" sz="2400" i="0" strike="noStrike" kern="1200" cap="none" spc="0" normalizeH="0" baseline="0" noProof="0" dirty="0">
                <a:ln>
                  <a:noFill/>
                </a:ln>
                <a:solidFill>
                  <a:srgbClr val="0070C0"/>
                </a:solidFill>
                <a:effectLst/>
                <a:uLnTx/>
                <a:uFillTx/>
                <a:latin typeface="DB Heavent Light"/>
                <a:ea typeface="Tahoma" panose="020B0604030504040204" pitchFamily="34" charset="0"/>
                <a:cs typeface="DB Heavent Light"/>
              </a:rPr>
              <a:t>อาจลดดอกเบี้ยเร็วขึ้น เป็นตัวช่วยให้ตลาดหุ้นญี่ปุ่นกลับมาเดินหน้าได้อีกครั้ง  </a:t>
            </a:r>
            <a:br>
              <a:rPr kumimoji="0" lang="en-US" sz="2400" i="0" strike="noStrike" kern="1200" cap="none" spc="0" normalizeH="0" baseline="0" noProof="0" dirty="0">
                <a:ln>
                  <a:noFill/>
                </a:ln>
                <a:solidFill>
                  <a:srgbClr val="D2A000"/>
                </a:solidFill>
                <a:effectLst/>
                <a:uLnTx/>
                <a:uFillTx/>
                <a:latin typeface="DB Heavent Light"/>
                <a:ea typeface="Tahoma" panose="020B0604030504040204" pitchFamily="34" charset="0"/>
                <a:cs typeface="DB Heavent Light"/>
              </a:rPr>
            </a:br>
            <a:r>
              <a:rPr kumimoji="0" lang="th-TH" sz="24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ส่วนตลาดหุ้นอินเดีย ราคาหุ้นขึ้นมามาก หุ้นบางตัวงบไม่ได้ และอยู่ในช่วงเลือกตั้ง ทำให้ตลาดหุ้นอินเดียไม่ค่อย </a:t>
            </a:r>
            <a:r>
              <a:rPr kumimoji="0" lang="en-US" sz="24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perform </a:t>
            </a:r>
            <a:r>
              <a:rPr kumimoji="0" lang="th-TH" sz="24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เมื่อเทียบกับ 3 ตลาดแรกที่กล่าวไป</a:t>
            </a:r>
          </a:p>
          <a:p>
            <a:pPr marL="285750" indent="-285750">
              <a:buFont typeface="Wingdings" panose="05000000000000000000" pitchFamily="2" charset="2"/>
              <a:buChar char="§"/>
            </a:pPr>
            <a:r>
              <a:rPr kumimoji="0" lang="th-TH" sz="24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t>จับตา นโยบาย รัฐมนตรี 2 ท่านที่รับตำแหน่งใหม่ (ก.ท่องเที่ยวฯ+ก.คลัง)  ตามที่มองไว้แต่แรกว่า น่าจะเป็นบวกต่อตลาดหุ้นในเชิงสร้างสรรค์ ซึ่งจะดีต่อหุ้นในกลุ่มท่องเที่ยว (</a:t>
            </a:r>
            <a:r>
              <a:rPr kumimoji="0" lang="en-US" sz="2400" i="0" strike="noStrike" kern="1200" cap="none" spc="0" normalizeH="0" baseline="0" noProof="0" dirty="0">
                <a:ln>
                  <a:noFill/>
                </a:ln>
                <a:solidFill>
                  <a:srgbClr val="00B050"/>
                </a:solidFill>
                <a:effectLst/>
                <a:uLnTx/>
                <a:uFillTx/>
                <a:latin typeface="DB Heavent Light"/>
                <a:ea typeface="Tahoma" panose="020B0604030504040204" pitchFamily="34" charset="0"/>
                <a:cs typeface="DB Heavent Light"/>
              </a:rPr>
              <a:t>AOT) </a:t>
            </a:r>
            <a:r>
              <a:rPr kumimoji="0" lang="th-TH" sz="2400" i="0" strike="noStrike" kern="1200" cap="none" spc="0" normalizeH="0" baseline="0" noProof="0" dirty="0">
                <a:ln>
                  <a:noFill/>
                </a:ln>
                <a:solidFill>
                  <a:schemeClr val="tx1"/>
                </a:solidFill>
                <a:effectLst/>
                <a:uLnTx/>
                <a:uFillTx/>
                <a:latin typeface="DB Heavent Light"/>
                <a:ea typeface="Tahoma" panose="020B0604030504040204" pitchFamily="34" charset="0"/>
                <a:cs typeface="DB Heavent Light"/>
              </a:rPr>
              <a:t>ด้านกระทรวงการคลัง บทบาทหนึ่งคือ </a:t>
            </a:r>
            <a:r>
              <a:rPr kumimoji="0" lang="th-TH" sz="2400" i="0" strike="noStrike" kern="1200" cap="none" spc="0" normalizeH="0" baseline="0" noProof="0" dirty="0">
                <a:ln>
                  <a:noFill/>
                </a:ln>
                <a:solidFill>
                  <a:srgbClr val="EF5BB3"/>
                </a:solidFill>
                <a:effectLst/>
                <a:uLnTx/>
                <a:uFillTx/>
                <a:latin typeface="DB Heavent Light"/>
                <a:ea typeface="Tahoma" panose="020B0604030504040204" pitchFamily="34" charset="0"/>
                <a:cs typeface="DB Heavent Light"/>
              </a:rPr>
              <a:t>ดูแลกระเป๋าเงินของรัฐบาล ก็จะไปในทางภาคการลงทุน  โครงการ </a:t>
            </a:r>
            <a:r>
              <a:rPr kumimoji="0" lang="en-US" sz="2400" i="0" strike="noStrike" kern="1200" cap="none" spc="0" normalizeH="0" baseline="0" noProof="0" dirty="0">
                <a:ln>
                  <a:noFill/>
                </a:ln>
                <a:solidFill>
                  <a:srgbClr val="EF5BB3"/>
                </a:solidFill>
                <a:effectLst/>
                <a:uLnTx/>
                <a:uFillTx/>
                <a:latin typeface="DB Heavent Light"/>
                <a:ea typeface="Tahoma" panose="020B0604030504040204" pitchFamily="34" charset="0"/>
                <a:cs typeface="DB Heavent Light"/>
              </a:rPr>
              <a:t>Digital Wallet </a:t>
            </a:r>
            <a:r>
              <a:rPr kumimoji="0" lang="th-TH" sz="2400" i="0" strike="noStrike" kern="1200" cap="none" spc="0" normalizeH="0" baseline="0" noProof="0" dirty="0">
                <a:ln>
                  <a:noFill/>
                </a:ln>
                <a:solidFill>
                  <a:srgbClr val="EF5BB3"/>
                </a:solidFill>
                <a:effectLst/>
                <a:uLnTx/>
                <a:uFillTx/>
                <a:latin typeface="DB Heavent Light"/>
                <a:ea typeface="Tahoma" panose="020B0604030504040204" pitchFamily="34" charset="0"/>
                <a:cs typeface="DB Heavent Light"/>
              </a:rPr>
              <a:t>ที่น่าจะมีความชัดเจนและเคลียร์มากขึ้น  </a:t>
            </a:r>
            <a:r>
              <a:rPr kumimoji="0" lang="th-TH" sz="2400" i="0" strike="noStrike" kern="1200" cap="none" spc="0" normalizeH="0" baseline="0" noProof="0" dirty="0">
                <a:ln>
                  <a:noFill/>
                </a:ln>
                <a:solidFill>
                  <a:schemeClr val="tx1"/>
                </a:solidFill>
                <a:effectLst/>
                <a:uLnTx/>
                <a:uFillTx/>
                <a:latin typeface="DB Heavent Light"/>
                <a:ea typeface="Tahoma" panose="020B0604030504040204" pitchFamily="34" charset="0"/>
                <a:cs typeface="DB Heavent Light"/>
              </a:rPr>
              <a:t>และ </a:t>
            </a:r>
            <a:r>
              <a:rPr kumimoji="0" lang="th-TH" sz="24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รมว.คลังเปรยว่า  อยากนำกองทุน </a:t>
            </a:r>
            <a:r>
              <a:rPr kumimoji="0" lang="en-US" sz="24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LTF </a:t>
            </a:r>
            <a:r>
              <a:rPr kumimoji="0" lang="th-TH" sz="2400" i="0" strike="noStrike" kern="1200" cap="none" spc="0" normalizeH="0" baseline="0" noProof="0" dirty="0">
                <a:ln>
                  <a:noFill/>
                </a:ln>
                <a:solidFill>
                  <a:srgbClr val="7030A0"/>
                </a:solidFill>
                <a:effectLst/>
                <a:uLnTx/>
                <a:uFillTx/>
                <a:latin typeface="DB Heavent Light"/>
                <a:ea typeface="Tahoma" panose="020B0604030504040204" pitchFamily="34" charset="0"/>
                <a:cs typeface="DB Heavent Light"/>
              </a:rPr>
              <a:t>กลับมา นับเป็นข่าวดีของตลาดหุ้นไทยวันนี้</a:t>
            </a:r>
          </a:p>
          <a:p>
            <a:pPr marL="285750" indent="-285750">
              <a:buFont typeface="Wingdings" panose="05000000000000000000" pitchFamily="2" charset="2"/>
              <a:buChar char="§"/>
            </a:pPr>
            <a:r>
              <a:rPr kumimoji="0" lang="th-TH" sz="2400" i="0" strike="noStrike" kern="1200" cap="none" spc="0" normalizeH="0" baseline="0" noProof="0" dirty="0">
                <a:ln>
                  <a:noFill/>
                </a:ln>
                <a:solidFill>
                  <a:srgbClr val="0000FF"/>
                </a:solidFill>
                <a:effectLst/>
                <a:uLnTx/>
                <a:uFillTx/>
                <a:latin typeface="DB Heavent Light"/>
                <a:ea typeface="Tahoma" panose="020B0604030504040204" pitchFamily="34" charset="0"/>
                <a:cs typeface="DB Heavent Light"/>
              </a:rPr>
              <a:t>ตลาดหุ้นไทยเข้าสู่ช่วงของการรายงานกำไร 1</a:t>
            </a:r>
            <a:r>
              <a:rPr kumimoji="0" lang="en-US" sz="2400" i="0" strike="noStrike" kern="1200" cap="none" spc="0" normalizeH="0" baseline="0" noProof="0" dirty="0">
                <a:ln>
                  <a:noFill/>
                </a:ln>
                <a:solidFill>
                  <a:srgbClr val="0000FF"/>
                </a:solidFill>
                <a:effectLst/>
                <a:uLnTx/>
                <a:uFillTx/>
                <a:latin typeface="DB Heavent Light"/>
                <a:ea typeface="Tahoma" panose="020B0604030504040204" pitchFamily="34" charset="0"/>
                <a:cs typeface="DB Heavent Light"/>
              </a:rPr>
              <a:t>Q-24 </a:t>
            </a:r>
            <a:r>
              <a:rPr kumimoji="0" lang="th-TH" sz="2400" i="0" strike="noStrike" kern="1200" cap="none" spc="0" normalizeH="0" baseline="0" noProof="0" dirty="0">
                <a:ln>
                  <a:noFill/>
                </a:ln>
                <a:solidFill>
                  <a:srgbClr val="0000FF"/>
                </a:solidFill>
                <a:effectLst/>
                <a:uLnTx/>
                <a:uFillTx/>
                <a:latin typeface="DB Heavent Light"/>
                <a:ea typeface="Tahoma" panose="020B0604030504040204" pitchFamily="34" charset="0"/>
                <a:cs typeface="DB Heavent Light"/>
              </a:rPr>
              <a:t>โดยวันสุดท้ายของการนำส่งงบงวดนี้ คือ 15 พ.ค. หุ้นกลุ่มที่กำไรออกมาดี หรือคาดว่าจะออกมาดี จะเป็นกลุ่มอาหาร-เครื่องดื่ม</a:t>
            </a:r>
          </a:p>
        </p:txBody>
      </p:sp>
      <p:sp>
        <p:nvSpPr>
          <p:cNvPr id="3" name="Rectangle 2">
            <a:extLst>
              <a:ext uri="{FF2B5EF4-FFF2-40B4-BE49-F238E27FC236}">
                <a16:creationId xmlns:a16="http://schemas.microsoft.com/office/drawing/2014/main" id="{CDD1F86B-F704-3C33-6616-15008630007E}"/>
              </a:ext>
            </a:extLst>
          </p:cNvPr>
          <p:cNvSpPr/>
          <p:nvPr/>
        </p:nvSpPr>
        <p:spPr>
          <a:xfrm>
            <a:off x="153072" y="888596"/>
            <a:ext cx="10771601" cy="999197"/>
          </a:xfrm>
          <a:prstGeom prst="rect">
            <a:avLst/>
          </a:prstGeom>
          <a:solidFill>
            <a:srgbClr val="002E4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0" lang="th-TH" sz="3000" b="1" i="0" u="none" kern="1200" cap="none" spc="0" normalizeH="0" baseline="0" noProof="0" dirty="0">
                <a:ln>
                  <a:noFill/>
                </a:ln>
                <a:solidFill>
                  <a:srgbClr val="FFC000"/>
                </a:solidFill>
                <a:uLnTx/>
                <a:uFillTx/>
                <a:latin typeface="DB Heavent Light"/>
                <a:ea typeface="Tahoma" panose="020B0604030504040204" pitchFamily="34" charset="0"/>
                <a:cs typeface="DB Heavent Light"/>
              </a:rPr>
              <a:t>าดดัชนีฯ มีโอกาสยืนเหนือ 1380 จุด จับตา </a:t>
            </a:r>
            <a:r>
              <a:rPr kumimoji="0" lang="en-US" sz="3000" b="1" i="0" u="none" kern="1200" cap="none" spc="0" normalizeH="0" baseline="0" noProof="0" dirty="0">
                <a:ln>
                  <a:noFill/>
                </a:ln>
                <a:solidFill>
                  <a:srgbClr val="FFC000"/>
                </a:solidFill>
                <a:uLnTx/>
                <a:uFillTx/>
                <a:latin typeface="DB Heavent Light"/>
                <a:ea typeface="Tahoma" panose="020B0604030504040204" pitchFamily="34" charset="0"/>
                <a:cs typeface="DB Heavent Light"/>
              </a:rPr>
              <a:t>Flow </a:t>
            </a:r>
            <a:r>
              <a:rPr kumimoji="0" lang="th-TH" sz="3000" b="1" i="0" u="none" kern="1200" cap="none" spc="0" normalizeH="0" baseline="0" noProof="0" dirty="0">
                <a:ln>
                  <a:noFill/>
                </a:ln>
                <a:solidFill>
                  <a:srgbClr val="FFC000"/>
                </a:solidFill>
                <a:uLnTx/>
                <a:uFillTx/>
                <a:latin typeface="DB Heavent Light"/>
                <a:ea typeface="Tahoma" panose="020B0604030504040204" pitchFamily="34" charset="0"/>
                <a:cs typeface="DB Heavent Light"/>
              </a:rPr>
              <a:t>เข้าเอเซีย สถานการณ์ตะวันออกกลาง (เก็ง)งบบริษัท และเก็งข่าว กองทุน </a:t>
            </a:r>
            <a:r>
              <a:rPr kumimoji="0" lang="en-US" sz="3000" b="1" i="0" u="none" kern="1200" cap="none" spc="0" normalizeH="0" baseline="0" noProof="0" dirty="0">
                <a:ln>
                  <a:noFill/>
                </a:ln>
                <a:solidFill>
                  <a:srgbClr val="FFC000"/>
                </a:solidFill>
                <a:uLnTx/>
                <a:uFillTx/>
                <a:latin typeface="DB Heavent Light"/>
                <a:ea typeface="Tahoma" panose="020B0604030504040204" pitchFamily="34" charset="0"/>
                <a:cs typeface="DB Heavent Light"/>
              </a:rPr>
              <a:t>LTF</a:t>
            </a:r>
            <a:endParaRPr kumimoji="0" lang="th-TH" sz="3000" b="1" i="0" u="none" kern="1200" cap="none" spc="0" normalizeH="0" baseline="0" noProof="0" dirty="0">
              <a:ln>
                <a:noFill/>
              </a:ln>
              <a:solidFill>
                <a:srgbClr val="FFC000"/>
              </a:solidFill>
              <a:uLnTx/>
              <a:uFillTx/>
              <a:latin typeface="DB Heavent Light"/>
              <a:ea typeface="Tahoma" panose="020B0604030504040204" pitchFamily="34" charset="0"/>
              <a:cs typeface="DB Heavent Light"/>
            </a:endParaRPr>
          </a:p>
        </p:txBody>
      </p:sp>
      <p:sp>
        <p:nvSpPr>
          <p:cNvPr id="4" name="TextBox 3">
            <a:extLst>
              <a:ext uri="{FF2B5EF4-FFF2-40B4-BE49-F238E27FC236}">
                <a16:creationId xmlns:a16="http://schemas.microsoft.com/office/drawing/2014/main" id="{7E6D714D-454B-961E-6932-182556676DD0}"/>
              </a:ext>
            </a:extLst>
          </p:cNvPr>
          <p:cNvSpPr txBox="1"/>
          <p:nvPr/>
        </p:nvSpPr>
        <p:spPr>
          <a:xfrm>
            <a:off x="238125" y="6323291"/>
            <a:ext cx="8704627" cy="461665"/>
          </a:xfrm>
          <a:prstGeom prst="rect">
            <a:avLst/>
          </a:prstGeom>
          <a:noFill/>
        </p:spPr>
        <p:txBody>
          <a:bodyPr wrap="none" rtlCol="0">
            <a:spAutoFit/>
          </a:bodyPr>
          <a:lstStyle/>
          <a:p>
            <a:pPr marL="342900" indent="-342900">
              <a:buFont typeface="Wingdings" panose="05000000000000000000" pitchFamily="2" charset="2"/>
              <a:buChar char="§"/>
            </a:pPr>
            <a:r>
              <a:rPr lang="en-US" sz="2400" dirty="0">
                <a:latin typeface="DB Heavent Light"/>
                <a:ea typeface="Tahoma" panose="020B0604030504040204" pitchFamily="34" charset="0"/>
                <a:cs typeface="DB Heavent Light"/>
              </a:rPr>
              <a:t>Event </a:t>
            </a:r>
            <a:r>
              <a:rPr lang="th-TH" sz="2400" dirty="0">
                <a:latin typeface="DB Heavent Light"/>
                <a:ea typeface="Tahoma" panose="020B0604030504040204" pitchFamily="34" charset="0"/>
                <a:cs typeface="DB Heavent Light"/>
              </a:rPr>
              <a:t>สำคัญๆ วันนี้ : บริษัทที่คาดว่าจะรายงานกำไร 1</a:t>
            </a:r>
            <a:r>
              <a:rPr lang="en-US" sz="2400" dirty="0">
                <a:latin typeface="DB Heavent Light"/>
                <a:ea typeface="Tahoma" panose="020B0604030504040204" pitchFamily="34" charset="0"/>
                <a:cs typeface="DB Heavent Light"/>
              </a:rPr>
              <a:t>Q  BAFS, OR, QH, SHR, SNNP, TOG, TU</a:t>
            </a:r>
          </a:p>
        </p:txBody>
      </p:sp>
      <p:pic>
        <p:nvPicPr>
          <p:cNvPr id="7" name="Picture 6">
            <a:extLst>
              <a:ext uri="{FF2B5EF4-FFF2-40B4-BE49-F238E27FC236}">
                <a16:creationId xmlns:a16="http://schemas.microsoft.com/office/drawing/2014/main" id="{BBFE2B0E-11E4-8056-CFB1-2983ABAFE6FB}"/>
              </a:ext>
            </a:extLst>
          </p:cNvPr>
          <p:cNvPicPr>
            <a:picLocks noChangeAspect="1"/>
          </p:cNvPicPr>
          <p:nvPr/>
        </p:nvPicPr>
        <p:blipFill>
          <a:blip r:embed="rId3"/>
          <a:stretch>
            <a:fillRect/>
          </a:stretch>
        </p:blipFill>
        <p:spPr>
          <a:xfrm>
            <a:off x="10272668" y="2002729"/>
            <a:ext cx="1743318" cy="2038635"/>
          </a:xfrm>
          <a:prstGeom prst="rect">
            <a:avLst/>
          </a:prstGeom>
        </p:spPr>
      </p:pic>
      <p:pic>
        <p:nvPicPr>
          <p:cNvPr id="9" name="Picture 8">
            <a:extLst>
              <a:ext uri="{FF2B5EF4-FFF2-40B4-BE49-F238E27FC236}">
                <a16:creationId xmlns:a16="http://schemas.microsoft.com/office/drawing/2014/main" id="{28FA0F20-511B-B922-A078-131AD1A26314}"/>
              </a:ext>
            </a:extLst>
          </p:cNvPr>
          <p:cNvPicPr>
            <a:picLocks noChangeAspect="1"/>
          </p:cNvPicPr>
          <p:nvPr/>
        </p:nvPicPr>
        <p:blipFill>
          <a:blip r:embed="rId4"/>
          <a:stretch>
            <a:fillRect/>
          </a:stretch>
        </p:blipFill>
        <p:spPr>
          <a:xfrm>
            <a:off x="10272668" y="4156301"/>
            <a:ext cx="1743318" cy="2057687"/>
          </a:xfrm>
          <a:prstGeom prst="rect">
            <a:avLst/>
          </a:prstGeom>
        </p:spPr>
      </p:pic>
    </p:spTree>
    <p:extLst>
      <p:ext uri="{BB962C8B-B14F-4D97-AF65-F5344CB8AC3E}">
        <p14:creationId xmlns:p14="http://schemas.microsoft.com/office/powerpoint/2010/main" val="13972449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8E10E-AEEC-94C3-51F4-0654EB0FB7B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D79701F-C35E-8E3C-64AC-F6530AEE3F99}"/>
              </a:ext>
            </a:extLst>
          </p:cNvPr>
          <p:cNvPicPr>
            <a:picLocks noChangeAspect="1"/>
          </p:cNvPicPr>
          <p:nvPr/>
        </p:nvPicPr>
        <p:blipFill>
          <a:blip r:embed="rId2"/>
          <a:stretch>
            <a:fillRect/>
          </a:stretch>
        </p:blipFill>
        <p:spPr>
          <a:xfrm>
            <a:off x="2071687" y="909637"/>
            <a:ext cx="8048625" cy="5038725"/>
          </a:xfrm>
          <a:prstGeom prst="rect">
            <a:avLst/>
          </a:prstGeom>
        </p:spPr>
      </p:pic>
    </p:spTree>
    <p:extLst>
      <p:ext uri="{BB962C8B-B14F-4D97-AF65-F5344CB8AC3E}">
        <p14:creationId xmlns:p14="http://schemas.microsoft.com/office/powerpoint/2010/main" val="2973758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130FA3A0-D2F5-42A5-9007-1F119590AE13}"/>
              </a:ext>
            </a:extLst>
          </p:cNvPr>
          <p:cNvGraphicFramePr>
            <a:graphicFrameLocks noChangeAspect="1"/>
          </p:cNvGraphicFramePr>
          <p:nvPr>
            <p:extLst>
              <p:ext uri="{D42A27DB-BD31-4B8C-83A1-F6EECF244321}">
                <p14:modId xmlns:p14="http://schemas.microsoft.com/office/powerpoint/2010/main" val="4116610927"/>
              </p:ext>
            </p:extLst>
          </p:nvPr>
        </p:nvGraphicFramePr>
        <p:xfrm>
          <a:off x="107950" y="855663"/>
          <a:ext cx="5970588" cy="5397500"/>
        </p:xfrm>
        <a:graphic>
          <a:graphicData uri="http://schemas.openxmlformats.org/presentationml/2006/ole">
            <mc:AlternateContent xmlns:mc="http://schemas.openxmlformats.org/markup-compatibility/2006">
              <mc:Choice xmlns:v="urn:schemas-microsoft-com:vml" Requires="v">
                <p:oleObj name="Worksheet" r:id="rId3" imgW="6029277" imgH="5448272" progId="Excel.Sheet.12">
                  <p:link updateAutomatic="1"/>
                </p:oleObj>
              </mc:Choice>
              <mc:Fallback>
                <p:oleObj name="Worksheet" r:id="rId3" imgW="6029277" imgH="5448272" progId="Excel.Sheet.12">
                  <p:link updateAutomatic="1"/>
                  <p:pic>
                    <p:nvPicPr>
                      <p:cNvPr id="8" name="Object 7">
                        <a:extLst>
                          <a:ext uri="{FF2B5EF4-FFF2-40B4-BE49-F238E27FC236}">
                            <a16:creationId xmlns:a16="http://schemas.microsoft.com/office/drawing/2014/main" id="{130FA3A0-D2F5-42A5-9007-1F119590AE13}"/>
                          </a:ext>
                        </a:extLst>
                      </p:cNvPr>
                      <p:cNvPicPr/>
                      <p:nvPr/>
                    </p:nvPicPr>
                    <p:blipFill>
                      <a:blip r:embed="rId4"/>
                      <a:stretch>
                        <a:fillRect/>
                      </a:stretch>
                    </p:blipFill>
                    <p:spPr>
                      <a:xfrm>
                        <a:off x="107950" y="855663"/>
                        <a:ext cx="5970588" cy="5397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F6EA39DF-AB78-4B7D-978C-146BCC11A221}"/>
              </a:ext>
            </a:extLst>
          </p:cNvPr>
          <p:cNvGraphicFramePr>
            <a:graphicFrameLocks noChangeAspect="1"/>
          </p:cNvGraphicFramePr>
          <p:nvPr>
            <p:extLst>
              <p:ext uri="{D42A27DB-BD31-4B8C-83A1-F6EECF244321}">
                <p14:modId xmlns:p14="http://schemas.microsoft.com/office/powerpoint/2010/main" val="2034593846"/>
              </p:ext>
            </p:extLst>
          </p:nvPr>
        </p:nvGraphicFramePr>
        <p:xfrm>
          <a:off x="6461125" y="1227138"/>
          <a:ext cx="5599113" cy="3875087"/>
        </p:xfrm>
        <a:graphic>
          <a:graphicData uri="http://schemas.openxmlformats.org/presentationml/2006/ole">
            <mc:AlternateContent xmlns:mc="http://schemas.openxmlformats.org/markup-compatibility/2006">
              <mc:Choice xmlns:v="urn:schemas-microsoft-com:vml" Requires="v">
                <p:oleObj name="Worksheet" r:id="rId5" imgW="6029277" imgH="4143204" progId="Excel.Sheet.12">
                  <p:link updateAutomatic="1"/>
                </p:oleObj>
              </mc:Choice>
              <mc:Fallback>
                <p:oleObj name="Worksheet" r:id="rId5" imgW="6029277" imgH="4143204" progId="Excel.Sheet.12">
                  <p:link updateAutomatic="1"/>
                  <p:pic>
                    <p:nvPicPr>
                      <p:cNvPr id="5" name="Object 4">
                        <a:extLst>
                          <a:ext uri="{FF2B5EF4-FFF2-40B4-BE49-F238E27FC236}">
                            <a16:creationId xmlns:a16="http://schemas.microsoft.com/office/drawing/2014/main" id="{F6EA39DF-AB78-4B7D-978C-146BCC11A221}"/>
                          </a:ext>
                        </a:extLst>
                      </p:cNvPr>
                      <p:cNvPicPr/>
                      <p:nvPr/>
                    </p:nvPicPr>
                    <p:blipFill>
                      <a:blip r:embed="rId6"/>
                      <a:stretch>
                        <a:fillRect/>
                      </a:stretch>
                    </p:blipFill>
                    <p:spPr>
                      <a:xfrm>
                        <a:off x="6461125" y="1227138"/>
                        <a:ext cx="5599113" cy="3875087"/>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75D3934D-F9BA-C1AF-4AF3-42FAAFE0E89F}"/>
              </a:ext>
            </a:extLst>
          </p:cNvPr>
          <p:cNvPicPr>
            <a:picLocks noChangeAspect="1"/>
          </p:cNvPicPr>
          <p:nvPr/>
        </p:nvPicPr>
        <p:blipFill>
          <a:blip r:embed="rId7"/>
          <a:stretch>
            <a:fillRect/>
          </a:stretch>
        </p:blipFill>
        <p:spPr>
          <a:xfrm>
            <a:off x="6457953" y="820665"/>
            <a:ext cx="5602289" cy="406475"/>
          </a:xfrm>
          <a:prstGeom prst="rect">
            <a:avLst/>
          </a:prstGeom>
        </p:spPr>
      </p:pic>
      <p:sp>
        <p:nvSpPr>
          <p:cNvPr id="3" name="Title 2">
            <a:extLst>
              <a:ext uri="{FF2B5EF4-FFF2-40B4-BE49-F238E27FC236}">
                <a16:creationId xmlns:a16="http://schemas.microsoft.com/office/drawing/2014/main" id="{E6A5E006-55A9-30FC-1F0B-1BF5F7074C8C}"/>
              </a:ext>
            </a:extLst>
          </p:cNvPr>
          <p:cNvSpPr>
            <a:spLocks noGrp="1"/>
          </p:cNvSpPr>
          <p:nvPr>
            <p:ph type="title"/>
          </p:nvPr>
        </p:nvSpPr>
        <p:spPr/>
        <p:txBody>
          <a:bodyPr>
            <a:normAutofit/>
          </a:bodyPr>
          <a:lstStyle/>
          <a:p>
            <a:r>
              <a:rPr lang="th-TH" dirty="0"/>
              <a:t>ดัชนีตลาดหุ้นและราคาสินทรัพย์ทางการเงิน</a:t>
            </a:r>
            <a:endParaRPr lang="en-US" dirty="0"/>
          </a:p>
        </p:txBody>
      </p:sp>
      <p:sp>
        <p:nvSpPr>
          <p:cNvPr id="6" name="TextBox 5">
            <a:extLst>
              <a:ext uri="{FF2B5EF4-FFF2-40B4-BE49-F238E27FC236}">
                <a16:creationId xmlns:a16="http://schemas.microsoft.com/office/drawing/2014/main" id="{DF94FCFA-0BB5-817D-D24C-4DA7AD6308C9}"/>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1007294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D2A003D-8E02-C265-5746-101859D07BFF}"/>
            </a:ext>
          </a:extLst>
        </p:cNvPr>
        <p:cNvGrpSpPr/>
        <p:nvPr/>
      </p:nvGrpSpPr>
      <p:grpSpPr>
        <a:xfrm>
          <a:off x="0" y="0"/>
          <a:ext cx="0" cy="0"/>
          <a:chOff x="0" y="0"/>
          <a:chExt cx="0" cy="0"/>
        </a:xfrm>
      </p:grpSpPr>
      <p:graphicFrame>
        <p:nvGraphicFramePr>
          <p:cNvPr id="14" name="Object 13">
            <a:extLst>
              <a:ext uri="{FF2B5EF4-FFF2-40B4-BE49-F238E27FC236}">
                <a16:creationId xmlns:a16="http://schemas.microsoft.com/office/drawing/2014/main" id="{B80D143D-813B-2D8B-E2D4-16F02921759E}"/>
              </a:ext>
            </a:extLst>
          </p:cNvPr>
          <p:cNvGraphicFramePr>
            <a:graphicFrameLocks noChangeAspect="1"/>
          </p:cNvGraphicFramePr>
          <p:nvPr>
            <p:extLst>
              <p:ext uri="{D42A27DB-BD31-4B8C-83A1-F6EECF244321}">
                <p14:modId xmlns:p14="http://schemas.microsoft.com/office/powerpoint/2010/main" val="3853656408"/>
              </p:ext>
            </p:extLst>
          </p:nvPr>
        </p:nvGraphicFramePr>
        <p:xfrm>
          <a:off x="6162675" y="3527367"/>
          <a:ext cx="5267325" cy="2644833"/>
        </p:xfrm>
        <a:graphic>
          <a:graphicData uri="http://schemas.openxmlformats.org/presentationml/2006/ole">
            <mc:AlternateContent xmlns:mc="http://schemas.openxmlformats.org/markup-compatibility/2006">
              <mc:Choice xmlns:v="urn:schemas-microsoft-com:vml" Requires="v">
                <p:oleObj name="Worksheet" r:id="rId3" imgW="4238513" imgH="2266978" progId="Excel.Sheet.12">
                  <p:link/>
                </p:oleObj>
              </mc:Choice>
              <mc:Fallback>
                <p:oleObj name="Worksheet" r:id="rId3" imgW="4238513" imgH="2266978" progId="Excel.Sheet.12">
                  <p:link/>
                  <p:pic>
                    <p:nvPicPr>
                      <p:cNvPr id="14" name="Object 13"/>
                      <p:cNvPicPr/>
                      <p:nvPr/>
                    </p:nvPicPr>
                    <p:blipFill>
                      <a:blip r:embed="rId4"/>
                      <a:stretch>
                        <a:fillRect/>
                      </a:stretch>
                    </p:blipFill>
                    <p:spPr>
                      <a:xfrm>
                        <a:off x="6162675" y="3527367"/>
                        <a:ext cx="5267325" cy="264483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FA5F85D-AE17-5C18-0148-DC3D4DD589B5}"/>
              </a:ext>
            </a:extLst>
          </p:cNvPr>
          <p:cNvGraphicFramePr>
            <a:graphicFrameLocks noChangeAspect="1"/>
          </p:cNvGraphicFramePr>
          <p:nvPr>
            <p:extLst>
              <p:ext uri="{D42A27DB-BD31-4B8C-83A1-F6EECF244321}">
                <p14:modId xmlns:p14="http://schemas.microsoft.com/office/powerpoint/2010/main" val="1231075925"/>
              </p:ext>
            </p:extLst>
          </p:nvPr>
        </p:nvGraphicFramePr>
        <p:xfrm>
          <a:off x="499646" y="3781426"/>
          <a:ext cx="5578892" cy="2509838"/>
        </p:xfrm>
        <a:graphic>
          <a:graphicData uri="http://schemas.openxmlformats.org/presentationml/2006/ole">
            <mc:AlternateContent xmlns:mc="http://schemas.openxmlformats.org/markup-compatibility/2006">
              <mc:Choice xmlns:v="urn:schemas-microsoft-com:vml" Requires="v">
                <p:oleObj name="Worksheet" r:id="rId5" imgW="5619718" imgH="2190977" progId="Excel.Sheet.12">
                  <p:link updateAutomatic="1"/>
                </p:oleObj>
              </mc:Choice>
              <mc:Fallback>
                <p:oleObj name="Worksheet" r:id="rId5" imgW="5619718" imgH="2190977" progId="Excel.Sheet.12">
                  <p:link updateAutomatic="1"/>
                  <p:pic>
                    <p:nvPicPr>
                      <p:cNvPr id="12" name="Object 11">
                        <a:extLst>
                          <a:ext uri="{FF2B5EF4-FFF2-40B4-BE49-F238E27FC236}">
                            <a16:creationId xmlns:a16="http://schemas.microsoft.com/office/drawing/2014/main" id="{291B7A17-37F1-F3C2-A5AB-77A6E22B2C79}"/>
                          </a:ext>
                        </a:extLst>
                      </p:cNvPr>
                      <p:cNvPicPr/>
                      <p:nvPr/>
                    </p:nvPicPr>
                    <p:blipFill>
                      <a:blip r:embed="rId6"/>
                      <a:stretch>
                        <a:fillRect/>
                      </a:stretch>
                    </p:blipFill>
                    <p:spPr>
                      <a:xfrm>
                        <a:off x="499646" y="3781426"/>
                        <a:ext cx="5578892" cy="250983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AC50695-E3EE-19F8-E49B-4D6FE0B884DB}"/>
              </a:ext>
            </a:extLst>
          </p:cNvPr>
          <p:cNvSpPr>
            <a:spLocks noGrp="1"/>
          </p:cNvSpPr>
          <p:nvPr>
            <p:ph type="title"/>
          </p:nvPr>
        </p:nvSpPr>
        <p:spPr/>
        <p:txBody>
          <a:bodyPr/>
          <a:lstStyle/>
          <a:p>
            <a:r>
              <a:rPr lang="en-US" dirty="0"/>
              <a:t>Spread </a:t>
            </a:r>
            <a:r>
              <a:rPr lang="th-TH" dirty="0"/>
              <a:t>ปิโตรเคมี  และ  ดัชนีราคาสินค้าโภคภัณฑ์</a:t>
            </a:r>
            <a:endParaRPr lang="en-US" dirty="0"/>
          </a:p>
        </p:txBody>
      </p:sp>
      <p:cxnSp>
        <p:nvCxnSpPr>
          <p:cNvPr id="9" name="Straight Arrow Connector 8">
            <a:extLst>
              <a:ext uri="{FF2B5EF4-FFF2-40B4-BE49-F238E27FC236}">
                <a16:creationId xmlns:a16="http://schemas.microsoft.com/office/drawing/2014/main" id="{A946037C-914D-39FA-A6A0-3B567557D0B0}"/>
              </a:ext>
            </a:extLst>
          </p:cNvPr>
          <p:cNvCxnSpPr>
            <a:cxnSpLocks/>
          </p:cNvCxnSpPr>
          <p:nvPr/>
        </p:nvCxnSpPr>
        <p:spPr>
          <a:xfrm flipH="1" flipV="1">
            <a:off x="5414719" y="4426111"/>
            <a:ext cx="177546" cy="356294"/>
          </a:xfrm>
          <a:prstGeom prst="straightConnector1">
            <a:avLst/>
          </a:prstGeom>
          <a:ln>
            <a:solidFill>
              <a:schemeClr val="accent6">
                <a:lumMod val="75000"/>
              </a:schemeClr>
            </a:solidFill>
            <a:tailEnd type="triangle"/>
          </a:ln>
        </p:spPr>
        <p:style>
          <a:lnRef idx="1">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654D5DD-0D04-C238-4C4D-CEF7B8624D60}"/>
              </a:ext>
            </a:extLst>
          </p:cNvPr>
          <p:cNvSpPr txBox="1"/>
          <p:nvPr/>
        </p:nvSpPr>
        <p:spPr>
          <a:xfrm>
            <a:off x="4120692" y="3700295"/>
            <a:ext cx="1473025" cy="646331"/>
          </a:xfrm>
          <a:prstGeom prst="rect">
            <a:avLst/>
          </a:prstGeom>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Spread </a:t>
            </a:r>
            <a:r>
              <a:rPr kumimoji="0" lang="th-TH"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ของ </a:t>
            </a:r>
            <a:r>
              <a:rPr kumimoji="0" lang="en-US"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HDPE</a:t>
            </a:r>
            <a:endParaRPr kumimoji="0" lang="th-TH"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DB Heavent" panose="02000506060000020004" pitchFamily="2" charset="-34"/>
                <a:ea typeface="+mn-ea"/>
                <a:cs typeface="DB Heavent" panose="02000506060000020004" pitchFamily="2" charset="-34"/>
              </a:rPr>
              <a:t>(HPDE – Dubai)</a:t>
            </a:r>
          </a:p>
        </p:txBody>
      </p:sp>
      <p:graphicFrame>
        <p:nvGraphicFramePr>
          <p:cNvPr id="11" name="Object 10">
            <a:extLst>
              <a:ext uri="{FF2B5EF4-FFF2-40B4-BE49-F238E27FC236}">
                <a16:creationId xmlns:a16="http://schemas.microsoft.com/office/drawing/2014/main" id="{6CF5ACB6-B878-2CD7-8317-DFFDB6AC3DCA}"/>
              </a:ext>
            </a:extLst>
          </p:cNvPr>
          <p:cNvGraphicFramePr>
            <a:graphicFrameLocks noChangeAspect="1"/>
          </p:cNvGraphicFramePr>
          <p:nvPr>
            <p:extLst>
              <p:ext uri="{D42A27DB-BD31-4B8C-83A1-F6EECF244321}">
                <p14:modId xmlns:p14="http://schemas.microsoft.com/office/powerpoint/2010/main" val="1694576548"/>
              </p:ext>
            </p:extLst>
          </p:nvPr>
        </p:nvGraphicFramePr>
        <p:xfrm>
          <a:off x="6162675" y="1100080"/>
          <a:ext cx="5380037" cy="2427287"/>
        </p:xfrm>
        <a:graphic>
          <a:graphicData uri="http://schemas.openxmlformats.org/presentationml/2006/ole">
            <mc:AlternateContent xmlns:mc="http://schemas.openxmlformats.org/markup-compatibility/2006">
              <mc:Choice xmlns:v="urn:schemas-microsoft-com:vml" Requires="v">
                <p:oleObj name="Worksheet" r:id="rId7" imgW="4286154" imgH="2152593" progId="Excel.Sheet.12">
                  <p:link/>
                </p:oleObj>
              </mc:Choice>
              <mc:Fallback>
                <p:oleObj name="Worksheet" r:id="rId7" imgW="4286154" imgH="2152593" progId="Excel.Sheet.12">
                  <p:link/>
                  <p:pic>
                    <p:nvPicPr>
                      <p:cNvPr id="11" name="Object 10"/>
                      <p:cNvPicPr/>
                      <p:nvPr/>
                    </p:nvPicPr>
                    <p:blipFill>
                      <a:blip r:embed="rId8"/>
                      <a:stretch>
                        <a:fillRect/>
                      </a:stretch>
                    </p:blipFill>
                    <p:spPr>
                      <a:xfrm>
                        <a:off x="6162675" y="1100080"/>
                        <a:ext cx="5380037" cy="242728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6CFAA6C-3379-8C2E-8BFE-5A4BE1119F48}"/>
              </a:ext>
            </a:extLst>
          </p:cNvPr>
          <p:cNvGraphicFramePr>
            <a:graphicFrameLocks noChangeAspect="1"/>
          </p:cNvGraphicFramePr>
          <p:nvPr>
            <p:extLst>
              <p:ext uri="{D42A27DB-BD31-4B8C-83A1-F6EECF244321}">
                <p14:modId xmlns:p14="http://schemas.microsoft.com/office/powerpoint/2010/main" val="1924942189"/>
              </p:ext>
            </p:extLst>
          </p:nvPr>
        </p:nvGraphicFramePr>
        <p:xfrm>
          <a:off x="519113" y="1019175"/>
          <a:ext cx="5353050" cy="2509838"/>
        </p:xfrm>
        <a:graphic>
          <a:graphicData uri="http://schemas.openxmlformats.org/presentationml/2006/ole">
            <mc:AlternateContent xmlns:mc="http://schemas.openxmlformats.org/markup-compatibility/2006">
              <mc:Choice xmlns:v="urn:schemas-microsoft-com:vml" Requires="v">
                <p:oleObj name="Worksheet" r:id="rId9" imgW="5353082" imgH="2428960" progId="Excel.Sheet.12">
                  <p:link updateAutomatic="1"/>
                </p:oleObj>
              </mc:Choice>
              <mc:Fallback>
                <p:oleObj name="Worksheet" r:id="rId9" imgW="5353082" imgH="2428960" progId="Excel.Sheet.12">
                  <p:link updateAutomatic="1"/>
                  <p:pic>
                    <p:nvPicPr>
                      <p:cNvPr id="7" name="Object 6">
                        <a:extLst>
                          <a:ext uri="{FF2B5EF4-FFF2-40B4-BE49-F238E27FC236}">
                            <a16:creationId xmlns:a16="http://schemas.microsoft.com/office/drawing/2014/main" id="{2B485D0C-8F92-C8A0-E8C4-766E5472FCA7}"/>
                          </a:ext>
                        </a:extLst>
                      </p:cNvPr>
                      <p:cNvPicPr/>
                      <p:nvPr/>
                    </p:nvPicPr>
                    <p:blipFill>
                      <a:blip r:embed="rId10"/>
                      <a:stretch>
                        <a:fillRect/>
                      </a:stretch>
                    </p:blipFill>
                    <p:spPr>
                      <a:xfrm>
                        <a:off x="519113" y="1019175"/>
                        <a:ext cx="5353050" cy="250983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3DB6A3E1-8F08-AE2E-6993-C551EE8D430B}"/>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32372607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BD433F1-6C1E-7B8D-009D-E80781C56C8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334B45-8154-2EF4-4481-24FE18E156E7}"/>
              </a:ext>
            </a:extLst>
          </p:cNvPr>
          <p:cNvSpPr>
            <a:spLocks noGrp="1"/>
          </p:cNvSpPr>
          <p:nvPr>
            <p:ph type="title"/>
          </p:nvPr>
        </p:nvSpPr>
        <p:spPr/>
        <p:txBody>
          <a:bodyPr/>
          <a:lstStyle/>
          <a:p>
            <a:r>
              <a:rPr lang="th-TH" dirty="0"/>
              <a:t>ค่าการกลั่นน้ำมัน</a:t>
            </a:r>
            <a:endParaRPr lang="en-US" dirty="0"/>
          </a:p>
        </p:txBody>
      </p:sp>
      <p:graphicFrame>
        <p:nvGraphicFramePr>
          <p:cNvPr id="5" name="Object 4">
            <a:extLst>
              <a:ext uri="{FF2B5EF4-FFF2-40B4-BE49-F238E27FC236}">
                <a16:creationId xmlns:a16="http://schemas.microsoft.com/office/drawing/2014/main" id="{3DC11CD8-E419-6EB7-9434-871B65B2D4DC}"/>
              </a:ext>
            </a:extLst>
          </p:cNvPr>
          <p:cNvGraphicFramePr>
            <a:graphicFrameLocks noChangeAspect="1"/>
          </p:cNvGraphicFramePr>
          <p:nvPr>
            <p:extLst>
              <p:ext uri="{D42A27DB-BD31-4B8C-83A1-F6EECF244321}">
                <p14:modId xmlns:p14="http://schemas.microsoft.com/office/powerpoint/2010/main" val="320558044"/>
              </p:ext>
            </p:extLst>
          </p:nvPr>
        </p:nvGraphicFramePr>
        <p:xfrm>
          <a:off x="248443" y="971553"/>
          <a:ext cx="11695113" cy="5283200"/>
        </p:xfrm>
        <a:graphic>
          <a:graphicData uri="http://schemas.openxmlformats.org/presentationml/2006/ole">
            <mc:AlternateContent xmlns:mc="http://schemas.openxmlformats.org/markup-compatibility/2006">
              <mc:Choice xmlns:v="urn:schemas-microsoft-com:vml" Requires="v">
                <p:oleObj name="Worksheet" r:id="rId3" imgW="9744123" imgH="4400763" progId="Excel.Sheet.12">
                  <p:link updateAutomatic="1"/>
                </p:oleObj>
              </mc:Choice>
              <mc:Fallback>
                <p:oleObj name="Worksheet" r:id="rId3" imgW="9744123" imgH="4400763" progId="Excel.Sheet.12">
                  <p:link updateAutomatic="1"/>
                  <p:pic>
                    <p:nvPicPr>
                      <p:cNvPr id="5" name="Object 4">
                        <a:extLst>
                          <a:ext uri="{FF2B5EF4-FFF2-40B4-BE49-F238E27FC236}">
                            <a16:creationId xmlns:a16="http://schemas.microsoft.com/office/drawing/2014/main" id="{ED3752F4-45A9-4535-D0DB-6AB9C1B31EB8}"/>
                          </a:ext>
                        </a:extLst>
                      </p:cNvPr>
                      <p:cNvPicPr/>
                      <p:nvPr/>
                    </p:nvPicPr>
                    <p:blipFill>
                      <a:blip r:embed="rId4"/>
                      <a:stretch>
                        <a:fillRect/>
                      </a:stretch>
                    </p:blipFill>
                    <p:spPr>
                      <a:xfrm>
                        <a:off x="248443" y="971553"/>
                        <a:ext cx="11695113" cy="5283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916C5B64-BB75-C1D8-1CA9-EA09C3A0F7A3}"/>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4157663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79F2104-5272-D3D5-0A39-7A5AD6D05D0B}"/>
            </a:ext>
          </a:extLst>
        </p:cNvPr>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B9E0BBA-2322-0AE5-CB6A-97752B0EB3DD}"/>
              </a:ext>
            </a:extLst>
          </p:cNvPr>
          <p:cNvGraphicFramePr>
            <a:graphicFrameLocks noChangeAspect="1"/>
          </p:cNvGraphicFramePr>
          <p:nvPr>
            <p:extLst>
              <p:ext uri="{D42A27DB-BD31-4B8C-83A1-F6EECF244321}">
                <p14:modId xmlns:p14="http://schemas.microsoft.com/office/powerpoint/2010/main" val="3513689039"/>
              </p:ext>
            </p:extLst>
          </p:nvPr>
        </p:nvGraphicFramePr>
        <p:xfrm>
          <a:off x="842962" y="1048039"/>
          <a:ext cx="5176837" cy="2660650"/>
        </p:xfrm>
        <a:graphic>
          <a:graphicData uri="http://schemas.openxmlformats.org/presentationml/2006/ole">
            <mc:AlternateContent xmlns:mc="http://schemas.openxmlformats.org/markup-compatibility/2006">
              <mc:Choice xmlns:v="urn:schemas-microsoft-com:vml" Requires="v">
                <p:oleObj name="Worksheet" r:id="rId3" imgW="4734133" imgH="1971803" progId="Excel.Sheet.12">
                  <p:link/>
                </p:oleObj>
              </mc:Choice>
              <mc:Fallback>
                <p:oleObj name="Worksheet" r:id="rId3" imgW="4734133" imgH="1971803" progId="Excel.Sheet.12">
                  <p:link/>
                  <p:pic>
                    <p:nvPicPr>
                      <p:cNvPr id="3" name="Object 2"/>
                      <p:cNvPicPr/>
                      <p:nvPr/>
                    </p:nvPicPr>
                    <p:blipFill>
                      <a:blip r:embed="rId4"/>
                      <a:stretch>
                        <a:fillRect/>
                      </a:stretch>
                    </p:blipFill>
                    <p:spPr>
                      <a:xfrm>
                        <a:off x="842962" y="1048039"/>
                        <a:ext cx="5176837" cy="26606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C3E3D66A-077F-6190-C8E2-8D86E5378A43}"/>
              </a:ext>
            </a:extLst>
          </p:cNvPr>
          <p:cNvGraphicFramePr>
            <a:graphicFrameLocks noChangeAspect="1"/>
          </p:cNvGraphicFramePr>
          <p:nvPr>
            <p:extLst>
              <p:ext uri="{D42A27DB-BD31-4B8C-83A1-F6EECF244321}">
                <p14:modId xmlns:p14="http://schemas.microsoft.com/office/powerpoint/2010/main" val="1416569448"/>
              </p:ext>
            </p:extLst>
          </p:nvPr>
        </p:nvGraphicFramePr>
        <p:xfrm>
          <a:off x="842961" y="3790950"/>
          <a:ext cx="5176837" cy="2361911"/>
        </p:xfrm>
        <a:graphic>
          <a:graphicData uri="http://schemas.openxmlformats.org/presentationml/2006/ole">
            <mc:AlternateContent xmlns:mc="http://schemas.openxmlformats.org/markup-compatibility/2006">
              <mc:Choice xmlns:v="urn:schemas-microsoft-com:vml" Requires="v">
                <p:oleObj name="Worksheet" r:id="rId5" imgW="4838636" imgH="2114593" progId="Excel.Sheet.12">
                  <p:link/>
                </p:oleObj>
              </mc:Choice>
              <mc:Fallback>
                <p:oleObj name="Worksheet" r:id="rId5" imgW="4838636" imgH="2114593" progId="Excel.Sheet.12">
                  <p:link/>
                  <p:pic>
                    <p:nvPicPr>
                      <p:cNvPr id="4" name="Object 3"/>
                      <p:cNvPicPr/>
                      <p:nvPr/>
                    </p:nvPicPr>
                    <p:blipFill>
                      <a:blip r:embed="rId6"/>
                      <a:stretch>
                        <a:fillRect/>
                      </a:stretch>
                    </p:blipFill>
                    <p:spPr>
                      <a:xfrm>
                        <a:off x="842961" y="3790950"/>
                        <a:ext cx="5176837" cy="2361911"/>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A873FEDA-AFE2-2F44-D178-6A4A8CB29741}"/>
              </a:ext>
            </a:extLst>
          </p:cNvPr>
          <p:cNvSpPr>
            <a:spLocks noGrp="1"/>
          </p:cNvSpPr>
          <p:nvPr>
            <p:ph type="title"/>
          </p:nvPr>
        </p:nvSpPr>
        <p:spPr/>
        <p:txBody>
          <a:bodyPr/>
          <a:lstStyle/>
          <a:p>
            <a:r>
              <a:rPr lang="th-TH" sz="3600" dirty="0"/>
              <a:t>ราคากากถั่วเหลือง ราคาหุ้น </a:t>
            </a:r>
            <a:r>
              <a:rPr lang="en-US" sz="3600" dirty="0"/>
              <a:t>TVO  &amp;  </a:t>
            </a:r>
            <a:r>
              <a:rPr lang="th-TH" sz="3600" dirty="0"/>
              <a:t>ราคายางพารา และราคาหุ้น </a:t>
            </a:r>
            <a:r>
              <a:rPr lang="en-US" sz="3600" dirty="0"/>
              <a:t>NER</a:t>
            </a:r>
          </a:p>
        </p:txBody>
      </p:sp>
      <p:graphicFrame>
        <p:nvGraphicFramePr>
          <p:cNvPr id="5" name="Object 4">
            <a:extLst>
              <a:ext uri="{FF2B5EF4-FFF2-40B4-BE49-F238E27FC236}">
                <a16:creationId xmlns:a16="http://schemas.microsoft.com/office/drawing/2014/main" id="{42FF6A76-1A3E-F97F-0129-90EAD906DDE9}"/>
              </a:ext>
            </a:extLst>
          </p:cNvPr>
          <p:cNvGraphicFramePr>
            <a:graphicFrameLocks noChangeAspect="1"/>
          </p:cNvGraphicFramePr>
          <p:nvPr>
            <p:extLst>
              <p:ext uri="{D42A27DB-BD31-4B8C-83A1-F6EECF244321}">
                <p14:modId xmlns:p14="http://schemas.microsoft.com/office/powerpoint/2010/main" val="1261580122"/>
              </p:ext>
            </p:extLst>
          </p:nvPr>
        </p:nvGraphicFramePr>
        <p:xfrm>
          <a:off x="6172203" y="1914525"/>
          <a:ext cx="5486397" cy="3448050"/>
        </p:xfrm>
        <a:graphic>
          <a:graphicData uri="http://schemas.openxmlformats.org/presentationml/2006/ole">
            <mc:AlternateContent xmlns:mc="http://schemas.openxmlformats.org/markup-compatibility/2006">
              <mc:Choice xmlns:v="urn:schemas-microsoft-com:vml" Requires="v">
                <p:oleObj name="Worksheet" r:id="rId7" imgW="4772169" imgH="3781624" progId="Excel.Sheet.12">
                  <p:link updateAutomatic="1"/>
                </p:oleObj>
              </mc:Choice>
              <mc:Fallback>
                <p:oleObj name="Worksheet" r:id="rId7" imgW="4772169" imgH="3781624" progId="Excel.Sheet.12">
                  <p:link updateAutomatic="1"/>
                  <p:pic>
                    <p:nvPicPr>
                      <p:cNvPr id="5" name="Object 4">
                        <a:extLst>
                          <a:ext uri="{FF2B5EF4-FFF2-40B4-BE49-F238E27FC236}">
                            <a16:creationId xmlns:a16="http://schemas.microsoft.com/office/drawing/2014/main" id="{7F42F2B9-6BAD-4DD9-AAE4-F054E5A42102}"/>
                          </a:ext>
                        </a:extLst>
                      </p:cNvPr>
                      <p:cNvPicPr/>
                      <p:nvPr/>
                    </p:nvPicPr>
                    <p:blipFill>
                      <a:blip r:embed="rId8"/>
                      <a:stretch>
                        <a:fillRect/>
                      </a:stretch>
                    </p:blipFill>
                    <p:spPr>
                      <a:xfrm>
                        <a:off x="6172203" y="1914525"/>
                        <a:ext cx="5486397" cy="344805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6E54A8BA-B8EF-1F7E-D341-DE7E8F5B71C4}"/>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37532448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181074-073E-F550-CDC3-FC1FD8D3CA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7544F-EE20-51D2-2B9F-C97348696413}"/>
              </a:ext>
            </a:extLst>
          </p:cNvPr>
          <p:cNvSpPr>
            <a:spLocks noGrp="1"/>
          </p:cNvSpPr>
          <p:nvPr>
            <p:ph type="title"/>
          </p:nvPr>
        </p:nvSpPr>
        <p:spPr/>
        <p:txBody>
          <a:bodyPr/>
          <a:lstStyle/>
          <a:p>
            <a:r>
              <a:rPr lang="th-TH" dirty="0"/>
              <a:t>ราคา </a:t>
            </a:r>
            <a:r>
              <a:rPr lang="en-US" dirty="0"/>
              <a:t>Cotton</a:t>
            </a:r>
          </a:p>
        </p:txBody>
      </p:sp>
      <p:graphicFrame>
        <p:nvGraphicFramePr>
          <p:cNvPr id="4" name="Object 3">
            <a:extLst>
              <a:ext uri="{FF2B5EF4-FFF2-40B4-BE49-F238E27FC236}">
                <a16:creationId xmlns:a16="http://schemas.microsoft.com/office/drawing/2014/main" id="{7766EA69-5AC3-0F13-DAF9-FEC91F64806A}"/>
              </a:ext>
            </a:extLst>
          </p:cNvPr>
          <p:cNvGraphicFramePr>
            <a:graphicFrameLocks noChangeAspect="1"/>
          </p:cNvGraphicFramePr>
          <p:nvPr>
            <p:extLst>
              <p:ext uri="{D42A27DB-BD31-4B8C-83A1-F6EECF244321}">
                <p14:modId xmlns:p14="http://schemas.microsoft.com/office/powerpoint/2010/main" val="2717875776"/>
              </p:ext>
            </p:extLst>
          </p:nvPr>
        </p:nvGraphicFramePr>
        <p:xfrm>
          <a:off x="1107398" y="1448601"/>
          <a:ext cx="9977203" cy="4702658"/>
        </p:xfrm>
        <a:graphic>
          <a:graphicData uri="http://schemas.openxmlformats.org/presentationml/2006/ole">
            <mc:AlternateContent xmlns:mc="http://schemas.openxmlformats.org/markup-compatibility/2006">
              <mc:Choice xmlns:v="urn:schemas-microsoft-com:vml" Requires="v">
                <p:oleObj name="Worksheet" r:id="rId3" imgW="10287000" imgH="4848325" progId="Excel.Sheet.12">
                  <p:link updateAutomatic="1"/>
                </p:oleObj>
              </mc:Choice>
              <mc:Fallback>
                <p:oleObj name="Worksheet" r:id="rId3" imgW="10287000" imgH="4848325" progId="Excel.Sheet.12">
                  <p:link updateAutomatic="1"/>
                  <p:pic>
                    <p:nvPicPr>
                      <p:cNvPr id="4" name="Object 3">
                        <a:extLst>
                          <a:ext uri="{FF2B5EF4-FFF2-40B4-BE49-F238E27FC236}">
                            <a16:creationId xmlns:a16="http://schemas.microsoft.com/office/drawing/2014/main" id="{2A4A96BA-4708-4D6A-AFA2-286D28EAF705}"/>
                          </a:ext>
                        </a:extLst>
                      </p:cNvPr>
                      <p:cNvPicPr/>
                      <p:nvPr/>
                    </p:nvPicPr>
                    <p:blipFill>
                      <a:blip r:embed="rId4"/>
                      <a:stretch>
                        <a:fillRect/>
                      </a:stretch>
                    </p:blipFill>
                    <p:spPr>
                      <a:xfrm>
                        <a:off x="1107398" y="1448601"/>
                        <a:ext cx="9977203" cy="470265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F002E1BD-89D5-78CE-7A08-48837A21823B}"/>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2262487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0D325-B42C-3BF6-1D53-4D24FF8BD247}"/>
              </a:ext>
            </a:extLst>
          </p:cNvPr>
          <p:cNvSpPr>
            <a:spLocks noGrp="1"/>
          </p:cNvSpPr>
          <p:nvPr>
            <p:ph type="title"/>
          </p:nvPr>
        </p:nvSpPr>
        <p:spPr/>
        <p:txBody>
          <a:bodyPr/>
          <a:lstStyle/>
          <a:p>
            <a:r>
              <a:rPr lang="th-TH" dirty="0"/>
              <a:t>ราคาถ่านหิน</a:t>
            </a:r>
            <a:endParaRPr lang="en-US" dirty="0"/>
          </a:p>
        </p:txBody>
      </p:sp>
      <p:graphicFrame>
        <p:nvGraphicFramePr>
          <p:cNvPr id="4" name="Object 3">
            <a:extLst>
              <a:ext uri="{FF2B5EF4-FFF2-40B4-BE49-F238E27FC236}">
                <a16:creationId xmlns:a16="http://schemas.microsoft.com/office/drawing/2014/main" id="{42D10807-9388-8108-C034-4227B4A70983}"/>
              </a:ext>
            </a:extLst>
          </p:cNvPr>
          <p:cNvGraphicFramePr>
            <a:graphicFrameLocks noChangeAspect="1"/>
          </p:cNvGraphicFramePr>
          <p:nvPr>
            <p:extLst>
              <p:ext uri="{D42A27DB-BD31-4B8C-83A1-F6EECF244321}">
                <p14:modId xmlns:p14="http://schemas.microsoft.com/office/powerpoint/2010/main" val="1465187799"/>
              </p:ext>
            </p:extLst>
          </p:nvPr>
        </p:nvGraphicFramePr>
        <p:xfrm>
          <a:off x="1076325" y="1228725"/>
          <a:ext cx="10039350" cy="4400550"/>
        </p:xfrm>
        <a:graphic>
          <a:graphicData uri="http://schemas.openxmlformats.org/presentationml/2006/ole">
            <mc:AlternateContent xmlns:mc="http://schemas.openxmlformats.org/markup-compatibility/2006">
              <mc:Choice xmlns:v="urn:schemas-microsoft-com:vml" Requires="v">
                <p:oleObj name="Worksheet" r:id="rId2" imgW="10039574" imgH="4400763" progId="Excel.Sheet.12">
                  <p:link updateAutomatic="1"/>
                </p:oleObj>
              </mc:Choice>
              <mc:Fallback>
                <p:oleObj name="Worksheet" r:id="rId2" imgW="10039574" imgH="4400763" progId="Excel.Sheet.12">
                  <p:link updateAutomatic="1"/>
                  <p:pic>
                    <p:nvPicPr>
                      <p:cNvPr id="0" name=""/>
                      <p:cNvPicPr/>
                      <p:nvPr/>
                    </p:nvPicPr>
                    <p:blipFill>
                      <a:blip r:embed="rId3"/>
                      <a:stretch>
                        <a:fillRect/>
                      </a:stretch>
                    </p:blipFill>
                    <p:spPr>
                      <a:xfrm>
                        <a:off x="1076325" y="1228725"/>
                        <a:ext cx="10039350" cy="4400550"/>
                      </a:xfrm>
                      <a:prstGeom prst="rect">
                        <a:avLst/>
                      </a:prstGeom>
                    </p:spPr>
                  </p:pic>
                </p:oleObj>
              </mc:Fallback>
            </mc:AlternateContent>
          </a:graphicData>
        </a:graphic>
      </p:graphicFrame>
    </p:spTree>
    <p:extLst>
      <p:ext uri="{BB962C8B-B14F-4D97-AF65-F5344CB8AC3E}">
        <p14:creationId xmlns:p14="http://schemas.microsoft.com/office/powerpoint/2010/main" val="22861538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69850-B0D2-46FB-6992-07E95DBF0AAF}"/>
              </a:ext>
            </a:extLst>
          </p:cNvPr>
          <p:cNvSpPr>
            <a:spLocks noGrp="1"/>
          </p:cNvSpPr>
          <p:nvPr>
            <p:ph type="title"/>
          </p:nvPr>
        </p:nvSpPr>
        <p:spPr/>
        <p:txBody>
          <a:bodyPr/>
          <a:lstStyle/>
          <a:p>
            <a:r>
              <a:rPr lang="th-TH" dirty="0"/>
              <a:t>ราคาน้ำมันดิบ + ทองคำ</a:t>
            </a:r>
            <a:endParaRPr lang="en-US" dirty="0"/>
          </a:p>
        </p:txBody>
      </p:sp>
      <p:graphicFrame>
        <p:nvGraphicFramePr>
          <p:cNvPr id="4" name="Object 3">
            <a:extLst>
              <a:ext uri="{FF2B5EF4-FFF2-40B4-BE49-F238E27FC236}">
                <a16:creationId xmlns:a16="http://schemas.microsoft.com/office/drawing/2014/main" id="{C635C946-0F65-B9F5-9B82-AB294B53E60D}"/>
              </a:ext>
            </a:extLst>
          </p:cNvPr>
          <p:cNvGraphicFramePr>
            <a:graphicFrameLocks noChangeAspect="1"/>
          </p:cNvGraphicFramePr>
          <p:nvPr>
            <p:extLst>
              <p:ext uri="{D42A27DB-BD31-4B8C-83A1-F6EECF244321}">
                <p14:modId xmlns:p14="http://schemas.microsoft.com/office/powerpoint/2010/main" val="591950300"/>
              </p:ext>
            </p:extLst>
          </p:nvPr>
        </p:nvGraphicFramePr>
        <p:xfrm>
          <a:off x="938212" y="1343025"/>
          <a:ext cx="10315575" cy="4171950"/>
        </p:xfrm>
        <a:graphic>
          <a:graphicData uri="http://schemas.openxmlformats.org/presentationml/2006/ole">
            <mc:AlternateContent xmlns:mc="http://schemas.openxmlformats.org/markup-compatibility/2006">
              <mc:Choice xmlns:v="urn:schemas-microsoft-com:vml" Requires="v">
                <p:oleObj name="Worksheet" r:id="rId2" imgW="10315431" imgH="4171993" progId="Excel.Sheet.12">
                  <p:link updateAutomatic="1"/>
                </p:oleObj>
              </mc:Choice>
              <mc:Fallback>
                <p:oleObj name="Worksheet" r:id="rId2" imgW="10315431" imgH="4171993" progId="Excel.Sheet.12">
                  <p:link updateAutomatic="1"/>
                  <p:pic>
                    <p:nvPicPr>
                      <p:cNvPr id="0" name=""/>
                      <p:cNvPicPr/>
                      <p:nvPr/>
                    </p:nvPicPr>
                    <p:blipFill>
                      <a:blip r:embed="rId3"/>
                      <a:stretch>
                        <a:fillRect/>
                      </a:stretch>
                    </p:blipFill>
                    <p:spPr>
                      <a:xfrm>
                        <a:off x="938212" y="1343025"/>
                        <a:ext cx="10315575" cy="4171950"/>
                      </a:xfrm>
                      <a:prstGeom prst="rect">
                        <a:avLst/>
                      </a:prstGeom>
                    </p:spPr>
                  </p:pic>
                </p:oleObj>
              </mc:Fallback>
            </mc:AlternateContent>
          </a:graphicData>
        </a:graphic>
      </p:graphicFrame>
    </p:spTree>
    <p:extLst>
      <p:ext uri="{BB962C8B-B14F-4D97-AF65-F5344CB8AC3E}">
        <p14:creationId xmlns:p14="http://schemas.microsoft.com/office/powerpoint/2010/main" val="8411606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E23F28-37B2-36DF-799E-5A6E83AA340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4A3153-B26B-078F-C70E-93295CCDF33A}"/>
              </a:ext>
            </a:extLst>
          </p:cNvPr>
          <p:cNvSpPr>
            <a:spLocks noGrp="1"/>
          </p:cNvSpPr>
          <p:nvPr>
            <p:ph type="title"/>
          </p:nvPr>
        </p:nvSpPr>
        <p:spPr/>
        <p:txBody>
          <a:bodyPr/>
          <a:lstStyle/>
          <a:p>
            <a:r>
              <a:rPr lang="th-TH" dirty="0"/>
              <a:t>ค่าระวางเรือ  และราคาหุ้นเดินเรือของไทย</a:t>
            </a:r>
            <a:endParaRPr lang="en-US" dirty="0"/>
          </a:p>
        </p:txBody>
      </p:sp>
      <p:graphicFrame>
        <p:nvGraphicFramePr>
          <p:cNvPr id="6" name="Object 5">
            <a:extLst>
              <a:ext uri="{FF2B5EF4-FFF2-40B4-BE49-F238E27FC236}">
                <a16:creationId xmlns:a16="http://schemas.microsoft.com/office/drawing/2014/main" id="{4B6D2053-5415-B641-E699-7FFA942A2E6F}"/>
              </a:ext>
            </a:extLst>
          </p:cNvPr>
          <p:cNvGraphicFramePr>
            <a:graphicFrameLocks noChangeAspect="1"/>
          </p:cNvGraphicFramePr>
          <p:nvPr>
            <p:extLst>
              <p:ext uri="{D42A27DB-BD31-4B8C-83A1-F6EECF244321}">
                <p14:modId xmlns:p14="http://schemas.microsoft.com/office/powerpoint/2010/main" val="1937863484"/>
              </p:ext>
            </p:extLst>
          </p:nvPr>
        </p:nvGraphicFramePr>
        <p:xfrm>
          <a:off x="444500" y="4154488"/>
          <a:ext cx="3646488" cy="2079625"/>
        </p:xfrm>
        <a:graphic>
          <a:graphicData uri="http://schemas.openxmlformats.org/presentationml/2006/ole">
            <mc:AlternateContent xmlns:mc="http://schemas.openxmlformats.org/markup-compatibility/2006">
              <mc:Choice xmlns:v="urn:schemas-microsoft-com:vml" Requires="v">
                <p:oleObj name="Worksheet" r:id="rId3" imgW="3762487" imgH="2142997" progId="Excel.Sheet.12">
                  <p:link updateAutomatic="1"/>
                </p:oleObj>
              </mc:Choice>
              <mc:Fallback>
                <p:oleObj name="Worksheet" r:id="rId3" imgW="3762487" imgH="2142997" progId="Excel.Sheet.12">
                  <p:link updateAutomatic="1"/>
                  <p:pic>
                    <p:nvPicPr>
                      <p:cNvPr id="6" name="Object 5">
                        <a:extLst>
                          <a:ext uri="{FF2B5EF4-FFF2-40B4-BE49-F238E27FC236}">
                            <a16:creationId xmlns:a16="http://schemas.microsoft.com/office/drawing/2014/main" id="{F9CFAB67-A40C-5A3C-8B34-31C4CEDB5B84}"/>
                          </a:ext>
                        </a:extLst>
                      </p:cNvPr>
                      <p:cNvPicPr/>
                      <p:nvPr/>
                    </p:nvPicPr>
                    <p:blipFill>
                      <a:blip r:embed="rId4"/>
                      <a:stretch>
                        <a:fillRect/>
                      </a:stretch>
                    </p:blipFill>
                    <p:spPr>
                      <a:xfrm>
                        <a:off x="444500" y="4154488"/>
                        <a:ext cx="3646488" cy="20796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A2E7117E-6FC8-1247-591D-D8C496B39202}"/>
              </a:ext>
            </a:extLst>
          </p:cNvPr>
          <p:cNvGraphicFramePr>
            <a:graphicFrameLocks noChangeAspect="1"/>
          </p:cNvGraphicFramePr>
          <p:nvPr>
            <p:extLst>
              <p:ext uri="{D42A27DB-BD31-4B8C-83A1-F6EECF244321}">
                <p14:modId xmlns:p14="http://schemas.microsoft.com/office/powerpoint/2010/main" val="1464722335"/>
              </p:ext>
            </p:extLst>
          </p:nvPr>
        </p:nvGraphicFramePr>
        <p:xfrm>
          <a:off x="4252913" y="4092575"/>
          <a:ext cx="3894137" cy="2200275"/>
        </p:xfrm>
        <a:graphic>
          <a:graphicData uri="http://schemas.openxmlformats.org/presentationml/2006/ole">
            <mc:AlternateContent xmlns:mc="http://schemas.openxmlformats.org/markup-compatibility/2006">
              <mc:Choice xmlns:v="urn:schemas-microsoft-com:vml" Requires="v">
                <p:oleObj name="Worksheet" r:id="rId5" imgW="3762487" imgH="2142997" progId="Excel.Sheet.12">
                  <p:link updateAutomatic="1"/>
                </p:oleObj>
              </mc:Choice>
              <mc:Fallback>
                <p:oleObj name="Worksheet" r:id="rId5" imgW="3762487" imgH="2142997" progId="Excel.Sheet.12">
                  <p:link updateAutomatic="1"/>
                  <p:pic>
                    <p:nvPicPr>
                      <p:cNvPr id="7" name="Object 6">
                        <a:extLst>
                          <a:ext uri="{FF2B5EF4-FFF2-40B4-BE49-F238E27FC236}">
                            <a16:creationId xmlns:a16="http://schemas.microsoft.com/office/drawing/2014/main" id="{257AE710-F63D-FFF9-9F76-3892A1B9FA87}"/>
                          </a:ext>
                        </a:extLst>
                      </p:cNvPr>
                      <p:cNvPicPr/>
                      <p:nvPr/>
                    </p:nvPicPr>
                    <p:blipFill>
                      <a:blip r:embed="rId6"/>
                      <a:stretch>
                        <a:fillRect/>
                      </a:stretch>
                    </p:blipFill>
                    <p:spPr>
                      <a:xfrm>
                        <a:off x="4252913" y="4092575"/>
                        <a:ext cx="3894137" cy="22002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D04B673-8A43-D6AB-0DA2-5BEBA078EB56}"/>
              </a:ext>
            </a:extLst>
          </p:cNvPr>
          <p:cNvGraphicFramePr>
            <a:graphicFrameLocks noChangeAspect="1"/>
          </p:cNvGraphicFramePr>
          <p:nvPr>
            <p:extLst>
              <p:ext uri="{D42A27DB-BD31-4B8C-83A1-F6EECF244321}">
                <p14:modId xmlns:p14="http://schemas.microsoft.com/office/powerpoint/2010/main" val="288021442"/>
              </p:ext>
            </p:extLst>
          </p:nvPr>
        </p:nvGraphicFramePr>
        <p:xfrm>
          <a:off x="8147050" y="4092575"/>
          <a:ext cx="3709988" cy="2109788"/>
        </p:xfrm>
        <a:graphic>
          <a:graphicData uri="http://schemas.openxmlformats.org/presentationml/2006/ole">
            <mc:AlternateContent xmlns:mc="http://schemas.openxmlformats.org/markup-compatibility/2006">
              <mc:Choice xmlns:v="urn:schemas-microsoft-com:vml" Requires="v">
                <p:oleObj name="Worksheet" r:id="rId7" imgW="3762487" imgH="2142997" progId="Excel.Sheet.12">
                  <p:link updateAutomatic="1"/>
                </p:oleObj>
              </mc:Choice>
              <mc:Fallback>
                <p:oleObj name="Worksheet" r:id="rId7" imgW="3762487" imgH="2142997" progId="Excel.Sheet.12">
                  <p:link updateAutomatic="1"/>
                  <p:pic>
                    <p:nvPicPr>
                      <p:cNvPr id="11" name="Object 10">
                        <a:extLst>
                          <a:ext uri="{FF2B5EF4-FFF2-40B4-BE49-F238E27FC236}">
                            <a16:creationId xmlns:a16="http://schemas.microsoft.com/office/drawing/2014/main" id="{E7DA7DA8-E7B5-6615-A619-63730561F0B1}"/>
                          </a:ext>
                        </a:extLst>
                      </p:cNvPr>
                      <p:cNvPicPr/>
                      <p:nvPr/>
                    </p:nvPicPr>
                    <p:blipFill>
                      <a:blip r:embed="rId8"/>
                      <a:stretch>
                        <a:fillRect/>
                      </a:stretch>
                    </p:blipFill>
                    <p:spPr>
                      <a:xfrm>
                        <a:off x="8147050" y="4092575"/>
                        <a:ext cx="3709988" cy="210978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73BD726-D375-1D07-4557-358053D486DD}"/>
              </a:ext>
            </a:extLst>
          </p:cNvPr>
          <p:cNvGraphicFramePr>
            <a:graphicFrameLocks noChangeAspect="1"/>
          </p:cNvGraphicFramePr>
          <p:nvPr>
            <p:extLst>
              <p:ext uri="{D42A27DB-BD31-4B8C-83A1-F6EECF244321}">
                <p14:modId xmlns:p14="http://schemas.microsoft.com/office/powerpoint/2010/main" val="1236149791"/>
              </p:ext>
            </p:extLst>
          </p:nvPr>
        </p:nvGraphicFramePr>
        <p:xfrm>
          <a:off x="411163" y="944563"/>
          <a:ext cx="11147425" cy="2706687"/>
        </p:xfrm>
        <a:graphic>
          <a:graphicData uri="http://schemas.openxmlformats.org/presentationml/2006/ole">
            <mc:AlternateContent xmlns:mc="http://schemas.openxmlformats.org/markup-compatibility/2006">
              <mc:Choice xmlns:v="urn:schemas-microsoft-com:vml" Requires="v">
                <p:oleObj name="Worksheet" r:id="rId9" imgW="12191872" imgH="3009715" progId="Excel.Sheet.12">
                  <p:link updateAutomatic="1"/>
                </p:oleObj>
              </mc:Choice>
              <mc:Fallback>
                <p:oleObj name="Worksheet" r:id="rId9" imgW="12191872" imgH="3009715" progId="Excel.Sheet.12">
                  <p:link updateAutomatic="1"/>
                  <p:pic>
                    <p:nvPicPr>
                      <p:cNvPr id="5" name="Object 4">
                        <a:extLst>
                          <a:ext uri="{FF2B5EF4-FFF2-40B4-BE49-F238E27FC236}">
                            <a16:creationId xmlns:a16="http://schemas.microsoft.com/office/drawing/2014/main" id="{07D06ED9-A88F-60ED-FAF2-01FEF98AABBC}"/>
                          </a:ext>
                        </a:extLst>
                      </p:cNvPr>
                      <p:cNvPicPr/>
                      <p:nvPr/>
                    </p:nvPicPr>
                    <p:blipFill>
                      <a:blip r:embed="rId10"/>
                      <a:stretch>
                        <a:fillRect/>
                      </a:stretch>
                    </p:blipFill>
                    <p:spPr>
                      <a:xfrm>
                        <a:off x="411163" y="944563"/>
                        <a:ext cx="11147425" cy="270668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11AA04FA-547F-1ACF-B882-7FC55C4E3F79}"/>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22202206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72B472-35D6-0BAA-7714-C1CDEA0F4900}"/>
              </a:ext>
            </a:extLst>
          </p:cNvPr>
          <p:cNvSpPr>
            <a:spLocks noGrp="1"/>
          </p:cNvSpPr>
          <p:nvPr>
            <p:ph type="title"/>
          </p:nvPr>
        </p:nvSpPr>
        <p:spPr/>
        <p:txBody>
          <a:bodyPr>
            <a:normAutofit/>
          </a:bodyPr>
          <a:lstStyle/>
          <a:p>
            <a:r>
              <a:rPr lang="en-US" dirty="0"/>
              <a:t>Fed Fund Rate (Policy Rate)</a:t>
            </a:r>
          </a:p>
        </p:txBody>
      </p:sp>
      <p:graphicFrame>
        <p:nvGraphicFramePr>
          <p:cNvPr id="7" name="Object 6">
            <a:extLst>
              <a:ext uri="{FF2B5EF4-FFF2-40B4-BE49-F238E27FC236}">
                <a16:creationId xmlns:a16="http://schemas.microsoft.com/office/drawing/2014/main" id="{8195E6C8-E5DF-18A1-BF4F-BC7F84FC9457}"/>
              </a:ext>
            </a:extLst>
          </p:cNvPr>
          <p:cNvGraphicFramePr>
            <a:graphicFrameLocks noChangeAspect="1"/>
          </p:cNvGraphicFramePr>
          <p:nvPr>
            <p:extLst>
              <p:ext uri="{D42A27DB-BD31-4B8C-83A1-F6EECF244321}">
                <p14:modId xmlns:p14="http://schemas.microsoft.com/office/powerpoint/2010/main" val="1908920105"/>
              </p:ext>
            </p:extLst>
          </p:nvPr>
        </p:nvGraphicFramePr>
        <p:xfrm>
          <a:off x="479425" y="1279825"/>
          <a:ext cx="11233150" cy="4557713"/>
        </p:xfrm>
        <a:graphic>
          <a:graphicData uri="http://schemas.openxmlformats.org/presentationml/2006/ole">
            <mc:AlternateContent xmlns:mc="http://schemas.openxmlformats.org/markup-compatibility/2006">
              <mc:Choice xmlns:v="urn:schemas-microsoft-com:vml" Requires="v">
                <p:oleObj name="Worksheet" r:id="rId3" imgW="11010836" imgH="4467168" progId="Excel.Sheet.12">
                  <p:link updateAutomatic="1"/>
                </p:oleObj>
              </mc:Choice>
              <mc:Fallback>
                <p:oleObj name="Worksheet" r:id="rId3" imgW="11010836" imgH="4467168" progId="Excel.Sheet.12">
                  <p:link updateAutomatic="1"/>
                  <p:pic>
                    <p:nvPicPr>
                      <p:cNvPr id="0" name=""/>
                      <p:cNvPicPr/>
                      <p:nvPr/>
                    </p:nvPicPr>
                    <p:blipFill>
                      <a:blip r:embed="rId4"/>
                      <a:stretch>
                        <a:fillRect/>
                      </a:stretch>
                    </p:blipFill>
                    <p:spPr>
                      <a:xfrm>
                        <a:off x="479425" y="1279825"/>
                        <a:ext cx="11233150" cy="4557713"/>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E48C0367-E16C-ACAF-4529-9414C5780C9F}"/>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3255993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2C1750F-ADBC-A694-4133-36300512C382}"/>
              </a:ext>
            </a:extLst>
          </p:cNvPr>
          <p:cNvSpPr txBox="1"/>
          <p:nvPr/>
        </p:nvSpPr>
        <p:spPr>
          <a:xfrm>
            <a:off x="127488" y="92612"/>
            <a:ext cx="74703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b="1" dirty="0">
                <a:solidFill>
                  <a:srgbClr val="003D66"/>
                </a:solidFill>
                <a:effectLst>
                  <a:outerShdw blurRad="38100" dist="38100" dir="2700000" algn="tl">
                    <a:srgbClr val="000000">
                      <a:alpha val="43137"/>
                    </a:srgbClr>
                  </a:outerShdw>
                </a:effectLst>
                <a:latin typeface="DB Heavent Light"/>
                <a:cs typeface="DB Heavent Light"/>
              </a:rPr>
              <a:t>ตัวเลขการจ้างงานของสหรัฐฯ ต่ำกว่าคาด  เก็งลดดอกเบี้ยได้เร็วขึ้น</a:t>
            </a:r>
            <a:endParaRPr kumimoji="0" lang="en-US" sz="3200" b="1" i="0" u="none" strike="noStrike" kern="1200" cap="none" spc="0" normalizeH="0" baseline="0" noProof="0" dirty="0">
              <a:ln>
                <a:noFill/>
              </a:ln>
              <a:solidFill>
                <a:srgbClr val="003D66"/>
              </a:solidFill>
              <a:effectLst>
                <a:outerShdw blurRad="38100" dist="38100" dir="2700000" algn="tl">
                  <a:srgbClr val="000000">
                    <a:alpha val="43137"/>
                  </a:srgbClr>
                </a:outerShdw>
              </a:effectLst>
              <a:uLnTx/>
              <a:uFillTx/>
              <a:latin typeface="DB Heavent Light"/>
              <a:ea typeface="+mn-ea"/>
              <a:cs typeface="DB Heavent Light"/>
            </a:endParaRPr>
          </a:p>
        </p:txBody>
      </p:sp>
      <p:sp>
        <p:nvSpPr>
          <p:cNvPr id="3" name="TextBox 2">
            <a:extLst>
              <a:ext uri="{FF2B5EF4-FFF2-40B4-BE49-F238E27FC236}">
                <a16:creationId xmlns:a16="http://schemas.microsoft.com/office/drawing/2014/main" id="{1D674ED2-F4FD-AB44-E88E-113321334B32}"/>
              </a:ext>
            </a:extLst>
          </p:cNvPr>
          <p:cNvSpPr txBox="1"/>
          <p:nvPr/>
        </p:nvSpPr>
        <p:spPr>
          <a:xfrm>
            <a:off x="11193009" y="769263"/>
            <a:ext cx="8659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b="0" i="0" u="none" strike="noStrike" kern="1200" cap="none" spc="0" normalizeH="0" baseline="0" noProof="0" dirty="0">
                <a:ln>
                  <a:noFill/>
                </a:ln>
                <a:solidFill>
                  <a:schemeClr val="bg2">
                    <a:lumMod val="75000"/>
                  </a:schemeClr>
                </a:solidFill>
                <a:effectLst/>
                <a:uLnTx/>
                <a:uFillTx/>
                <a:latin typeface="DB Heavent Light"/>
                <a:ea typeface="+mn-ea"/>
                <a:cs typeface="DB Heavent Light"/>
              </a:rPr>
              <a:t>4-</a:t>
            </a:r>
            <a:r>
              <a:rPr kumimoji="0" lang="en-US" b="0" i="0" u="none" strike="noStrike" kern="1200" cap="none" spc="0" normalizeH="0" baseline="0" noProof="0" dirty="0">
                <a:ln>
                  <a:noFill/>
                </a:ln>
                <a:solidFill>
                  <a:schemeClr val="bg2">
                    <a:lumMod val="75000"/>
                  </a:schemeClr>
                </a:solidFill>
                <a:effectLst/>
                <a:uLnTx/>
                <a:uFillTx/>
                <a:latin typeface="DB Heavent Light"/>
                <a:ea typeface="+mn-ea"/>
                <a:cs typeface="DB Heavent Light"/>
              </a:rPr>
              <a:t>May-24</a:t>
            </a:r>
            <a:endParaRPr kumimoji="0" lang="th-TH" b="0" i="0" u="none" strike="noStrike" kern="1200" cap="none" spc="0" normalizeH="0" baseline="0" noProof="0" dirty="0">
              <a:ln>
                <a:noFill/>
              </a:ln>
              <a:solidFill>
                <a:schemeClr val="bg2">
                  <a:lumMod val="75000"/>
                </a:schemeClr>
              </a:solidFill>
              <a:effectLst/>
              <a:uLnTx/>
              <a:uFillTx/>
              <a:latin typeface="DB Heavent Light"/>
              <a:ea typeface="+mn-ea"/>
              <a:cs typeface="DB Heavent Light"/>
            </a:endParaRPr>
          </a:p>
        </p:txBody>
      </p:sp>
      <p:sp>
        <p:nvSpPr>
          <p:cNvPr id="4" name="TextBox 3">
            <a:extLst>
              <a:ext uri="{FF2B5EF4-FFF2-40B4-BE49-F238E27FC236}">
                <a16:creationId xmlns:a16="http://schemas.microsoft.com/office/drawing/2014/main" id="{82CA4D46-3186-12A7-0125-32751CA92902}"/>
              </a:ext>
            </a:extLst>
          </p:cNvPr>
          <p:cNvSpPr txBox="1"/>
          <p:nvPr/>
        </p:nvSpPr>
        <p:spPr>
          <a:xfrm>
            <a:off x="127488" y="4913704"/>
            <a:ext cx="11791610" cy="1323439"/>
          </a:xfrm>
          <a:prstGeom prst="rect">
            <a:avLst/>
          </a:prstGeom>
          <a:noFill/>
        </p:spPr>
        <p:txBody>
          <a:bodyPr wrap="square" rtlCol="0">
            <a:spAutoFit/>
          </a:bodyPr>
          <a:lstStyle/>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h-TH" sz="2000" i="0" u="none" strike="noStrike" kern="1200" cap="none" spc="0" normalizeH="0" baseline="0" noProof="0" dirty="0">
                <a:ln>
                  <a:noFill/>
                </a:ln>
                <a:solidFill>
                  <a:schemeClr val="accent6">
                    <a:lumMod val="75000"/>
                  </a:schemeClr>
                </a:solidFill>
                <a:effectLst/>
                <a:uLnTx/>
                <a:uFillTx/>
                <a:latin typeface="DB Heavent Light"/>
                <a:ea typeface="+mn-ea"/>
                <a:cs typeface="DB Heavent Light"/>
              </a:rPr>
              <a:t>เงินเดือนนอกภาคเกษตรกรรม เดือนที่แล้วเพิ่มขึ้น 175,000 ราย ซึ่งเป็นการเพิ่มขึ้นน้อยที่สุดในรอบ 6 เดือน จากรายงานของสำนักสถิติแรงงานเผยเมื่อวันศุกร์ ต่อมา ปล่อย แสดงให้เห็นว่ากิจกรรมทางธุรกิจในภาคบริการซึ่งเป็นส่วนที่ใหญ่ที่สุดของเศรษฐกิจ อ่อนตัวลงอย่างไม่คาดคิดสู่ระดับต่ำสุดในรอบสี่ปี ในขณะที่ราคาพุ่งสูงขึ้น</a:t>
            </a:r>
            <a:endParaRPr kumimoji="0" lang="en-US" sz="2000" i="0" u="none" strike="noStrike" kern="1200" cap="none" spc="0" normalizeH="0" baseline="0" noProof="0" dirty="0">
              <a:ln>
                <a:noFill/>
              </a:ln>
              <a:solidFill>
                <a:schemeClr val="accent6">
                  <a:lumMod val="75000"/>
                </a:schemeClr>
              </a:solidFill>
              <a:effectLst/>
              <a:uLnTx/>
              <a:uFillTx/>
              <a:latin typeface="DB Heavent Light"/>
              <a:ea typeface="+mn-ea"/>
              <a:cs typeface="DB Heavent Light"/>
            </a:endParaRPr>
          </a:p>
          <a:p>
            <a:pPr marL="225425" marR="0" lvl="0" indent="-2254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h-TH" sz="2000" i="0" u="none" strike="noStrike" kern="1200" cap="none" spc="0" normalizeH="0" baseline="0" noProof="0" dirty="0">
                <a:ln>
                  <a:noFill/>
                </a:ln>
                <a:solidFill>
                  <a:schemeClr val="accent6">
                    <a:lumMod val="75000"/>
                  </a:schemeClr>
                </a:solidFill>
                <a:effectLst/>
                <a:uLnTx/>
                <a:uFillTx/>
                <a:latin typeface="DB Heavent Light"/>
                <a:ea typeface="+mn-ea"/>
                <a:cs typeface="DB Heavent Light"/>
              </a:rPr>
              <a:t>“สำหรับผู้ที่มองหาการปรับลดอัตราดอกเบี้ยเร็วกว่าในภายหลัง การเติบโตของเงินเดือนที่ชะลอตัวลงนี้ถือเป็นข่าวดี และตัวเลขการเติบโตของค่าจ้างที่ลดลงทำให้เป็นข่าวดียิ่งขึ้น” โอลู โซโนลาฟิทช์ เรทติ้งส์ หัวหน้าฝ่ายวิจัยเศรษฐกิจสหรัฐฯ ระบุ</a:t>
            </a:r>
            <a:endParaRPr kumimoji="0" lang="en-US" sz="2000" i="0" u="none" strike="noStrike" kern="1200" cap="none" spc="0" normalizeH="0" baseline="0" noProof="0" dirty="0">
              <a:ln>
                <a:noFill/>
              </a:ln>
              <a:solidFill>
                <a:schemeClr val="accent6">
                  <a:lumMod val="75000"/>
                </a:schemeClr>
              </a:solidFill>
              <a:effectLst/>
              <a:uLnTx/>
              <a:uFillTx/>
              <a:latin typeface="DB Heavent Light"/>
              <a:ea typeface="+mn-ea"/>
              <a:cs typeface="DB Heavent Light"/>
            </a:endParaRPr>
          </a:p>
        </p:txBody>
      </p:sp>
      <p:pic>
        <p:nvPicPr>
          <p:cNvPr id="7" name="Picture 6">
            <a:extLst>
              <a:ext uri="{FF2B5EF4-FFF2-40B4-BE49-F238E27FC236}">
                <a16:creationId xmlns:a16="http://schemas.microsoft.com/office/drawing/2014/main" id="{7B3E777F-71F1-7BDD-9C15-BBA2AA7CB4CF}"/>
              </a:ext>
            </a:extLst>
          </p:cNvPr>
          <p:cNvPicPr>
            <a:picLocks noChangeAspect="1"/>
          </p:cNvPicPr>
          <p:nvPr/>
        </p:nvPicPr>
        <p:blipFill rotWithShape="1">
          <a:blip r:embed="rId2">
            <a:extLst>
              <a:ext uri="{28A0092B-C50C-407E-A947-70E740481C1C}">
                <a14:useLocalDpi xmlns:a14="http://schemas.microsoft.com/office/drawing/2010/main" val="0"/>
              </a:ext>
            </a:extLst>
          </a:blip>
          <a:srcRect t="15231" b="10895"/>
          <a:stretch/>
        </p:blipFill>
        <p:spPr>
          <a:xfrm>
            <a:off x="756859" y="843355"/>
            <a:ext cx="10436150" cy="4031873"/>
          </a:xfrm>
          <a:prstGeom prst="rect">
            <a:avLst/>
          </a:prstGeom>
        </p:spPr>
      </p:pic>
    </p:spTree>
    <p:extLst>
      <p:ext uri="{BB962C8B-B14F-4D97-AF65-F5344CB8AC3E}">
        <p14:creationId xmlns:p14="http://schemas.microsoft.com/office/powerpoint/2010/main" val="23697757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5BCC5095-63BD-2320-AEDA-67632146DE7F}"/>
              </a:ext>
            </a:extLst>
          </p:cNvPr>
          <p:cNvGraphicFramePr>
            <a:graphicFrameLocks noChangeAspect="1"/>
          </p:cNvGraphicFramePr>
          <p:nvPr>
            <p:extLst>
              <p:ext uri="{D42A27DB-BD31-4B8C-83A1-F6EECF244321}">
                <p14:modId xmlns:p14="http://schemas.microsoft.com/office/powerpoint/2010/main" val="2641870682"/>
              </p:ext>
            </p:extLst>
          </p:nvPr>
        </p:nvGraphicFramePr>
        <p:xfrm>
          <a:off x="973138" y="1050928"/>
          <a:ext cx="10245725" cy="5203825"/>
        </p:xfrm>
        <a:graphic>
          <a:graphicData uri="http://schemas.openxmlformats.org/presentationml/2006/ole">
            <mc:AlternateContent xmlns:mc="http://schemas.openxmlformats.org/markup-compatibility/2006">
              <mc:Choice xmlns:v="urn:schemas-microsoft-com:vml" Requires="v">
                <p:oleObj name="Worksheet" r:id="rId3" imgW="19955051" imgH="10134614" progId="Excel.Sheet.12">
                  <p:link updateAutomatic="1"/>
                </p:oleObj>
              </mc:Choice>
              <mc:Fallback>
                <p:oleObj name="Worksheet" r:id="rId3" imgW="19955051" imgH="10134614" progId="Excel.Sheet.12">
                  <p:link updateAutomatic="1"/>
                  <p:pic>
                    <p:nvPicPr>
                      <p:cNvPr id="0" name=""/>
                      <p:cNvPicPr/>
                      <p:nvPr/>
                    </p:nvPicPr>
                    <p:blipFill>
                      <a:blip r:embed="rId4"/>
                      <a:stretch>
                        <a:fillRect/>
                      </a:stretch>
                    </p:blipFill>
                    <p:spPr>
                      <a:xfrm>
                        <a:off x="973138" y="1050928"/>
                        <a:ext cx="10245725" cy="5203825"/>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39DA19D-9EC5-0C84-5349-00E1548DE380}"/>
              </a:ext>
            </a:extLst>
          </p:cNvPr>
          <p:cNvSpPr>
            <a:spLocks noGrp="1"/>
          </p:cNvSpPr>
          <p:nvPr>
            <p:ph type="title"/>
          </p:nvPr>
        </p:nvSpPr>
        <p:spPr/>
        <p:txBody>
          <a:bodyPr/>
          <a:lstStyle/>
          <a:p>
            <a:r>
              <a:rPr lang="en-US" dirty="0"/>
              <a:t>US’s GDP  &amp;  Stock Market</a:t>
            </a:r>
          </a:p>
        </p:txBody>
      </p:sp>
      <p:sp>
        <p:nvSpPr>
          <p:cNvPr id="5" name="TextBox 4">
            <a:extLst>
              <a:ext uri="{FF2B5EF4-FFF2-40B4-BE49-F238E27FC236}">
                <a16:creationId xmlns:a16="http://schemas.microsoft.com/office/drawing/2014/main" id="{60236760-493A-550D-C222-7544449C9B32}"/>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39005726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66EB1DF-A4CC-6B0D-0138-191C1B9A490D}"/>
              </a:ext>
            </a:extLst>
          </p:cNvPr>
          <p:cNvGraphicFramePr>
            <a:graphicFrameLocks noChangeAspect="1"/>
          </p:cNvGraphicFramePr>
          <p:nvPr>
            <p:extLst>
              <p:ext uri="{D42A27DB-BD31-4B8C-83A1-F6EECF244321}">
                <p14:modId xmlns:p14="http://schemas.microsoft.com/office/powerpoint/2010/main" val="745962137"/>
              </p:ext>
            </p:extLst>
          </p:nvPr>
        </p:nvGraphicFramePr>
        <p:xfrm>
          <a:off x="814388" y="979090"/>
          <a:ext cx="10563225" cy="5219700"/>
        </p:xfrm>
        <a:graphic>
          <a:graphicData uri="http://schemas.openxmlformats.org/presentationml/2006/ole">
            <mc:AlternateContent xmlns:mc="http://schemas.openxmlformats.org/markup-compatibility/2006">
              <mc:Choice xmlns:v="urn:schemas-microsoft-com:vml" Requires="v">
                <p:oleObj name="Worksheet" r:id="rId3" imgW="10563241" imgH="5219885" progId="Excel.Sheet.12">
                  <p:link updateAutomatic="1"/>
                </p:oleObj>
              </mc:Choice>
              <mc:Fallback>
                <p:oleObj name="Worksheet" r:id="rId3" imgW="10563241" imgH="5219885" progId="Excel.Sheet.12">
                  <p:link updateAutomatic="1"/>
                  <p:pic>
                    <p:nvPicPr>
                      <p:cNvPr id="0" name=""/>
                      <p:cNvPicPr/>
                      <p:nvPr/>
                    </p:nvPicPr>
                    <p:blipFill>
                      <a:blip r:embed="rId4"/>
                      <a:stretch>
                        <a:fillRect/>
                      </a:stretch>
                    </p:blipFill>
                    <p:spPr>
                      <a:xfrm>
                        <a:off x="814388" y="979090"/>
                        <a:ext cx="10563225" cy="5219700"/>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B81E38A-C167-5E51-69A7-B2E6C4A13F0D}"/>
              </a:ext>
            </a:extLst>
          </p:cNvPr>
          <p:cNvSpPr>
            <a:spLocks noGrp="1"/>
          </p:cNvSpPr>
          <p:nvPr>
            <p:ph type="title"/>
          </p:nvPr>
        </p:nvSpPr>
        <p:spPr/>
        <p:txBody>
          <a:bodyPr/>
          <a:lstStyle/>
          <a:p>
            <a:r>
              <a:rPr lang="en-US" dirty="0"/>
              <a:t>QE : Fed &amp; ECB</a:t>
            </a:r>
          </a:p>
        </p:txBody>
      </p:sp>
      <p:cxnSp>
        <p:nvCxnSpPr>
          <p:cNvPr id="9" name="Straight Arrow Connector 8">
            <a:extLst>
              <a:ext uri="{FF2B5EF4-FFF2-40B4-BE49-F238E27FC236}">
                <a16:creationId xmlns:a16="http://schemas.microsoft.com/office/drawing/2014/main" id="{46181684-DD35-4111-85C8-ED8FC198AC41}"/>
              </a:ext>
            </a:extLst>
          </p:cNvPr>
          <p:cNvCxnSpPr>
            <a:cxnSpLocks/>
          </p:cNvCxnSpPr>
          <p:nvPr/>
        </p:nvCxnSpPr>
        <p:spPr>
          <a:xfrm>
            <a:off x="4730389" y="2320490"/>
            <a:ext cx="568491" cy="931861"/>
          </a:xfrm>
          <a:prstGeom prst="straightConnector1">
            <a:avLst/>
          </a:prstGeom>
          <a:ln>
            <a:tailEnd type="triangle"/>
          </a:ln>
        </p:spPr>
        <p:style>
          <a:lnRef idx="1">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A2033E77-F70E-4E2A-8238-C7EAEBCFDC4D}"/>
              </a:ext>
            </a:extLst>
          </p:cNvPr>
          <p:cNvSpPr txBox="1"/>
          <p:nvPr/>
        </p:nvSpPr>
        <p:spPr>
          <a:xfrm>
            <a:off x="3595805" y="1945064"/>
            <a:ext cx="2726426" cy="52322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เริ่มการระบาด</a:t>
            </a:r>
            <a:r>
              <a:rPr kumimoji="0" lang="en-US" sz="2800" b="0" i="0" u="none" strike="noStrike" kern="1200" cap="none" spc="0" normalizeH="0" baseline="0" noProof="0" dirty="0">
                <a:ln>
                  <a:noFill/>
                </a:ln>
                <a:solidFill>
                  <a:srgbClr val="003D66"/>
                </a:solidFill>
                <a:effectLst/>
                <a:uLnTx/>
                <a:uFillTx/>
                <a:latin typeface="DB Heavent" panose="02000506060000020004" pitchFamily="2" charset="-34"/>
                <a:ea typeface="+mn-ea"/>
                <a:cs typeface="DB Heavent" panose="02000506060000020004" pitchFamily="2" charset="-34"/>
              </a:rPr>
              <a:t>Covid-19</a:t>
            </a:r>
          </a:p>
        </p:txBody>
      </p:sp>
      <p:sp>
        <p:nvSpPr>
          <p:cNvPr id="6" name="TextBox 5">
            <a:extLst>
              <a:ext uri="{FF2B5EF4-FFF2-40B4-BE49-F238E27FC236}">
                <a16:creationId xmlns:a16="http://schemas.microsoft.com/office/drawing/2014/main" id="{76E62966-83A7-AFAF-442F-F786198E9F14}"/>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18031928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1803926331"/>
              </p:ext>
            </p:extLst>
          </p:nvPr>
        </p:nvGraphicFramePr>
        <p:xfrm>
          <a:off x="1543050" y="3592513"/>
          <a:ext cx="6330950" cy="2921000"/>
        </p:xfrm>
        <a:graphic>
          <a:graphicData uri="http://schemas.openxmlformats.org/presentationml/2006/ole">
            <mc:AlternateContent xmlns:mc="http://schemas.openxmlformats.org/markup-compatibility/2006">
              <mc:Choice xmlns:v="urn:schemas-microsoft-com:vml" Requires="v">
                <p:oleObj name="Worksheet" r:id="rId3" imgW="8086677" imgH="3781624" progId="Excel.Sheet.12">
                  <p:link/>
                </p:oleObj>
              </mc:Choice>
              <mc:Fallback>
                <p:oleObj name="Worksheet" r:id="rId3" imgW="8086677" imgH="3781624" progId="Excel.Sheet.12">
                  <p:link/>
                  <p:pic>
                    <p:nvPicPr>
                      <p:cNvPr id="10" name="Object 9"/>
                      <p:cNvPicPr/>
                      <p:nvPr/>
                    </p:nvPicPr>
                    <p:blipFill>
                      <a:blip r:embed="rId4"/>
                      <a:stretch>
                        <a:fillRect/>
                      </a:stretch>
                    </p:blipFill>
                    <p:spPr>
                      <a:xfrm>
                        <a:off x="1543050" y="3592513"/>
                        <a:ext cx="6330950" cy="292100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11F75027-E4B7-4722-AFE4-D67C96D7A5CA}"/>
              </a:ext>
            </a:extLst>
          </p:cNvPr>
          <p:cNvSpPr txBox="1"/>
          <p:nvPr/>
        </p:nvSpPr>
        <p:spPr>
          <a:xfrm>
            <a:off x="5348581" y="850838"/>
            <a:ext cx="2886075" cy="954107"/>
          </a:xfrm>
          <a:prstGeom prst="rect">
            <a:avLst/>
          </a:prstGeom>
          <a:solidFill>
            <a:schemeClr val="accent4">
              <a:lumMod val="60000"/>
              <a:lumOff val="40000"/>
            </a:schemeClr>
          </a:solid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ตัวเลขการซื้อสินทรัพย์ของ </a:t>
            </a:r>
            <a:r>
              <a:rPr kumimoji="0" lang="en-US"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Fed </a:t>
            </a:r>
            <a:r>
              <a:rPr kumimoji="0" lang="th-TH"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a:t>
            </a:r>
            <a:r>
              <a:rPr kumimoji="0" lang="en-US"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QE) </a:t>
            </a:r>
            <a:r>
              <a:rPr kumimoji="0" lang="th-TH"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รายสัปดาห์</a:t>
            </a:r>
            <a:endParaRPr kumimoji="0" lang="en-US" sz="28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endParaRPr>
          </a:p>
        </p:txBody>
      </p:sp>
      <p:sp>
        <p:nvSpPr>
          <p:cNvPr id="3" name="Arrow: Right 2">
            <a:extLst>
              <a:ext uri="{FF2B5EF4-FFF2-40B4-BE49-F238E27FC236}">
                <a16:creationId xmlns:a16="http://schemas.microsoft.com/office/drawing/2014/main" id="{BF37C52B-9675-3C6C-CD23-962B018B84A6}"/>
              </a:ext>
            </a:extLst>
          </p:cNvPr>
          <p:cNvSpPr/>
          <p:nvPr/>
        </p:nvSpPr>
        <p:spPr>
          <a:xfrm rot="1120302">
            <a:off x="5808652" y="5774885"/>
            <a:ext cx="566496" cy="3105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9" name="Arrow: Right 8">
            <a:extLst>
              <a:ext uri="{FF2B5EF4-FFF2-40B4-BE49-F238E27FC236}">
                <a16:creationId xmlns:a16="http://schemas.microsoft.com/office/drawing/2014/main" id="{D90BCCA0-BC9A-8DB1-DCE5-B94EDE9C7AC2}"/>
              </a:ext>
            </a:extLst>
          </p:cNvPr>
          <p:cNvSpPr/>
          <p:nvPr/>
        </p:nvSpPr>
        <p:spPr>
          <a:xfrm rot="19059737">
            <a:off x="5812751" y="4220125"/>
            <a:ext cx="566496" cy="310551"/>
          </a:xfrm>
          <a:prstGeom prst="rightArrow">
            <a:avLst/>
          </a:prstGeom>
          <a:solidFill>
            <a:srgbClr val="00FF0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graphicFrame>
        <p:nvGraphicFramePr>
          <p:cNvPr id="5" name="Object 4">
            <a:extLst>
              <a:ext uri="{FF2B5EF4-FFF2-40B4-BE49-F238E27FC236}">
                <a16:creationId xmlns:a16="http://schemas.microsoft.com/office/drawing/2014/main" id="{A5BAF994-C6CC-4973-FB18-8EA866684870}"/>
              </a:ext>
            </a:extLst>
          </p:cNvPr>
          <p:cNvGraphicFramePr>
            <a:graphicFrameLocks noChangeAspect="1"/>
          </p:cNvGraphicFramePr>
          <p:nvPr>
            <p:extLst>
              <p:ext uri="{D42A27DB-BD31-4B8C-83A1-F6EECF244321}">
                <p14:modId xmlns:p14="http://schemas.microsoft.com/office/powerpoint/2010/main" val="3448695286"/>
              </p:ext>
            </p:extLst>
          </p:nvPr>
        </p:nvGraphicFramePr>
        <p:xfrm>
          <a:off x="455613" y="284163"/>
          <a:ext cx="4505325" cy="3200400"/>
        </p:xfrm>
        <a:graphic>
          <a:graphicData uri="http://schemas.openxmlformats.org/presentationml/2006/ole">
            <mc:AlternateContent xmlns:mc="http://schemas.openxmlformats.org/markup-compatibility/2006">
              <mc:Choice xmlns:v="urn:schemas-microsoft-com:vml" Requires="v">
                <p:oleObj name="Worksheet" r:id="rId5" imgW="4505533" imgH="3200485" progId="Excel.Sheet.12">
                  <p:link updateAutomatic="1"/>
                </p:oleObj>
              </mc:Choice>
              <mc:Fallback>
                <p:oleObj name="Worksheet" r:id="rId5" imgW="4505533" imgH="3200485" progId="Excel.Sheet.12">
                  <p:link updateAutomatic="1"/>
                  <p:pic>
                    <p:nvPicPr>
                      <p:cNvPr id="0" name=""/>
                      <p:cNvPicPr/>
                      <p:nvPr/>
                    </p:nvPicPr>
                    <p:blipFill>
                      <a:blip r:embed="rId6"/>
                      <a:stretch>
                        <a:fillRect/>
                      </a:stretch>
                    </p:blipFill>
                    <p:spPr>
                      <a:xfrm>
                        <a:off x="455613" y="284163"/>
                        <a:ext cx="4505325" cy="32004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EBF4C7E0-8A75-1A89-DAB4-D17F63BA1039}"/>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graphicFrame>
        <p:nvGraphicFramePr>
          <p:cNvPr id="4" name="Object 3">
            <a:extLst>
              <a:ext uri="{FF2B5EF4-FFF2-40B4-BE49-F238E27FC236}">
                <a16:creationId xmlns:a16="http://schemas.microsoft.com/office/drawing/2014/main" id="{9680FC47-A25F-5BB7-2C77-70423981BBE2}"/>
              </a:ext>
            </a:extLst>
          </p:cNvPr>
          <p:cNvGraphicFramePr>
            <a:graphicFrameLocks noChangeAspect="1"/>
          </p:cNvGraphicFramePr>
          <p:nvPr>
            <p:extLst>
              <p:ext uri="{D42A27DB-BD31-4B8C-83A1-F6EECF244321}">
                <p14:modId xmlns:p14="http://schemas.microsoft.com/office/powerpoint/2010/main" val="1836507910"/>
              </p:ext>
            </p:extLst>
          </p:nvPr>
        </p:nvGraphicFramePr>
        <p:xfrm>
          <a:off x="8621712" y="996950"/>
          <a:ext cx="3114675" cy="5191125"/>
        </p:xfrm>
        <a:graphic>
          <a:graphicData uri="http://schemas.openxmlformats.org/presentationml/2006/ole">
            <mc:AlternateContent xmlns:mc="http://schemas.openxmlformats.org/markup-compatibility/2006">
              <mc:Choice xmlns:v="urn:schemas-microsoft-com:vml" Requires="v">
                <p:oleObj name="Worksheet" r:id="rId7" imgW="3114723" imgH="5191097" progId="Excel.Sheet.12">
                  <p:link updateAutomatic="1"/>
                </p:oleObj>
              </mc:Choice>
              <mc:Fallback>
                <p:oleObj name="Worksheet" r:id="rId7" imgW="3114723" imgH="5191097" progId="Excel.Sheet.12">
                  <p:link updateAutomatic="1"/>
                  <p:pic>
                    <p:nvPicPr>
                      <p:cNvPr id="0" name=""/>
                      <p:cNvPicPr/>
                      <p:nvPr/>
                    </p:nvPicPr>
                    <p:blipFill>
                      <a:blip r:embed="rId8"/>
                      <a:stretch>
                        <a:fillRect/>
                      </a:stretch>
                    </p:blipFill>
                    <p:spPr>
                      <a:xfrm>
                        <a:off x="8621712" y="996950"/>
                        <a:ext cx="3114675" cy="5191125"/>
                      </a:xfrm>
                      <a:prstGeom prst="rect">
                        <a:avLst/>
                      </a:prstGeom>
                    </p:spPr>
                  </p:pic>
                </p:oleObj>
              </mc:Fallback>
            </mc:AlternateContent>
          </a:graphicData>
        </a:graphic>
      </p:graphicFrame>
    </p:spTree>
    <p:extLst>
      <p:ext uri="{BB962C8B-B14F-4D97-AF65-F5344CB8AC3E}">
        <p14:creationId xmlns:p14="http://schemas.microsoft.com/office/powerpoint/2010/main" val="9806985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F75027-E4B7-4722-AFE4-D67C96D7A5CA}"/>
              </a:ext>
            </a:extLst>
          </p:cNvPr>
          <p:cNvSpPr txBox="1"/>
          <p:nvPr/>
        </p:nvSpPr>
        <p:spPr>
          <a:xfrm>
            <a:off x="854016" y="1098837"/>
            <a:ext cx="10282686" cy="646331"/>
          </a:xfrm>
          <a:prstGeom prst="rect">
            <a:avLst/>
          </a:prstGeom>
          <a:solidFill>
            <a:schemeClr val="accent4">
              <a:lumMod val="60000"/>
              <a:lumOff val="40000"/>
            </a:schemeClr>
          </a:solid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th-TH" sz="36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การเปลี่ยนแปลงของ </a:t>
            </a:r>
            <a:r>
              <a:rPr kumimoji="0" lang="en-US" sz="36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Market Cap. </a:t>
            </a:r>
            <a:r>
              <a:rPr kumimoji="0" lang="th-TH" sz="36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ตลาดหุ้นโลก นับตั้งแต่ปี 2017 - ปัจจุบัน</a:t>
            </a:r>
            <a:endParaRPr kumimoji="0" lang="en-US" sz="3600" b="0" i="0"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endParaRPr>
          </a:p>
        </p:txBody>
      </p:sp>
      <p:graphicFrame>
        <p:nvGraphicFramePr>
          <p:cNvPr id="3" name="Object 2">
            <a:extLst>
              <a:ext uri="{FF2B5EF4-FFF2-40B4-BE49-F238E27FC236}">
                <a16:creationId xmlns:a16="http://schemas.microsoft.com/office/drawing/2014/main" id="{E9C83575-41FB-2F29-FD9D-73F097BBE5FA}"/>
              </a:ext>
            </a:extLst>
          </p:cNvPr>
          <p:cNvGraphicFramePr>
            <a:graphicFrameLocks noChangeAspect="1"/>
          </p:cNvGraphicFramePr>
          <p:nvPr>
            <p:extLst>
              <p:ext uri="{D42A27DB-BD31-4B8C-83A1-F6EECF244321}">
                <p14:modId xmlns:p14="http://schemas.microsoft.com/office/powerpoint/2010/main" val="3711799699"/>
              </p:ext>
            </p:extLst>
          </p:nvPr>
        </p:nvGraphicFramePr>
        <p:xfrm>
          <a:off x="1423988" y="2298700"/>
          <a:ext cx="4565650" cy="2741613"/>
        </p:xfrm>
        <a:graphic>
          <a:graphicData uri="http://schemas.openxmlformats.org/presentationml/2006/ole">
            <mc:AlternateContent xmlns:mc="http://schemas.openxmlformats.org/markup-compatibility/2006">
              <mc:Choice xmlns:v="urn:schemas-microsoft-com:vml" Requires="v">
                <p:oleObj name="Worksheet" r:id="rId3" imgW="4572000" imgH="2743328" progId="Excel.Sheet.12">
                  <p:link updateAutomatic="1"/>
                </p:oleObj>
              </mc:Choice>
              <mc:Fallback>
                <p:oleObj name="Worksheet" r:id="rId3" imgW="4572000" imgH="2743328" progId="Excel.Sheet.12">
                  <p:link updateAutomatic="1"/>
                  <p:pic>
                    <p:nvPicPr>
                      <p:cNvPr id="3" name="Object 2">
                        <a:extLst>
                          <a:ext uri="{FF2B5EF4-FFF2-40B4-BE49-F238E27FC236}">
                            <a16:creationId xmlns:a16="http://schemas.microsoft.com/office/drawing/2014/main" id="{E9C83575-41FB-2F29-FD9D-73F097BBE5FA}"/>
                          </a:ext>
                        </a:extLst>
                      </p:cNvPr>
                      <p:cNvPicPr/>
                      <p:nvPr/>
                    </p:nvPicPr>
                    <p:blipFill>
                      <a:blip r:embed="rId4"/>
                      <a:stretch>
                        <a:fillRect/>
                      </a:stretch>
                    </p:blipFill>
                    <p:spPr>
                      <a:xfrm>
                        <a:off x="1423988" y="2298700"/>
                        <a:ext cx="4565650" cy="2741613"/>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953AD977-3B30-0D8C-865F-EC3BA73BE038}"/>
              </a:ext>
            </a:extLst>
          </p:cNvPr>
          <p:cNvSpPr txBox="1"/>
          <p:nvPr/>
        </p:nvSpPr>
        <p:spPr>
          <a:xfrm>
            <a:off x="1423988" y="5593845"/>
            <a:ext cx="7718560" cy="40011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th-TH" sz="2000"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หมายเหตุ </a:t>
            </a:r>
            <a:r>
              <a:rPr kumimoji="0" lang="en-US" sz="2000"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 </a:t>
            </a:r>
            <a:r>
              <a:rPr kumimoji="0" lang="th-TH" sz="2000"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rPr>
              <a:t>การอัดฉีดเงินเข้าระบบของธนาคารกลางต่าง มีส่วนให้ตลาดหุ้นปรับตัวสูงขึ้น ในช่วงปี 2020-2021</a:t>
            </a:r>
            <a:endParaRPr kumimoji="0" lang="en-US" sz="2000" b="0" i="1" u="none" strike="noStrike" kern="1200" cap="none" spc="0" normalizeH="0" baseline="0" noProof="0" dirty="0">
              <a:ln>
                <a:noFill/>
              </a:ln>
              <a:solidFill>
                <a:prstClr val="black"/>
              </a:solidFill>
              <a:effectLst/>
              <a:uLnTx/>
              <a:uFillTx/>
              <a:latin typeface="DB Heavent" panose="02000506060000020004" pitchFamily="2" charset="-34"/>
              <a:ea typeface="+mn-ea"/>
              <a:cs typeface="DB Heavent" panose="02000506060000020004" pitchFamily="2" charset="-34"/>
            </a:endParaRPr>
          </a:p>
        </p:txBody>
      </p:sp>
      <p:graphicFrame>
        <p:nvGraphicFramePr>
          <p:cNvPr id="5" name="Object 4">
            <a:extLst>
              <a:ext uri="{FF2B5EF4-FFF2-40B4-BE49-F238E27FC236}">
                <a16:creationId xmlns:a16="http://schemas.microsoft.com/office/drawing/2014/main" id="{6712DFF5-A5ED-FE90-7CAC-259FF01A8236}"/>
              </a:ext>
            </a:extLst>
          </p:cNvPr>
          <p:cNvGraphicFramePr>
            <a:graphicFrameLocks noChangeAspect="1"/>
          </p:cNvGraphicFramePr>
          <p:nvPr>
            <p:extLst>
              <p:ext uri="{D42A27DB-BD31-4B8C-83A1-F6EECF244321}">
                <p14:modId xmlns:p14="http://schemas.microsoft.com/office/powerpoint/2010/main" val="1734714164"/>
              </p:ext>
            </p:extLst>
          </p:nvPr>
        </p:nvGraphicFramePr>
        <p:xfrm>
          <a:off x="7769815" y="1921904"/>
          <a:ext cx="3570207" cy="3014191"/>
        </p:xfrm>
        <a:graphic>
          <a:graphicData uri="http://schemas.openxmlformats.org/presentationml/2006/ole">
            <mc:AlternateContent xmlns:mc="http://schemas.openxmlformats.org/markup-compatibility/2006">
              <mc:Choice xmlns:v="urn:schemas-microsoft-com:vml" Requires="v">
                <p:oleObj name="Worksheet" r:id="rId5" imgW="2324036" imgH="1962207" progId="Excel.Sheet.12">
                  <p:link updateAutomatic="1"/>
                </p:oleObj>
              </mc:Choice>
              <mc:Fallback>
                <p:oleObj name="Worksheet" r:id="rId5" imgW="2324036" imgH="1962207" progId="Excel.Sheet.12">
                  <p:link updateAutomatic="1"/>
                  <p:pic>
                    <p:nvPicPr>
                      <p:cNvPr id="0" name=""/>
                      <p:cNvPicPr/>
                      <p:nvPr/>
                    </p:nvPicPr>
                    <p:blipFill>
                      <a:blip r:embed="rId6"/>
                      <a:stretch>
                        <a:fillRect/>
                      </a:stretch>
                    </p:blipFill>
                    <p:spPr>
                      <a:xfrm>
                        <a:off x="7769815" y="1921904"/>
                        <a:ext cx="3570207" cy="3014191"/>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9778D7D4-A162-B2B9-F78F-1F7255940550}"/>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26679654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CD84B43-89A2-4F01-8569-69A834665A58}"/>
              </a:ext>
            </a:extLst>
          </p:cNvPr>
          <p:cNvGraphicFramePr>
            <a:graphicFrameLocks noChangeAspect="1"/>
          </p:cNvGraphicFramePr>
          <p:nvPr>
            <p:extLst>
              <p:ext uri="{D42A27DB-BD31-4B8C-83A1-F6EECF244321}">
                <p14:modId xmlns:p14="http://schemas.microsoft.com/office/powerpoint/2010/main" val="3984993907"/>
              </p:ext>
            </p:extLst>
          </p:nvPr>
        </p:nvGraphicFramePr>
        <p:xfrm>
          <a:off x="403225" y="898532"/>
          <a:ext cx="11387138" cy="5256212"/>
        </p:xfrm>
        <a:graphic>
          <a:graphicData uri="http://schemas.openxmlformats.org/presentationml/2006/ole">
            <mc:AlternateContent xmlns:mc="http://schemas.openxmlformats.org/markup-compatibility/2006">
              <mc:Choice xmlns:v="urn:schemas-microsoft-com:vml" Requires="v">
                <p:oleObj name="Worksheet" r:id="rId3" imgW="8915400" imgH="4114800" progId="Excel.Sheet.12">
                  <p:link updateAutomatic="1"/>
                </p:oleObj>
              </mc:Choice>
              <mc:Fallback>
                <p:oleObj name="Worksheet" r:id="rId3" imgW="8915400" imgH="4114800" progId="Excel.Sheet.12">
                  <p:link updateAutomatic="1"/>
                  <p:pic>
                    <p:nvPicPr>
                      <p:cNvPr id="2" name="Object 1">
                        <a:extLst>
                          <a:ext uri="{FF2B5EF4-FFF2-40B4-BE49-F238E27FC236}">
                            <a16:creationId xmlns:a16="http://schemas.microsoft.com/office/drawing/2014/main" id="{7CD84B43-89A2-4F01-8569-69A834665A58}"/>
                          </a:ext>
                        </a:extLst>
                      </p:cNvPr>
                      <p:cNvPicPr/>
                      <p:nvPr/>
                    </p:nvPicPr>
                    <p:blipFill>
                      <a:blip r:embed="rId4"/>
                      <a:stretch>
                        <a:fillRect/>
                      </a:stretch>
                    </p:blipFill>
                    <p:spPr>
                      <a:xfrm>
                        <a:off x="403225" y="898532"/>
                        <a:ext cx="11387138" cy="5256212"/>
                      </a:xfrm>
                      <a:prstGeom prst="rect">
                        <a:avLst/>
                      </a:prstGeom>
                    </p:spPr>
                  </p:pic>
                </p:oleObj>
              </mc:Fallback>
            </mc:AlternateContent>
          </a:graphicData>
        </a:graphic>
      </p:graphicFrame>
      <p:sp>
        <p:nvSpPr>
          <p:cNvPr id="4" name="Rounded Rectangle 3"/>
          <p:cNvSpPr/>
          <p:nvPr/>
        </p:nvSpPr>
        <p:spPr>
          <a:xfrm>
            <a:off x="4911066" y="988680"/>
            <a:ext cx="972149" cy="5151168"/>
          </a:xfrm>
          <a:prstGeom prst="roundRect">
            <a:avLst/>
          </a:prstGeom>
          <a:noFill/>
          <a:ln w="38100">
            <a:solidFill>
              <a:srgbClr val="C00000"/>
            </a:solidFill>
            <a:prstDash val="sysDot"/>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3" name="Title 2">
            <a:extLst>
              <a:ext uri="{FF2B5EF4-FFF2-40B4-BE49-F238E27FC236}">
                <a16:creationId xmlns:a16="http://schemas.microsoft.com/office/drawing/2014/main" id="{6126CBA6-521D-3946-3629-C4D588A4BD49}"/>
              </a:ext>
            </a:extLst>
          </p:cNvPr>
          <p:cNvSpPr>
            <a:spLocks noGrp="1"/>
          </p:cNvSpPr>
          <p:nvPr>
            <p:ph type="title"/>
          </p:nvPr>
        </p:nvSpPr>
        <p:spPr/>
        <p:txBody>
          <a:bodyPr/>
          <a:lstStyle/>
          <a:p>
            <a:r>
              <a:rPr lang="en-US" dirty="0"/>
              <a:t>P/E </a:t>
            </a:r>
            <a:r>
              <a:rPr lang="th-TH" dirty="0"/>
              <a:t>ตลาดหุ้นสำคัญๆ </a:t>
            </a:r>
            <a:endParaRPr lang="en-US" dirty="0"/>
          </a:p>
        </p:txBody>
      </p:sp>
      <p:sp>
        <p:nvSpPr>
          <p:cNvPr id="5" name="TextBox 4">
            <a:extLst>
              <a:ext uri="{FF2B5EF4-FFF2-40B4-BE49-F238E27FC236}">
                <a16:creationId xmlns:a16="http://schemas.microsoft.com/office/drawing/2014/main" id="{4C3F07DA-552D-1166-97FF-9DFE45278358}"/>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3214250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578BA5A6-7E3F-DF8D-EA99-C728A0C21134}"/>
              </a:ext>
            </a:extLst>
          </p:cNvPr>
          <p:cNvGraphicFramePr>
            <a:graphicFrameLocks noChangeAspect="1"/>
          </p:cNvGraphicFramePr>
          <p:nvPr>
            <p:extLst>
              <p:ext uri="{D42A27DB-BD31-4B8C-83A1-F6EECF244321}">
                <p14:modId xmlns:p14="http://schemas.microsoft.com/office/powerpoint/2010/main" val="2894208092"/>
              </p:ext>
            </p:extLst>
          </p:nvPr>
        </p:nvGraphicFramePr>
        <p:xfrm>
          <a:off x="457200" y="830280"/>
          <a:ext cx="11277600" cy="5394325"/>
        </p:xfrm>
        <a:graphic>
          <a:graphicData uri="http://schemas.openxmlformats.org/presentationml/2006/ole">
            <mc:AlternateContent xmlns:mc="http://schemas.openxmlformats.org/markup-compatibility/2006">
              <mc:Choice xmlns:v="urn:schemas-microsoft-com:vml" Requires="v">
                <p:oleObj name="Worksheet" r:id="rId3" imgW="7905902" imgH="3781564" progId="Excel.Sheet.12">
                  <p:link updateAutomatic="1"/>
                </p:oleObj>
              </mc:Choice>
              <mc:Fallback>
                <p:oleObj name="Worksheet" r:id="rId3" imgW="7905902" imgH="3781564" progId="Excel.Sheet.12">
                  <p:link updateAutomatic="1"/>
                  <p:pic>
                    <p:nvPicPr>
                      <p:cNvPr id="3" name="Object 2">
                        <a:extLst>
                          <a:ext uri="{FF2B5EF4-FFF2-40B4-BE49-F238E27FC236}">
                            <a16:creationId xmlns:a16="http://schemas.microsoft.com/office/drawing/2014/main" id="{578BA5A6-7E3F-DF8D-EA99-C728A0C21134}"/>
                          </a:ext>
                        </a:extLst>
                      </p:cNvPr>
                      <p:cNvPicPr/>
                      <p:nvPr/>
                    </p:nvPicPr>
                    <p:blipFill>
                      <a:blip r:embed="rId4"/>
                      <a:stretch>
                        <a:fillRect/>
                      </a:stretch>
                    </p:blipFill>
                    <p:spPr>
                      <a:xfrm>
                        <a:off x="457200" y="830280"/>
                        <a:ext cx="11277600" cy="5394325"/>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0DE37808-5EB9-4F56-8B6F-C926E48FE4AC}"/>
              </a:ext>
            </a:extLst>
          </p:cNvPr>
          <p:cNvSpPr/>
          <p:nvPr/>
        </p:nvSpPr>
        <p:spPr>
          <a:xfrm>
            <a:off x="9601200" y="998071"/>
            <a:ext cx="1199072" cy="5265034"/>
          </a:xfrm>
          <a:prstGeom prst="roundRect">
            <a:avLst/>
          </a:prstGeom>
          <a:noFill/>
          <a:ln w="38100">
            <a:solidFill>
              <a:srgbClr val="FF0000"/>
            </a:solidFill>
            <a:prstDash val="sysDot"/>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2" name="Title 1">
            <a:extLst>
              <a:ext uri="{FF2B5EF4-FFF2-40B4-BE49-F238E27FC236}">
                <a16:creationId xmlns:a16="http://schemas.microsoft.com/office/drawing/2014/main" id="{B5D57A62-B722-DDCD-FA13-8FDA590D5954}"/>
              </a:ext>
            </a:extLst>
          </p:cNvPr>
          <p:cNvSpPr>
            <a:spLocks noGrp="1"/>
          </p:cNvSpPr>
          <p:nvPr>
            <p:ph type="title"/>
          </p:nvPr>
        </p:nvSpPr>
        <p:spPr/>
        <p:txBody>
          <a:bodyPr/>
          <a:lstStyle/>
          <a:p>
            <a:r>
              <a:rPr lang="en-US" dirty="0"/>
              <a:t>EPS </a:t>
            </a:r>
            <a:r>
              <a:rPr lang="th-TH" dirty="0"/>
              <a:t>ตลาดหุ้นสำคัญๆ </a:t>
            </a:r>
            <a:endParaRPr lang="en-US" dirty="0"/>
          </a:p>
        </p:txBody>
      </p:sp>
      <p:sp>
        <p:nvSpPr>
          <p:cNvPr id="4" name="TextBox 3">
            <a:extLst>
              <a:ext uri="{FF2B5EF4-FFF2-40B4-BE49-F238E27FC236}">
                <a16:creationId xmlns:a16="http://schemas.microsoft.com/office/drawing/2014/main" id="{28E2C1DB-E13E-CEA6-79DF-C7DA8815BAAD}"/>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20667138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7F51FA9-FEEB-95E8-ED32-AF47851BEFE6}"/>
              </a:ext>
            </a:extLst>
          </p:cNvPr>
          <p:cNvGraphicFramePr>
            <a:graphicFrameLocks noChangeAspect="1"/>
          </p:cNvGraphicFramePr>
          <p:nvPr>
            <p:extLst>
              <p:ext uri="{D42A27DB-BD31-4B8C-83A1-F6EECF244321}">
                <p14:modId xmlns:p14="http://schemas.microsoft.com/office/powerpoint/2010/main" val="512429448"/>
              </p:ext>
            </p:extLst>
          </p:nvPr>
        </p:nvGraphicFramePr>
        <p:xfrm>
          <a:off x="2060575" y="894365"/>
          <a:ext cx="8070850" cy="5464175"/>
        </p:xfrm>
        <a:graphic>
          <a:graphicData uri="http://schemas.openxmlformats.org/presentationml/2006/ole">
            <mc:AlternateContent xmlns:mc="http://schemas.openxmlformats.org/markup-compatibility/2006">
              <mc:Choice xmlns:v="urn:schemas-microsoft-com:vml" Requires="v">
                <p:oleObj name="Worksheet" r:id="rId3" imgW="5781751" imgH="3914671" progId="Excel.Sheet.12">
                  <p:link updateAutomatic="1"/>
                </p:oleObj>
              </mc:Choice>
              <mc:Fallback>
                <p:oleObj name="Worksheet" r:id="rId3" imgW="5781751" imgH="3914671" progId="Excel.Sheet.12">
                  <p:link updateAutomatic="1"/>
                  <p:pic>
                    <p:nvPicPr>
                      <p:cNvPr id="4" name="Object 3">
                        <a:extLst>
                          <a:ext uri="{FF2B5EF4-FFF2-40B4-BE49-F238E27FC236}">
                            <a16:creationId xmlns:a16="http://schemas.microsoft.com/office/drawing/2014/main" id="{57F51FA9-FEEB-95E8-ED32-AF47851BEFE6}"/>
                          </a:ext>
                        </a:extLst>
                      </p:cNvPr>
                      <p:cNvPicPr/>
                      <p:nvPr/>
                    </p:nvPicPr>
                    <p:blipFill>
                      <a:blip r:embed="rId4"/>
                      <a:stretch>
                        <a:fillRect/>
                      </a:stretch>
                    </p:blipFill>
                    <p:spPr>
                      <a:xfrm>
                        <a:off x="2060575" y="894365"/>
                        <a:ext cx="8070850" cy="5464175"/>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0DE37808-5EB9-4F56-8B6F-C926E48FE4AC}"/>
              </a:ext>
            </a:extLst>
          </p:cNvPr>
          <p:cNvSpPr/>
          <p:nvPr/>
        </p:nvSpPr>
        <p:spPr>
          <a:xfrm>
            <a:off x="7746521" y="811906"/>
            <a:ext cx="1199072" cy="5463903"/>
          </a:xfrm>
          <a:prstGeom prst="roundRect">
            <a:avLst/>
          </a:prstGeom>
          <a:noFill/>
          <a:ln w="38100">
            <a:solidFill>
              <a:srgbClr val="FF0000"/>
            </a:solidFill>
            <a:prstDash val="sysDot"/>
          </a:ln>
        </p:spPr>
        <p:style>
          <a:lnRef idx="1">
            <a:schemeClr val="accent1"/>
          </a:lnRef>
          <a:fillRef idx="1">
            <a:schemeClr val="accent1"/>
          </a:fillRef>
          <a:effectRef idx="1">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DB Heavent Light"/>
            </a:endParaRPr>
          </a:p>
        </p:txBody>
      </p:sp>
      <p:sp>
        <p:nvSpPr>
          <p:cNvPr id="2" name="Title 1">
            <a:extLst>
              <a:ext uri="{FF2B5EF4-FFF2-40B4-BE49-F238E27FC236}">
                <a16:creationId xmlns:a16="http://schemas.microsoft.com/office/drawing/2014/main" id="{B5D57A62-B722-DDCD-FA13-8FDA590D5954}"/>
              </a:ext>
            </a:extLst>
          </p:cNvPr>
          <p:cNvSpPr>
            <a:spLocks noGrp="1"/>
          </p:cNvSpPr>
          <p:nvPr>
            <p:ph type="title"/>
          </p:nvPr>
        </p:nvSpPr>
        <p:spPr/>
        <p:txBody>
          <a:bodyPr/>
          <a:lstStyle/>
          <a:p>
            <a:r>
              <a:rPr lang="en-US"/>
              <a:t>EPS :</a:t>
            </a:r>
            <a:r>
              <a:rPr lang="th-TH"/>
              <a:t> </a:t>
            </a:r>
            <a:r>
              <a:rPr lang="en-US"/>
              <a:t>Growth Rate </a:t>
            </a:r>
            <a:r>
              <a:rPr lang="th-TH"/>
              <a:t>ตลาดหุ้นสำคัญๆ </a:t>
            </a:r>
            <a:endParaRPr lang="en-US" dirty="0"/>
          </a:p>
        </p:txBody>
      </p:sp>
      <p:sp>
        <p:nvSpPr>
          <p:cNvPr id="3" name="TextBox 2">
            <a:extLst>
              <a:ext uri="{FF2B5EF4-FFF2-40B4-BE49-F238E27FC236}">
                <a16:creationId xmlns:a16="http://schemas.microsoft.com/office/drawing/2014/main" id="{5AFB65C6-8961-BB74-B4C6-970049630597}"/>
              </a:ext>
            </a:extLst>
          </p:cNvPr>
          <p:cNvSpPr txBox="1"/>
          <p:nvPr/>
        </p:nvSpPr>
        <p:spPr>
          <a:xfrm>
            <a:off x="-1597794" y="648866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12868613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F642BC-11C1-113D-3B4F-3CEE2905AE5A}"/>
              </a:ext>
            </a:extLst>
          </p:cNvPr>
          <p:cNvSpPr>
            <a:spLocks noGrp="1"/>
          </p:cNvSpPr>
          <p:nvPr>
            <p:ph type="title"/>
          </p:nvPr>
        </p:nvSpPr>
        <p:spPr/>
        <p:txBody>
          <a:bodyPr/>
          <a:lstStyle/>
          <a:p>
            <a:r>
              <a:rPr lang="th-TH" dirty="0"/>
              <a:t>ผลตอบแทนตลาดหุ้นไทย เทียบกับตลาดโลก</a:t>
            </a:r>
            <a:endParaRPr lang="en-US" dirty="0"/>
          </a:p>
        </p:txBody>
      </p:sp>
      <p:graphicFrame>
        <p:nvGraphicFramePr>
          <p:cNvPr id="5" name="Object 4">
            <a:extLst>
              <a:ext uri="{FF2B5EF4-FFF2-40B4-BE49-F238E27FC236}">
                <a16:creationId xmlns:a16="http://schemas.microsoft.com/office/drawing/2014/main" id="{F9F7B79F-C629-CD42-F48C-84B4F350C4E9}"/>
              </a:ext>
            </a:extLst>
          </p:cNvPr>
          <p:cNvGraphicFramePr>
            <a:graphicFrameLocks noChangeAspect="1"/>
          </p:cNvGraphicFramePr>
          <p:nvPr>
            <p:extLst>
              <p:ext uri="{D42A27DB-BD31-4B8C-83A1-F6EECF244321}">
                <p14:modId xmlns:p14="http://schemas.microsoft.com/office/powerpoint/2010/main" val="884964699"/>
              </p:ext>
            </p:extLst>
          </p:nvPr>
        </p:nvGraphicFramePr>
        <p:xfrm>
          <a:off x="1192213" y="715863"/>
          <a:ext cx="9810750" cy="5630862"/>
        </p:xfrm>
        <a:graphic>
          <a:graphicData uri="http://schemas.openxmlformats.org/presentationml/2006/ole">
            <mc:AlternateContent xmlns:mc="http://schemas.openxmlformats.org/markup-compatibility/2006">
              <mc:Choice xmlns:v="urn:schemas-microsoft-com:vml" Requires="v">
                <p:oleObj name="Worksheet" r:id="rId3" imgW="10372649" imgH="5953056" progId="Excel.Sheet.12">
                  <p:link updateAutomatic="1"/>
                </p:oleObj>
              </mc:Choice>
              <mc:Fallback>
                <p:oleObj name="Worksheet" r:id="rId3" imgW="10372649" imgH="5953056" progId="Excel.Sheet.12">
                  <p:link updateAutomatic="1"/>
                  <p:pic>
                    <p:nvPicPr>
                      <p:cNvPr id="5" name="Object 4">
                        <a:extLst>
                          <a:ext uri="{FF2B5EF4-FFF2-40B4-BE49-F238E27FC236}">
                            <a16:creationId xmlns:a16="http://schemas.microsoft.com/office/drawing/2014/main" id="{F9F7B79F-C629-CD42-F48C-84B4F350C4E9}"/>
                          </a:ext>
                        </a:extLst>
                      </p:cNvPr>
                      <p:cNvPicPr/>
                      <p:nvPr/>
                    </p:nvPicPr>
                    <p:blipFill>
                      <a:blip r:embed="rId4"/>
                      <a:stretch>
                        <a:fillRect/>
                      </a:stretch>
                    </p:blipFill>
                    <p:spPr>
                      <a:xfrm>
                        <a:off x="1192213" y="715863"/>
                        <a:ext cx="9810750" cy="5630862"/>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6DDD3F7-AC15-9B41-ACC8-EB2DCB89A5AE}"/>
              </a:ext>
            </a:extLst>
          </p:cNvPr>
          <p:cNvSpPr txBox="1"/>
          <p:nvPr/>
        </p:nvSpPr>
        <p:spPr>
          <a:xfrm>
            <a:off x="-1597794" y="6469418"/>
            <a:ext cx="1530417" cy="369332"/>
          </a:xfrm>
          <a:prstGeom prst="rect">
            <a:avLst/>
          </a:prstGeom>
          <a:solidFill>
            <a:schemeClr val="accent6">
              <a:lumMod val="75000"/>
            </a:schemeClr>
          </a:solidFill>
          <a:ln>
            <a:noFill/>
          </a:ln>
        </p:spPr>
        <p:txBody>
          <a:bodyPr wrap="square" rtlCol="0">
            <a:spAutoFit/>
          </a:bodyPr>
          <a:lstStyle/>
          <a:p>
            <a:r>
              <a:rPr lang="th-TH" b="1" dirty="0">
                <a:solidFill>
                  <a:schemeClr val="bg1"/>
                </a:solidFill>
              </a:rPr>
              <a:t>อัพเดทจาก </a:t>
            </a:r>
            <a:r>
              <a:rPr lang="en-US" b="1" dirty="0" err="1">
                <a:solidFill>
                  <a:schemeClr val="bg1"/>
                </a:solidFill>
              </a:rPr>
              <a:t>mongkol</a:t>
            </a:r>
            <a:endParaRPr lang="en-US" b="1" dirty="0">
              <a:solidFill>
                <a:schemeClr val="bg1"/>
              </a:solidFill>
            </a:endParaRPr>
          </a:p>
        </p:txBody>
      </p:sp>
    </p:spTree>
    <p:extLst>
      <p:ext uri="{BB962C8B-B14F-4D97-AF65-F5344CB8AC3E}">
        <p14:creationId xmlns:p14="http://schemas.microsoft.com/office/powerpoint/2010/main" val="34111322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AB5BF-067C-6B8E-0394-B704FF4AA5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99296A-6936-A0F7-E331-FEB25D391F6A}"/>
              </a:ext>
            </a:extLst>
          </p:cNvPr>
          <p:cNvPicPr>
            <a:picLocks noChangeAspect="1"/>
          </p:cNvPicPr>
          <p:nvPr/>
        </p:nvPicPr>
        <p:blipFill>
          <a:blip r:embed="rId2"/>
          <a:stretch>
            <a:fillRect/>
          </a:stretch>
        </p:blipFill>
        <p:spPr>
          <a:xfrm>
            <a:off x="1833230" y="949976"/>
            <a:ext cx="8601739" cy="5238807"/>
          </a:xfrm>
          <a:prstGeom prst="rect">
            <a:avLst/>
          </a:prstGeom>
        </p:spPr>
      </p:pic>
      <p:sp>
        <p:nvSpPr>
          <p:cNvPr id="2" name="Title 1">
            <a:extLst>
              <a:ext uri="{FF2B5EF4-FFF2-40B4-BE49-F238E27FC236}">
                <a16:creationId xmlns:a16="http://schemas.microsoft.com/office/drawing/2014/main" id="{F977CB23-63BF-334D-726F-33281297F0F2}"/>
              </a:ext>
            </a:extLst>
          </p:cNvPr>
          <p:cNvSpPr>
            <a:spLocks noGrp="1"/>
          </p:cNvSpPr>
          <p:nvPr>
            <p:ph type="title"/>
          </p:nvPr>
        </p:nvSpPr>
        <p:spPr/>
        <p:txBody>
          <a:bodyPr/>
          <a:lstStyle/>
          <a:p>
            <a:r>
              <a:rPr lang="th-TH" dirty="0"/>
              <a:t>กำไรตลาดหุ้นปีนี้</a:t>
            </a:r>
            <a:r>
              <a:rPr lang="en-US" dirty="0"/>
              <a:t> </a:t>
            </a:r>
            <a:r>
              <a:rPr lang="th-TH" dirty="0"/>
              <a:t>แค่โตจากฐานต่ำ</a:t>
            </a:r>
            <a:endParaRPr lang="en-US" dirty="0"/>
          </a:p>
        </p:txBody>
      </p:sp>
      <p:sp>
        <p:nvSpPr>
          <p:cNvPr id="5" name="Oval 4">
            <a:extLst>
              <a:ext uri="{FF2B5EF4-FFF2-40B4-BE49-F238E27FC236}">
                <a16:creationId xmlns:a16="http://schemas.microsoft.com/office/drawing/2014/main" id="{F2ABC748-5002-C794-ADE6-AAED92C2403D}"/>
              </a:ext>
            </a:extLst>
          </p:cNvPr>
          <p:cNvSpPr/>
          <p:nvPr/>
        </p:nvSpPr>
        <p:spPr>
          <a:xfrm>
            <a:off x="5072933" y="3693304"/>
            <a:ext cx="960986" cy="34719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6" name="Arrow: Down 5">
            <a:extLst>
              <a:ext uri="{FF2B5EF4-FFF2-40B4-BE49-F238E27FC236}">
                <a16:creationId xmlns:a16="http://schemas.microsoft.com/office/drawing/2014/main" id="{AD06D677-3941-2878-80A7-8E4D13F497E4}"/>
              </a:ext>
            </a:extLst>
          </p:cNvPr>
          <p:cNvSpPr/>
          <p:nvPr/>
        </p:nvSpPr>
        <p:spPr>
          <a:xfrm rot="7729261">
            <a:off x="8406689" y="4595662"/>
            <a:ext cx="432048" cy="56944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B Heavent Light"/>
              <a:ea typeface="+mn-ea"/>
              <a:cs typeface="DB Heavent Light"/>
            </a:endParaRPr>
          </a:p>
        </p:txBody>
      </p:sp>
      <p:sp>
        <p:nvSpPr>
          <p:cNvPr id="7" name="TextBox 6">
            <a:extLst>
              <a:ext uri="{FF2B5EF4-FFF2-40B4-BE49-F238E27FC236}">
                <a16:creationId xmlns:a16="http://schemas.microsoft.com/office/drawing/2014/main" id="{AC1F12CB-9527-1167-A0CD-8CE430970474}"/>
              </a:ext>
            </a:extLst>
          </p:cNvPr>
          <p:cNvSpPr txBox="1"/>
          <p:nvPr/>
        </p:nvSpPr>
        <p:spPr>
          <a:xfrm>
            <a:off x="7527389" y="2529870"/>
            <a:ext cx="2812774" cy="156966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ปี 2023 </a:t>
            </a:r>
            <a:r>
              <a:rPr kumimoji="0" lang="en-US" sz="32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 </a:t>
            </a:r>
            <a:r>
              <a:rPr kumimoji="0" lang="en-US" sz="3200" b="0" i="0" u="none" strike="noStrike" kern="1200" cap="none" spc="0" normalizeH="0" baseline="0" noProof="0" dirty="0">
                <a:ln>
                  <a:noFill/>
                </a:ln>
                <a:solidFill>
                  <a:srgbClr val="003D66"/>
                </a:solidFill>
                <a:effectLst/>
                <a:uLnTx/>
                <a:uFillTx/>
                <a:latin typeface="DB Heavent Light"/>
                <a:ea typeface="+mn-ea"/>
                <a:cs typeface="DB Heavent Light"/>
              </a:rPr>
              <a:t>SET Index </a:t>
            </a: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เฉลี่ย  1532 จุด</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ค่า </a:t>
            </a:r>
            <a:r>
              <a:rPr kumimoji="0" lang="en-US" sz="3200" b="0" i="0" u="none" strike="noStrike" kern="1200" cap="none" spc="0" normalizeH="0" baseline="0" noProof="0" dirty="0">
                <a:ln>
                  <a:noFill/>
                </a:ln>
                <a:solidFill>
                  <a:srgbClr val="003D66"/>
                </a:solidFill>
                <a:effectLst/>
                <a:uLnTx/>
                <a:uFillTx/>
                <a:latin typeface="DB Heavent Light"/>
                <a:ea typeface="+mn-ea"/>
                <a:cs typeface="DB Heavent Light"/>
              </a:rPr>
              <a:t>P/E </a:t>
            </a:r>
            <a:r>
              <a:rPr kumimoji="0" lang="th-TH" sz="3200" b="0" i="0" u="none" strike="noStrike" kern="1200" cap="none" spc="0" normalizeH="0" baseline="0" noProof="0" dirty="0">
                <a:ln>
                  <a:noFill/>
                </a:ln>
                <a:solidFill>
                  <a:srgbClr val="003D66"/>
                </a:solidFill>
                <a:effectLst/>
                <a:uLnTx/>
                <a:uFillTx/>
                <a:latin typeface="DB Heavent Light"/>
                <a:ea typeface="+mn-ea"/>
                <a:cs typeface="DB Heavent Light"/>
              </a:rPr>
              <a:t>เฉลี่ย 20.1 เท่า</a:t>
            </a:r>
            <a:endParaRPr kumimoji="0" lang="en-US" sz="3200" b="0" i="0" u="none" strike="noStrike" kern="1200" cap="none" spc="0" normalizeH="0" baseline="0" noProof="0" dirty="0">
              <a:ln>
                <a:noFill/>
              </a:ln>
              <a:solidFill>
                <a:srgbClr val="003D66"/>
              </a:solidFill>
              <a:effectLst/>
              <a:uLnTx/>
              <a:uFillTx/>
              <a:latin typeface="DB Heavent Light"/>
              <a:ea typeface="+mn-ea"/>
              <a:cs typeface="DB Heavent Light"/>
            </a:endParaRPr>
          </a:p>
        </p:txBody>
      </p:sp>
    </p:spTree>
    <p:extLst>
      <p:ext uri="{BB962C8B-B14F-4D97-AF65-F5344CB8AC3E}">
        <p14:creationId xmlns:p14="http://schemas.microsoft.com/office/powerpoint/2010/main" val="27931459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F7D87-7BCE-FE5F-FCFC-ECC64FF0B448}"/>
              </a:ext>
            </a:extLst>
          </p:cNvPr>
          <p:cNvPicPr>
            <a:picLocks noChangeAspect="1"/>
          </p:cNvPicPr>
          <p:nvPr/>
        </p:nvPicPr>
        <p:blipFill>
          <a:blip r:embed="rId2"/>
          <a:stretch>
            <a:fillRect/>
          </a:stretch>
        </p:blipFill>
        <p:spPr>
          <a:xfrm>
            <a:off x="114300" y="1005066"/>
            <a:ext cx="11963400" cy="4847867"/>
          </a:xfrm>
          <a:prstGeom prst="rect">
            <a:avLst/>
          </a:prstGeom>
        </p:spPr>
      </p:pic>
      <p:sp>
        <p:nvSpPr>
          <p:cNvPr id="3" name="Multiplication Sign 2">
            <a:extLst>
              <a:ext uri="{FF2B5EF4-FFF2-40B4-BE49-F238E27FC236}">
                <a16:creationId xmlns:a16="http://schemas.microsoft.com/office/drawing/2014/main" id="{9D7C2532-BB7A-D053-E260-62999321ADAB}"/>
              </a:ext>
            </a:extLst>
          </p:cNvPr>
          <p:cNvSpPr/>
          <p:nvPr/>
        </p:nvSpPr>
        <p:spPr>
          <a:xfrm>
            <a:off x="12106989" y="6180463"/>
            <a:ext cx="1017916" cy="746125"/>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329825"/>
      </p:ext>
    </p:extLst>
  </p:cSld>
  <p:clrMapOvr>
    <a:masterClrMapping/>
  </p:clrMapOvr>
</p:sld>
</file>

<file path=ppt/theme/theme1.xml><?xml version="1.0" encoding="utf-8"?>
<a:theme xmlns:a="http://schemas.openxmlformats.org/drawingml/2006/main" name="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Custom 1">
      <a:majorFont>
        <a:latin typeface="DB Heavent Bold"/>
        <a:ea typeface=""/>
        <a:cs typeface="DB Heavent Bold"/>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1_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KTBST">
      <a:majorFont>
        <a:latin typeface="DB Heavent"/>
        <a:ea typeface=""/>
        <a:cs typeface="DB Heavent"/>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Custom 1">
      <a:majorFont>
        <a:latin typeface="DB Heavent Bold"/>
        <a:ea typeface=""/>
        <a:cs typeface="DB Heavent Bold"/>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KTBST">
      <a:majorFont>
        <a:latin typeface="DB Heavent"/>
        <a:ea typeface=""/>
        <a:cs typeface="DB Heavent"/>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xx">
  <a:themeElements>
    <a:clrScheme name="KTBST">
      <a:dk1>
        <a:srgbClr val="003D66"/>
      </a:dk1>
      <a:lt1>
        <a:srgbClr val="FFFFFF"/>
      </a:lt1>
      <a:dk2>
        <a:srgbClr val="003D66"/>
      </a:dk2>
      <a:lt2>
        <a:srgbClr val="E7E6E6"/>
      </a:lt2>
      <a:accent1>
        <a:srgbClr val="739CD8"/>
      </a:accent1>
      <a:accent2>
        <a:srgbClr val="A3C4E8"/>
      </a:accent2>
      <a:accent3>
        <a:srgbClr val="8A8D8F"/>
      </a:accent3>
      <a:accent4>
        <a:srgbClr val="D6D1CA"/>
      </a:accent4>
      <a:accent5>
        <a:srgbClr val="AA875E"/>
      </a:accent5>
      <a:accent6>
        <a:srgbClr val="003D66"/>
      </a:accent6>
      <a:hlink>
        <a:srgbClr val="003D66"/>
      </a:hlink>
      <a:folHlink>
        <a:srgbClr val="003D66"/>
      </a:folHlink>
    </a:clrScheme>
    <a:fontScheme name="Custom 1">
      <a:majorFont>
        <a:latin typeface="DB Heavent Bold"/>
        <a:ea typeface=""/>
        <a:cs typeface="DB Heavent Bold"/>
      </a:majorFont>
      <a:minorFont>
        <a:latin typeface="DB Heavent Light"/>
        <a:ea typeface=""/>
        <a:cs typeface="DB Heavent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D051CBB1396B49B52F2BAFA8E7DD7D" ma:contentTypeVersion="7" ma:contentTypeDescription="Create a new document." ma:contentTypeScope="" ma:versionID="9da8e0b4cbfd7126f8b6772dca079145">
  <xsd:schema xmlns:xsd="http://www.w3.org/2001/XMLSchema" xmlns:xs="http://www.w3.org/2001/XMLSchema" xmlns:p="http://schemas.microsoft.com/office/2006/metadata/properties" xmlns:ns3="c6218ae7-866f-478d-ab1e-d60255be87e6" xmlns:ns4="2de1870b-2405-4a6a-8da4-7848cb5c565e" targetNamespace="http://schemas.microsoft.com/office/2006/metadata/properties" ma:root="true" ma:fieldsID="c325359137365ce82a0059653305b625" ns3:_="" ns4:_="">
    <xsd:import namespace="c6218ae7-866f-478d-ab1e-d60255be87e6"/>
    <xsd:import namespace="2de1870b-2405-4a6a-8da4-7848cb5c565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18ae7-866f-478d-ab1e-d60255be87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e1870b-2405-4a6a-8da4-7848cb5c56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5F93EF-E5A5-4F03-928D-FE07D0E1CE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18ae7-866f-478d-ab1e-d60255be87e6"/>
    <ds:schemaRef ds:uri="2de1870b-2405-4a6a-8da4-7848cb5c56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669B18-5D1D-4990-B63B-A998308ABF18}">
  <ds:schemaRefs>
    <ds:schemaRef ds:uri="http://schemas.microsoft.com/sharepoint/v3/contenttype/forms"/>
  </ds:schemaRefs>
</ds:datastoreItem>
</file>

<file path=customXml/itemProps3.xml><?xml version="1.0" encoding="utf-8"?>
<ds:datastoreItem xmlns:ds="http://schemas.openxmlformats.org/officeDocument/2006/customXml" ds:itemID="{E9CDCCA6-6834-4A6F-8DC2-77B997792047}">
  <ds:schemaRefs>
    <ds:schemaRef ds:uri="c6218ae7-866f-478d-ab1e-d60255be87e6"/>
    <ds:schemaRef ds:uri="http://purl.org/dc/elements/1.1/"/>
    <ds:schemaRef ds:uri="http://schemas.openxmlformats.org/package/2006/metadata/core-properties"/>
    <ds:schemaRef ds:uri="2de1870b-2405-4a6a-8da4-7848cb5c565e"/>
    <ds:schemaRef ds:uri="http://schemas.microsoft.com/office/infopath/2007/PartnerControls"/>
    <ds:schemaRef ds:uri="http://purl.org/dc/term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32883</TotalTime>
  <Words>6663</Words>
  <Application>Microsoft Office PowerPoint</Application>
  <PresentationFormat>Widescreen</PresentationFormat>
  <Paragraphs>818</Paragraphs>
  <Slides>128</Slides>
  <Notes>67</Notes>
  <HiddenSlides>51</HiddenSlides>
  <MMClips>0</MMClips>
  <ScaleCrop>false</ScaleCrop>
  <HeadingPairs>
    <vt:vector size="8" baseType="variant">
      <vt:variant>
        <vt:lpstr>Fonts Used</vt:lpstr>
      </vt:variant>
      <vt:variant>
        <vt:i4>16</vt:i4>
      </vt:variant>
      <vt:variant>
        <vt:lpstr>Theme</vt:lpstr>
      </vt:variant>
      <vt:variant>
        <vt:i4>8</vt:i4>
      </vt:variant>
      <vt:variant>
        <vt:lpstr>Links</vt:lpstr>
      </vt:variant>
      <vt:variant>
        <vt:i4>97</vt:i4>
      </vt:variant>
      <vt:variant>
        <vt:lpstr>Slide Titles</vt:lpstr>
      </vt:variant>
      <vt:variant>
        <vt:i4>128</vt:i4>
      </vt:variant>
    </vt:vector>
  </HeadingPairs>
  <TitlesOfParts>
    <vt:vector size="249" baseType="lpstr">
      <vt:lpstr>Calibri</vt:lpstr>
      <vt:lpstr>CordiaUPC</vt:lpstr>
      <vt:lpstr>DBHeaventt-Light</vt:lpstr>
      <vt:lpstr>DB Heavent Black</vt:lpstr>
      <vt:lpstr>Wingdings</vt:lpstr>
      <vt:lpstr>DB Heavent Med</vt:lpstr>
      <vt:lpstr>Calibri Light</vt:lpstr>
      <vt:lpstr>Arial</vt:lpstr>
      <vt:lpstr>MN Lotchong</vt:lpstr>
      <vt:lpstr>DB Heavent Bold</vt:lpstr>
      <vt:lpstr>DB Heavent Light</vt:lpstr>
      <vt:lpstr>MN Kai Thot</vt:lpstr>
      <vt:lpstr>Tahoma</vt:lpstr>
      <vt:lpstr>DB Heavent</vt:lpstr>
      <vt:lpstr>MN MAGURO</vt:lpstr>
      <vt:lpstr>DBHeavent-Med</vt:lpstr>
      <vt:lpstr>xx</vt:lpstr>
      <vt:lpstr>1_Custom Design</vt:lpstr>
      <vt:lpstr>31_xx</vt:lpstr>
      <vt:lpstr>2_xx</vt:lpstr>
      <vt:lpstr>2_Custom Design</vt:lpstr>
      <vt:lpstr>3_Custom Design</vt:lpstr>
      <vt:lpstr>Custom Design</vt:lpstr>
      <vt:lpstr>1_xx</vt:lpstr>
      <vt:lpstr>file:///\\172.16.1.234\Research\Research-Restrict\Mongkol\Recheck%20Performance%20Edit%203.xlsx!Compare%20Return!%5bRecheck%20Performance%20Edit%203.xlsx%5dCompare%20Return%20Chart%202</vt:lpstr>
      <vt:lpstr>file:///\\172.16.1.234\Research\Research-Restrict\Mongkol\DAOL%20Portfolio.xlsx!Portfolio!R2C1:R71C18</vt:lpstr>
      <vt:lpstr>file:///\\172.16.1.234\Research\Research-Restrict\Mongkol\ข้อมูลการขายชอร์ตที่ยังไม่ได้ซื้อคืน%2011-04-24.xlsx!SUM!R28C1:R54C27</vt:lpstr>
      <vt:lpstr>file:///\\172.16.1.234\Research\Research-Restrict\Mongkol\003-Foreign%20limit-daily_setsmart%20version%2014OCT2023.xlsx!Foreign%20Asia-6!%5b003-Foreign%20limit-daily_setsmart%20version%2014OCT2023.xlsx%5dForeign%20Asia-6%20Chart%202</vt:lpstr>
      <vt:lpstr>file:///\\172.16.1.234\Research\Research-Restrict\Mongkol\003-Foreign%20limit-daily_setsmart%20version%2014OCT2023.xlsx!Foreign%20Asia-6!R5C2:R20C10</vt:lpstr>
      <vt:lpstr>file:///\\172.16.1.234\Research\Research-Restrict\Mongkol\003-Foreign%20limit-daily_setsmart%20version%2014OCT2023.xlsx!BOND-Non-resident%20Flows!%5b003-Foreign%20limit-daily_setsmart%20version%2014OCT2023.xlsx%5dBOND-Non-resident%20Flows%20Chart%203</vt:lpstr>
      <vt:lpstr>file:///\\172.16.1.234\Research\Research-Restrict\Mongkol\003-Foreign%20limit-daily_setsmart%20version%2014OCT2023.xlsx!Foreign%20Asia-6!%5b003-Foreign%20limit-daily_setsmart%20version%2014OCT2023.xlsx%5dForeign%20Asia-6%20Chart%206</vt:lpstr>
      <vt:lpstr>file:///\\172.16.1.234\Research\Research-Restrict\Mongkol\MSCI.xlsx!SET%2014day!%5bMSCI.xlsx%5dSET%2014day%20Chart%201</vt:lpstr>
      <vt:lpstr>file:///\\172.16.1.234\Research\Research-Restrict\Mongkol\MSCI.xlsx!Foreign%20Asia!R4C23:R16C31</vt:lpstr>
      <vt:lpstr>file:///\\172.16.1.234\Research\Research-Restrict\Mongkol\MSCI.xlsx!Foreign%20net%20in%20THB%20!R5505C6:R5545C10</vt:lpstr>
      <vt:lpstr>file:///\\172.16.1.234\Research\Research-Restrict\Mongkol\MSCI.xlsx!Foreign%20net%20in%20THB%20!%5bMSCI.xlsx%5dForeign%20net%20in%20THB%20%20Chart%2019</vt:lpstr>
      <vt:lpstr>file:///\\172.16.1.234\Research\Research-Restrict\Mongkol\MSCI.xlsx!Foreign%20net%20in%20THB%20!%5bMSCI.xlsx%5dForeign%20net%20in%20THB%20%20Chart%2020</vt:lpstr>
      <vt:lpstr>file:///\\172.16.1.234\Research\Research-Restrict\Mongkol\003-Foreign%20limit-daily_setsmart%20version%2014OCT2023.xlsx!มูลค่าหุ้นที่ถือ!R2C3:R20C9</vt:lpstr>
      <vt:lpstr>file:///\\172.16.1.234\Research\Research-Restrict\Mongkol\003-Foreign%20limit-daily_setsmart%20version%2014OCT2023.xlsx!มูลค่าหุ้นที่ถือ!R28C3:R48C9</vt:lpstr>
      <vt:lpstr>file:///\\172.16.1.234\Research\Research-Restrict\Mongkol\003-Foreign%20limit-daily_setsmart%20version%2014OCT2023.xlsx!มูลค่าหุ้นที่ถือ!R58C3:R78C9</vt:lpstr>
      <vt:lpstr>file:///\\172.16.1.234\Research\Research-Restrict\Mongkol\003-Foreign%20limit-daily.xlsx!มูลค่าหุ้นที่ถือ!R2C3:R20C9</vt:lpstr>
      <vt:lpstr>file:///\\172.16.1.234\Research\Research-Restrict\Mongkol\003-Foreign%20limit-daily.xlsx!มูลค่าหุ้นที่ถือ!R58C3:R78C9</vt:lpstr>
      <vt:lpstr>file:///\\172.16.1.234\Research\Research-Restrict\Mongkol\003-Foreign%20limit-daily.xlsx!มูลค่าหุ้นที่ถือ!R28C3:R48C9</vt:lpstr>
      <vt:lpstr>file:///E:\Google%20Drive\Bloomberg\MSCI.xlsx!High%20Dividend!R46C2:R64C9</vt:lpstr>
      <vt:lpstr>file:///E:\Google%20Drive\Bloomberg\MSCI.xlsx!High%20Dividend!R25C2:R42C8</vt:lpstr>
      <vt:lpstr>file:///E:\Google%20Drive\Bloomberg\MSCI.xlsx!High%20Dividend!R3C2:R20C8</vt:lpstr>
      <vt:lpstr>file:///D:\Google%20Drive\Bloomberg\ไฟล์ที่ใช้ประชุมวันจันทร์\Dividend%20Calendar%2001%2008%20Mar%202024.xlsx!Graph!%5bDividend%20Calendar%2001%2008%20Mar%202024.xlsx%5dGraph%20Chart%202</vt:lpstr>
      <vt:lpstr>file:///D:\Google%20Drive\Bloomberg\ไฟล์ที่ใช้ประชุมวันจันทร์\Dividend%20Calendar%2001%2020%20Feb%202023.xlsx!Graph!%5bDividend%20Calendar%2001%2020%20Feb%202023.xlsx%5dGraph%20Chart%202</vt:lpstr>
      <vt:lpstr>file:///H:\My%20Drive\Bloomberg\ไฟล์ที่ใช้ประชุมวันจันทร์\Dividend%20Calendar%2001%2009%20Feb%202022.xlsx!Graph!%5bDividend%20Calendar%2001%2009%20Feb%202022.xlsx%5dGraph%20Chart%202</vt:lpstr>
      <vt:lpstr>file:///D:\Google%20Drive\Bloomberg\VERSION_3\Ranking-%20ราคาเปลี่ยนแปลงแต่ละช่วงเวลา%2011APR2023.xlsx!Top%20Ranking!R5C6:R24C14</vt:lpstr>
      <vt:lpstr>file:///\\172.16.1.234\Research\Research-Restrict\Mongkol\VERSION_3\Ranking-%20ราคาเปลี่ยนแปลงแต่ละช่วงเวลา%2011APR2023.xlsx!Top%20Ranking!R31C6:R50C14</vt:lpstr>
      <vt:lpstr>file:///\\172.16.1.234\Research\Research-Restrict\Mongkol\VERSION_3\Ranking-%20ราคาเปลี่ยนแปลงแต่ละช่วงเวลา%2011APR2023.xlsx!Top%20Ranking!R57C6:R76C14</vt:lpstr>
      <vt:lpstr>file:///\\172.16.1.234\Research\Research-Restrict\Mongkol\VERSION_3\Ranking-%20ราคาเปลี่ยนแปลงแต่ละช่วงเวลา%2011APR2023.xlsx!Top%20Ranking!R84C6:R103C14</vt:lpstr>
      <vt:lpstr>file:///\\172.16.1.234\Research\Research-Restrict\Mongkol\VERSION_3\Ranking-%20ราคาเปลี่ยนแปลงแต่ละช่วงเวลา%2011APR2023.xlsx!Top%20Ranking!R110C6:R129C14</vt:lpstr>
      <vt:lpstr>file:///\\172.16.1.234\Research\Research-Restrict\Mongkol\MSCI.xlsx!INDEX_Weekly_Value!R4C4:R44C13</vt:lpstr>
      <vt:lpstr>file:///\\172.16.1.234\Research\Research-Restrict\Mongkol\MSCI.xlsx!INDEX_Weekly_Value!R47C4:R75C13</vt:lpstr>
      <vt:lpstr>file:///\\172.16.1.234\Research\Research-Restrict\Mongkol\MSCI.xlsx!Pre-Com-Rubber!%5bMSCI.xlsx%5dPre-Com-Rubber%20Chart%2015</vt:lpstr>
      <vt:lpstr>file:///\\172.16.1.234\Research\Research-Restrict\Mongkol\MSCI.xlsx!Pre-Com-Rubber!%5bMSCI.xlsx%5dPre-Com-Rubber%20Chart%2012</vt:lpstr>
      <vt:lpstr>file:///\\172.16.1.234\Research\Research-Restrict\Mongkol\MSCI.xlsx!Pre-Com-Rubber!%5bMSCI.xlsx%5dPre-Com-Rubber%20Chart%2014</vt:lpstr>
      <vt:lpstr>file:///\\172.16.1.234\Research\Research-Restrict\Mongkol\MSCI.xlsx!Pre-Com-Rubber!%5bMSCI.xlsx%5dPre-Com-Rubber%20Chart%2020</vt:lpstr>
      <vt:lpstr>file:///\\172.16.1.234\Research\Research-Restrict\Mongkol\MSCI.xlsx!Pre-Com-Rubber!%5bMSCI.xlsx%5dPre-Com-Rubber%20Chart%2016</vt:lpstr>
      <vt:lpstr>file:///\\172.16.1.234\Research\Research-Restrict\Mongkol\MSCI.xlsx!Pre-Com-Rubber!%5bMSCI.xlsx%5dPre-Com-Rubber%20Chart%2017</vt:lpstr>
      <vt:lpstr>file:///\\172.16.1.234\Research\Research-Restrict\Mongkol\MSCI.xlsx!Pre-Com-Rubber!%5bMSCI.xlsx%5dPre-Com-Rubber%20Chart%2018</vt:lpstr>
      <vt:lpstr>file:///\\172.16.1.234\Research\Research-Restrict\Mongkol\MSCI.xlsx!Pre-Com-Rubber!%5bMSCI.xlsx%5dPre-Com-Rubber%20Chart%2019</vt:lpstr>
      <vt:lpstr>file:///\\172.16.1.234\Research\Research-Restrict\Mongkol\MSCI.xlsx!Pre-Com-Rubber!%5bMSCI.xlsx%5dPre-Com-Rubber%20Chart%2023</vt:lpstr>
      <vt:lpstr>file:///\\172.16.1.234\Research\Research-Restrict\Mongkol\MSCI.xlsx!Pre-Com-Rubber!%5bMSCI.xlsx%5dPre-Com-Rubber%20Chart%2013</vt:lpstr>
      <vt:lpstr>file:///\\172.16.1.234\Research\Research-Restrict\Mongkol\MSCI.xlsx!Pre-Com-Rubber!%5bMSCI.xlsx%5dPre-Com-Rubber%20Chart%2021</vt:lpstr>
      <vt:lpstr>file:///\\172.16.1.234\Research\Research-Restrict\Mongkol\MSCI.xlsx!BADI!%5bMSCI.xlsx%5dBADI%20Chart%2011</vt:lpstr>
      <vt:lpstr>file:///\\172.16.1.234\Research\Research-Restrict\Mongkol\MSCI.xlsx!BADI!%5bMSCI.xlsx%5dBADI%20Chart%2012</vt:lpstr>
      <vt:lpstr>file:///\\172.16.1.234\Research\Research-Restrict\Mongkol\MSCI.xlsx!BADI!%5bMSCI.xlsx%5dBADI%20Chart%2013</vt:lpstr>
      <vt:lpstr>file:///\\172.16.1.234\Research\Research-Restrict\Mongkol\MSCI.xlsx!BADI!R6C44:R23C58</vt:lpstr>
      <vt:lpstr>file:///\\172.16.1.234\Research\Research-Restrict\Mongkol\MSCI.xlsx!INTEREST_BOND!%5bMSCI.xlsx%5dINTEREST_BOND%20Chart%205315-6</vt:lpstr>
      <vt:lpstr>file:///\\172.16.1.234\Research\Research-Restrict\Mongkol\MSCI.xlsx!INTEREST_BOND!%5bMSCI.xlsx%5dINTEREST_BOND%20Chart%205315-2</vt:lpstr>
      <vt:lpstr>file:///\\172.16.1.234\Research\Research-Restrict\Mongkol\MSCI.xlsx!INTEREST_BOND!%5bMSCI.xlsx%5dINTEREST_BOND%20Chart%2058</vt:lpstr>
      <vt:lpstr>file:///\\172.16.1.234\Research\Research-Restrict\Mongkol\MSCI.xlsx!INTEREST_BOND!%5bMSCI.xlsx%5dINTEREST_BOND%20Chart%2099</vt:lpstr>
      <vt:lpstr>file:///\\172.16.1.234\Research\Research-Restrict\Mongkol\MSCI.xlsx!INTEREST_BOND!%5bMSCI.xlsx%5dINTEREST_BOND%20Chart%2081</vt:lpstr>
      <vt:lpstr>file:///\\172.16.1.234\Research\Research-Restrict\Mongkol\MSCI.xlsx!INTEREST_BOND!R1113C60:R1144C62</vt:lpstr>
      <vt:lpstr>file:///\\172.16.1.234\Research\Research-Restrict\Mongkol\MSCI.xlsx!INTEREST_BOND!%5bMSCI.xlsx%5dINTEREST_BOND%20Chart%20103</vt:lpstr>
      <vt:lpstr>file:///\\172.16.1.234\Research\Research-Restrict\Mongkol\MSCI.xlsx!INTEREST_BOND!R13577C11:R13588C13</vt:lpstr>
      <vt:lpstr>file:///D:\Google%20Drive\Bloomberg\00Sector%20index_PER%20001.xlsx!PER_Value!R5C3:R32C13</vt:lpstr>
      <vt:lpstr>file:///D:\Google%20Drive\Bloomberg\00Sector%20index_PER%20001.xlsx!PER_Value!R6C16:R31C25</vt:lpstr>
      <vt:lpstr>file:///D:\Google%20Drive\Bloomberg\00Sector%20index_PER%20001.xlsx!PER_Value!R6C28:R32C33</vt:lpstr>
      <vt:lpstr>file:///D:\Google%20Drive\Bloomberg\ไฟล์คำนวณ%20Index%20Return%20and%20SD%2023feb2022.xlsx!Summary!R4C3:R25C21</vt:lpstr>
      <vt:lpstr>file:///D:\Google%20Drive\Bloomberg\SET%20-%20%202024%20Best%20EPS%20%20(Bloomberg)%2005JAN2024.xlsx!EPS%202023!%5bSET%20-%20%202024%20Best%20EPS%20%20(Bloomberg)%2005JAN2024.xlsx%5dEPS%202023%20Chart%204</vt:lpstr>
      <vt:lpstr>file:///D:\Google%20Drive\Bloomberg\SET%20-%20%202024%20Best%20EPS%20%20(Bloomberg)%2005JAN2024.xlsx!EPS%202023!%5bSET%20-%20%202024%20Best%20EPS%20%20(Bloomberg)%2005JAN2024.xlsx%5dEPS%202023%20Chart%202</vt:lpstr>
      <vt:lpstr>file:///D:\Google%20Drive\Bloomberg\SET%20-%20%202024%20Best%20EPS%20%20(Bloomberg)%2005JAN2024.xlsx!EPS%202023!%5bSET%20-%20%202024%20Best%20EPS%20%20(Bloomberg)%2005JAN2024.xlsx%5dEPS%202023%20Chart%205</vt:lpstr>
      <vt:lpstr>file:///D:\Google%20Drive\Bloomberg\SET%20-%20%202024%20Best%20EPS%20%20(Bloomberg)%2005JAN2024.xlsx!EPS%202023!%5bSET%20-%20%202024%20Best%20EPS%20%20(Bloomberg)%2005JAN2024.xlsx%5dEPS%202023%20Chart%206</vt:lpstr>
      <vt:lpstr>file:///D:\Google%20Drive\Bloomberg\SET%20-%20%202024%20Best%20EPS%20%20(Bloomberg)%2005JAN2024.xlsx!EPS%202023!%5bSET%20-%20%202024%20Best%20EPS%20%20(Bloomberg)%2005JAN2024.xlsx%5dEPS%202023%20Chart%207</vt:lpstr>
      <vt:lpstr>file:///D:\Google%20Drive\Bloomberg\SET%20-%20%202024%20Best%20EPS%20%20(Bloomberg)%2005JAN2024.xlsx!EPS%202023!%5bSET%20-%20%202024%20Best%20EPS%20%20(Bloomberg)%2005JAN2024.xlsx%5dEPS%202023%20Chart%208</vt:lpstr>
      <vt:lpstr>file:///D:\Google%20Drive\Bloomberg\SET%20-%20%202024%20Best%20EPS%20%20(Bloomberg)%2005JAN2024.xlsx!EPS%202023!%5bSET%20-%20%202024%20Best%20EPS%20%20(Bloomberg)%2005JAN2024.xlsx%5dEPS%202023%20Chart%209</vt:lpstr>
      <vt:lpstr>file:///D:\Google%20Drive\Bloomberg\SET%20-%20%202024%20Best%20EPS%20%20(Bloomberg)%2005JAN2024.xlsx!EPS%202023!%5bSET%20-%20%202024%20Best%20EPS%20%20(Bloomberg)%2005JAN2024.xlsx%5dEPS%202023%20Chart%203</vt:lpstr>
      <vt:lpstr>file:///D:\Google%20Drive\Bloomberg\SET%20-%20%202022%20Best%20EPS%20%20(Bloomberg)%2014JAN2023.xlsx!EPS%202023!%5bSET%20-%20%202022%20Best%20EPS%20%20(Bloomberg)%2014JAN2023.xlsx%5dEPS%202023%20Chart%204</vt:lpstr>
      <vt:lpstr>file:///D:\Google%20Drive\Bloomberg\SET%20-%20%202022%20Best%20EPS%20%20(Bloomberg)%2014JAN2023.xlsx!EPS%202023!%5bSET%20-%20%202022%20Best%20EPS%20%20(Bloomberg)%2014JAN2023.xlsx%5dEPS%202023%20Chart%203</vt:lpstr>
      <vt:lpstr>file:///D:\Google%20Drive\Bloomberg\SET%20-%20%202022%20Best%20EPS%20%20(Bloomberg)%2014JAN2023.xlsx!EPS%202023!%5bSET%20-%20%202022%20Best%20EPS%20%20(Bloomberg)%2014JAN2023.xlsx%5dEPS%202023%20Chart%202</vt:lpstr>
      <vt:lpstr>file:///D:\Google%20Drive\Bloomberg\SET%20-%20%202022%20Best%20EPS%20%20(Bloomberg)%2014JAN2023.xlsx!EPS%202023!%5bSET%20-%20%202022%20Best%20EPS%20%20(Bloomberg)%2014JAN2023.xlsx%5dEPS%202023%20Chart%205</vt:lpstr>
      <vt:lpstr>file:///D:\Google%20Drive\Bloomberg\SET%20-%20%202022%20Best%20EPS%20%20(Bloomberg)%2014JAN2023.xlsx!EPS%202023!%5bSET%20-%20%202022%20Best%20EPS%20%20(Bloomberg)%2014JAN2023.xlsx%5dEPS%202023%20Chart%207</vt:lpstr>
      <vt:lpstr>file:///D:\Google%20Drive\Bloomberg\SET%20-%20%202022%20Best%20EPS%20%20(Bloomberg)%2014JAN2023.xlsx!EPS%202023!%5bSET%20-%20%202022%20Best%20EPS%20%20(Bloomberg)%2014JAN2023.xlsx%5dEPS%202023%20Chart%209</vt:lpstr>
      <vt:lpstr>file:///D:\Google%20Drive\Bloomberg\SET%20-%20%202022%20Best%20EPS%20%20(Bloomberg)%2014JAN2023.xlsx!EPS%202023!%5bSET%20-%20%202022%20Best%20EPS%20%20(Bloomberg)%2014JAN2023.xlsx%5dEPS%202023%20Chart%206</vt:lpstr>
      <vt:lpstr>file:///D:\Google%20Drive\Bloomberg\SET%20-%20%202022%20Best%20EPS%20%20(Bloomberg)%2014JAN2023.xlsx!EPS%202023!%5bSET%20-%20%202022%20Best%20EPS%20%20(Bloomberg)%2014JAN2023.xlsx%5dEPS%202023%20Chart%208</vt:lpstr>
      <vt:lpstr>file:///D:\Google%20Drive\Bloomberg\Earning%20Yield%20Analysis%20%2001%2028MAR2023.xlsx!Earning%20Yield%20Analysis!%5bEarning%20Yield%20Analysis%20%2001%2028MAR2023.xlsx%5dEarning%20Yield%20Analysis%20Chart%2027</vt:lpstr>
      <vt:lpstr>file:///D:\Google%20Drive\Bloomberg\Forex%20Gain-loss%20001%2022Feb2024.xlsx!FX%20Gain_VALUE!%5bForex%20Gain-loss%20001%2022Feb2024.xlsx%5dFX%20Gain_VALUE%20Chart%201</vt:lpstr>
      <vt:lpstr>file:///D:\Google%20Drive\Bloomberg\Forex%20Gain-loss%20001%2022Feb2024.xlsx!FX%20Gain_VALUE!%5bForex%20Gain-loss%20001%2022Feb2024.xlsx%5dFX%20Gain_VALUE%20Chart%203</vt:lpstr>
      <vt:lpstr>file:///D:\Google%20Drive\Bloomberg\Forex%20Gain-loss%20001%2022Feb2024.xlsx!FX%20Gain_VALUE!%5bForex%20Gain-loss%20001%2022Feb2024.xlsx%5dFX%20Gain_VALUE%20Chart%205</vt:lpstr>
      <vt:lpstr>file:///D:\Google%20Drive\Bloomberg\Forex%20Gain-loss%20001%2022Feb2024.xlsx!FX%20Gain_VALUE!%5bForex%20Gain-loss%20001%2022Feb2024.xlsx%5dFX%20Gain_VALUE%20Chart%204</vt:lpstr>
      <vt:lpstr>file:///D:\Google%20Drive\Bloomberg\Forex%20Gain-loss%20001%2014MAY2023.xlsx!FX%20Gain_VALUE!%5bForex%20Gain-loss%20001%2014MAY2023.xlsx%5dFX%20Gain_VALUE%20Chart%201</vt:lpstr>
      <vt:lpstr>file:///D:\Google%20Drive\Bloomberg\Forex%20Gain-loss%20001%2014MAY2023.xlsx!FX%20Gain_VALUE!%5bForex%20Gain-loss%20001%2014MAY2023.xlsx%5dFX%20Gain_VALUE%20Chart%203</vt:lpstr>
      <vt:lpstr>file:///D:\Google%20Drive\Bloomberg\Forex%20Gain-loss%20001%2014MAY2023.xlsx!FX%20Gain_VALUE!%5bForex%20Gain-loss%20001%2014MAY2023.xlsx%5dFX%20Gain_VALUE%20Chart%205</vt:lpstr>
      <vt:lpstr>file:///D:\Google%20Drive\Bloomberg\Forex%20Gain-loss%20001%2014MAY2023.xlsx!FX%20Gain_VALUE!%5bForex%20Gain-loss%20001%2014MAY2023.xlsx%5dFX%20Gain_VALUE%20Chart%204</vt:lpstr>
      <vt:lpstr>file:///D:\Google%20Drive\Bloomberg\Forex%20Gain-loss%20001%2014MAY2023.xlsx!FX%20Gain_VALUE!%5bForex%20Gain-loss%20001%2014MAY2023.xlsx%5dFX%20Gain_VALUE%20Chart%201</vt:lpstr>
      <vt:lpstr>file:///D:\Google%20Drive\Bloomberg\Forex%20Gain-loss%20001%2014MAY2023.xlsx!FX%20Gain_VALUE!%5bForex%20Gain-loss%20001%2014MAY2023.xlsx%5dFX%20Gain_VALUE%20Chart%203</vt:lpstr>
      <vt:lpstr>file:///D:\Google%20Drive\Bloomberg\Forex%20Gain-loss%20001%2014MAY2023.xlsx!FX%20Gain_VALUE!%5bForex%20Gain-loss%20001%2014MAY2023.xlsx%5dFX%20Gain_VALUE%20Chart%205</vt:lpstr>
      <vt:lpstr>file:///D:\Google%20Drive\Bloomberg\Forex%20Gain-loss%20001%2014MAY2023.xlsx!FX%20Gain_VALUE!%5bForex%20Gain-loss%20001%2014MAY2023.xlsx%5dFX%20Gain_VALUE%20Chart%204</vt:lpstr>
      <vt:lpstr>file:///H:\My%20Drive\Bloomberg\Forex%20Gain-loss%20001%2014MAY2023.xlsx!FX%20Gain_VALUE!%5bForex%20Gain-loss%20001%2014MAY2023.xlsx%5dFX%20Gain_VALUE%20Chart%201</vt:lpstr>
      <vt:lpstr>file:///H:\My%20Drive\Bloomberg\Forex%20Gain-loss%20001%2014MAY2023.xlsx!FX%20Gain_VALUE!%5bForex%20Gain-loss%20001%2014MAY2023.xlsx%5dFX%20Gain_VALUE%20Chart%203</vt:lpstr>
      <vt:lpstr>file:///H:\My%20Drive\Bloomberg\Forex%20Gain-loss%20001%2014MAY2023.xlsx!FX%20Gain_VALUE!%5bForex%20Gain-loss%20001%2014MAY2023.xlsx%5dFX%20Gain_VALUE%20Chart%205</vt:lpstr>
      <vt:lpstr>file:///H:\My%20Drive\Bloomberg\Forex%20Gain-loss%20001%2014MAY2023.xlsx!FX%20Gain_VALUE!%5bForex%20Gain-loss%20001%2014MAY2023.xlsx%5dFX%20Gain_VALUE%20Chart%204</vt:lpstr>
      <vt:lpstr>file:///D:\Google%20Drive\Bloomberg\Forex%20Gain-loss%20001%2024FEB2023.xlsx!FX%20Gain_VALUE!%5bForex%20Gain-loss%20001%2024FEB2023.xlsx%5dFX%20Gain_VALUE%20Chart%201</vt:lpstr>
      <vt:lpstr>file:///D:\Google%20Drive\Bloomberg\Forex%20Gain-loss%20001%2024FEB2023.xlsx!FX%20Gain_VALUE!%5bForex%20Gain-loss%20001%2024FEB2023.xlsx%5dFX%20Gain_VALUE%20Chart%203</vt:lpstr>
      <vt:lpstr>file:///D:\Google%20Drive\Bloomberg\Forex%20Gain-loss%20001%2024FEB2023.xlsx!FX%20Gain_VALUE!%5bForex%20Gain-loss%20001%2024FEB2023.xlsx%5dFX%20Gain_VALUE%20Chart%205</vt:lpstr>
      <vt:lpstr>file:///D:\Google%20Drive\Bloomberg\Forex%20Gain-loss%20001%2024FEB2023.xlsx!FX%20Gain_VALUE!%5bForex%20Gain-loss%20001%2024FEB2023.xlsx%5dFX%20Gain_VALUE%20Chart%204</vt:lpstr>
      <vt:lpstr>file:///E:\Google%20Drive\Bloomberg\Port%20Advisory%20Apr%202024.xlsx!2.PA%20Week-RTD!%5bPort%20Advisory%20Apr%202024.xlsx%5d2.PA%20Week-RTD%20Chart%201</vt:lpstr>
      <vt:lpstr>file:///E:\Google%20Drive\Bloomberg\Port%20Advisory%20Apr%202024.xlsx!3.PA%20Performance_Edit%20!%5bPort%20Advisory%20Apr%202024.xlsx%5d3.PA%20Performance_Edit%20%20Chart%201</vt:lpstr>
      <vt:lpstr>PowerPoint Presentation</vt:lpstr>
      <vt:lpstr>ข่าวสำคัญ 8 พ.ค.</vt:lpstr>
      <vt:lpstr>PowerPoint Presentation</vt:lpstr>
      <vt:lpstr>การประชุม FOMC</vt:lpstr>
      <vt:lpstr>PowerPoint Presentation</vt:lpstr>
      <vt:lpstr>Calendar (Week)</vt:lpstr>
      <vt:lpstr>DAOL : แนวโน้มตลาดวันนี้</vt:lpstr>
      <vt:lpstr>DAOL : แนวโน้มตลาดวันนี้</vt:lpstr>
      <vt:lpstr>PowerPoint Presentation</vt:lpstr>
      <vt:lpstr>CME FedWatch Tool</vt:lpstr>
      <vt:lpstr>PowerPoint Presentation</vt:lpstr>
      <vt:lpstr>PowerPoint Presentation</vt:lpstr>
      <vt:lpstr>PowerPoint Presentation</vt:lpstr>
      <vt:lpstr>PowerPoint Presentation</vt:lpstr>
      <vt:lpstr>Portfolio Performance</vt:lpstr>
      <vt:lpstr>Portfolio Performance</vt:lpstr>
      <vt:lpstr>กลยุทธ์ลงทุนโดย DAOL</vt:lpstr>
      <vt:lpstr>นโยบายรมว. ป้ายแดง 2 ท่าน โดยเฉพาะ LTF</vt:lpstr>
      <vt:lpstr>20 อับดับหลักทรัพย์ถูก Short-Sell</vt:lpstr>
      <vt:lpstr>PowerPoint Presentation</vt:lpstr>
      <vt:lpstr>PowerPoint Presentation</vt:lpstr>
      <vt:lpstr>บทวิเคราะห์ปัจจัยพื้นฐานวันนี้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Location ที่อิสราเอลจะเข้าโจมตี Rafah</vt:lpstr>
      <vt:lpstr>PowerPoint Presentation</vt:lpstr>
      <vt:lpstr>SET Index &amp;  MSCI World Index    (12  เดือนย้อนหลัง)</vt:lpstr>
      <vt:lpstr>Flow ตลาด  EM (ทุก assets class) ปรับตัวลดลง</vt:lpstr>
      <vt:lpstr>Flow ต่างชาติ ที่ไหลเข้า-ออก  6 ตลาดหลักเอเซีย</vt:lpstr>
      <vt:lpstr>Net Position นักลงทุนต่างประเทศในตลาดหุ้นไทย</vt:lpstr>
      <vt:lpstr>Net Position (Equity)  6 ตลาดหุ้นเอเซีย</vt:lpstr>
      <vt:lpstr>Net Position (Equity)  6 ตลาดหุ้นเอเซีย</vt:lpstr>
      <vt:lpstr>Foreign Net Position  in Thai  Market</vt:lpstr>
      <vt:lpstr>Net Buy/Sell นักลงทุนต่างประเทศ</vt:lpstr>
      <vt:lpstr>Net Buy/Sell นักลงทุนต่างประเทศ</vt:lpstr>
      <vt:lpstr>Net Buy/Sell นักลงทุนต่างประเทศ</vt:lpstr>
      <vt:lpstr>Net Buy/Sell นักลงทุนต่างประเทศ</vt:lpstr>
      <vt:lpstr>หุ้นที่นักลงทุนต่างประเทศซื้อ-ขาย นับตั้งแต่ปี 2021 เป็นต้นมา</vt:lpstr>
      <vt:lpstr>PowerPoint Presentation</vt:lpstr>
      <vt:lpstr>PowerPoint Presentation</vt:lpstr>
      <vt:lpstr>Bond Yield ของสหรัฐฯ</vt:lpstr>
      <vt:lpstr>Bond Yield ของไทย</vt:lpstr>
      <vt:lpstr>ค่าเงินดอลล่าร์กลับมาแข็งค่า (เงินบาทอ่อน)</vt:lpstr>
      <vt:lpstr>เงินทุนสำรองเงินตราต่างประเทศของไทย ขยับสูงขึ้นต่อ</vt:lpstr>
      <vt:lpstr>ราคา Commodity</vt:lpstr>
      <vt:lpstr>สัญญาซื้อน้ำมันดิบ (Brent) สูงขึ้นเป็นสัปดาห์ที่สี่ติดต่อกัน</vt:lpstr>
      <vt:lpstr>ค่าการกลั่นน้ำมัน (Brent)</vt:lpstr>
      <vt:lpstr>ราคาถ่านหิน</vt:lpstr>
      <vt:lpstr>ราคา Gas</vt:lpstr>
      <vt:lpstr>หุ้นที่มี % การถือโดย NVDR สูงสุด 25 ลำดับแรก</vt:lpstr>
      <vt:lpstr>% และ มูลค่าหุ้นที่ถือผ่าน NVDR เพิ่ม/ลด 23 พ.ย.-29 มี.ค.67</vt:lpstr>
      <vt:lpstr>PowerPoint Presentation</vt:lpstr>
      <vt:lpstr>ตารางหุ้นที่มี Dividend Yield สูง</vt:lpstr>
      <vt:lpstr>PowerPoint Presentation</vt:lpstr>
      <vt:lpstr>ผลกระทบของการลดลงของราคาหุ้นจาก “XD”  ต่อดัชนีฯ</vt:lpstr>
      <vt:lpstr>ผลกระทบของการลดลงของราคาหุ้นจาก “XD”  ต่อดัชนีฯ</vt:lpstr>
      <vt:lpstr>ผลกระทบของการลดลงของราคาหุ้นจาก “XD”  ต่อดัชนีฯ</vt:lpstr>
      <vt:lpstr>PowerPoint Presentation</vt:lpstr>
      <vt:lpstr>PowerPoint Presentation</vt:lpstr>
      <vt:lpstr>2017-23  : 10 Event ที่กดดันตลาดหุ้นไทยในรอบ 7 ปีที่ผ่านมา</vt:lpstr>
      <vt:lpstr>PowerPoint Presentation</vt:lpstr>
      <vt:lpstr>Calendar (Week)</vt:lpstr>
      <vt:lpstr>PowerPoint Presentation</vt:lpstr>
      <vt:lpstr>Ranking : ราคาเปลี่ยนแปลงมากที่สุดในแต่ละช่วงเวลา</vt:lpstr>
      <vt:lpstr>GDP ของประเทศใน Asean</vt:lpstr>
      <vt:lpstr>EPS (กำไรตลาด) ของประเทศใน Asean</vt:lpstr>
      <vt:lpstr>PowerPoint Presentation</vt:lpstr>
      <vt:lpstr>ดัชนีตลาดหุ้นและราคาสินทรัพย์ทางการเงิน</vt:lpstr>
      <vt:lpstr>Spread ปิโตรเคมี  และ  ดัชนีราคาสินค้าโภคภัณฑ์</vt:lpstr>
      <vt:lpstr>ค่าการกลั่นน้ำมัน</vt:lpstr>
      <vt:lpstr>ราคากากถั่วเหลือง ราคาหุ้น TVO  &amp;  ราคายางพารา และราคาหุ้น NER</vt:lpstr>
      <vt:lpstr>ราคา Cotton</vt:lpstr>
      <vt:lpstr>ราคาถ่านหิน</vt:lpstr>
      <vt:lpstr>ราคาน้ำมันดิบ + ทองคำ</vt:lpstr>
      <vt:lpstr>ค่าระวางเรือ  และราคาหุ้นเดินเรือของไทย</vt:lpstr>
      <vt:lpstr>Fed Fund Rate (Policy Rate)</vt:lpstr>
      <vt:lpstr>US’s GDP  &amp;  Stock Market</vt:lpstr>
      <vt:lpstr>QE : Fed &amp; ECB</vt:lpstr>
      <vt:lpstr>PowerPoint Presentation</vt:lpstr>
      <vt:lpstr>PowerPoint Presentation</vt:lpstr>
      <vt:lpstr>P/E ตลาดหุ้นสำคัญๆ </vt:lpstr>
      <vt:lpstr>EPS ตลาดหุ้นสำคัญๆ </vt:lpstr>
      <vt:lpstr>EPS : Growth Rate ตลาดหุ้นสำคัญๆ </vt:lpstr>
      <vt:lpstr>ผลตอบแทนตลาดหุ้นไทย เทียบกับตลาดโลก</vt:lpstr>
      <vt:lpstr>กำไรตลาดหุ้นปีนี้ แค่โตจากฐานต่ำ</vt:lpstr>
      <vt:lpstr>PowerPoint Presentation</vt:lpstr>
      <vt:lpstr>การปรับ EPS ตลาดหุ้นสำคัญๆ  ปี 2024</vt:lpstr>
      <vt:lpstr>การปรับ EPS ตลาดหุ้นสำคัญๆ  ปี 2023</vt:lpstr>
      <vt:lpstr>PowerPoint Presentation</vt:lpstr>
      <vt:lpstr>กำไรตลาดหุ้นปีนี้ ผลกระทบจากปัจจัยลบรอบด้าน</vt:lpstr>
      <vt:lpstr>ปรับกำไรตลาดหุ้นปีนี้ลง 6%</vt:lpstr>
      <vt:lpstr>SET Profitability as of  4Q-2023</vt:lpstr>
      <vt:lpstr>SET Profitability as of  3Q-2023</vt:lpstr>
      <vt:lpstr>กำไรหุ้นโรงกลั่นน้ำมัน และ Inventory</vt:lpstr>
      <vt:lpstr>PowerPoint Presentation</vt:lpstr>
      <vt:lpstr>PowerPoint Presentation</vt:lpstr>
      <vt:lpstr>SET Index Target  for 2023</vt:lpstr>
      <vt:lpstr>SET Index Target  for 2023</vt:lpstr>
      <vt:lpstr>SET Index Target  for 2023</vt:lpstr>
      <vt:lpstr>SET Index Target  for 2023</vt:lpstr>
      <vt:lpstr>Market P/E (base on SET’s Report)</vt:lpstr>
      <vt:lpstr>SET Profitability as of  2Q-2023</vt:lpstr>
      <vt:lpstr>SET Profitability as of  1Q-2023</vt:lpstr>
      <vt:lpstr>SET Profitability as of  4Q-2022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ราคาหุ้น</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Suwanan Sukthong</dc:creator>
  <cp:lastModifiedBy>Mongkol Puangpetra</cp:lastModifiedBy>
  <cp:revision>4913</cp:revision>
  <dcterms:created xsi:type="dcterms:W3CDTF">2023-03-24T02:53:32Z</dcterms:created>
  <dcterms:modified xsi:type="dcterms:W3CDTF">2024-05-08T01:45:58Z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0x010100B4D051CBB1396B49B52F2BAFA8E7DD7D</vt:lpwstr>
  </property>
</Properties>
</file>