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9.jpg" ContentType="image/png"/>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668" r:id="rId5"/>
    <p:sldMasterId id="2147483671" r:id="rId6"/>
    <p:sldMasterId id="2147483683" r:id="rId7"/>
    <p:sldMasterId id="2147483686" r:id="rId8"/>
    <p:sldMasterId id="2147483702" r:id="rId9"/>
    <p:sldMasterId id="2147483706" r:id="rId10"/>
    <p:sldMasterId id="2147483712" r:id="rId11"/>
  </p:sldMasterIdLst>
  <p:notesMasterIdLst>
    <p:notesMasterId r:id="rId178"/>
  </p:notesMasterIdLst>
  <p:sldIdLst>
    <p:sldId id="23459" r:id="rId12"/>
    <p:sldId id="23272" r:id="rId13"/>
    <p:sldId id="23300" r:id="rId14"/>
    <p:sldId id="22849" r:id="rId15"/>
    <p:sldId id="23271" r:id="rId16"/>
    <p:sldId id="281" r:id="rId17"/>
    <p:sldId id="23292" r:id="rId18"/>
    <p:sldId id="21665" r:id="rId19"/>
    <p:sldId id="22814" r:id="rId20"/>
    <p:sldId id="21445" r:id="rId21"/>
    <p:sldId id="22868" r:id="rId22"/>
    <p:sldId id="23456" r:id="rId23"/>
    <p:sldId id="23245" r:id="rId24"/>
    <p:sldId id="21428" r:id="rId25"/>
    <p:sldId id="21429" r:id="rId26"/>
    <p:sldId id="21430" r:id="rId27"/>
    <p:sldId id="22443" r:id="rId28"/>
    <p:sldId id="22441" r:id="rId29"/>
    <p:sldId id="22442" r:id="rId30"/>
    <p:sldId id="21431" r:id="rId31"/>
    <p:sldId id="21434" r:id="rId32"/>
    <p:sldId id="23348" r:id="rId33"/>
    <p:sldId id="23399" r:id="rId34"/>
    <p:sldId id="23392" r:id="rId35"/>
    <p:sldId id="23498" r:id="rId36"/>
    <p:sldId id="23412" r:id="rId37"/>
    <p:sldId id="23438" r:id="rId38"/>
    <p:sldId id="23393" r:id="rId39"/>
    <p:sldId id="23469" r:id="rId40"/>
    <p:sldId id="23491" r:id="rId41"/>
    <p:sldId id="23492" r:id="rId42"/>
    <p:sldId id="23493" r:id="rId43"/>
    <p:sldId id="23473" r:id="rId44"/>
    <p:sldId id="23474" r:id="rId45"/>
    <p:sldId id="23220" r:id="rId46"/>
    <p:sldId id="23297" r:id="rId47"/>
    <p:sldId id="23247" r:id="rId48"/>
    <p:sldId id="23371" r:id="rId49"/>
    <p:sldId id="23390" r:id="rId50"/>
    <p:sldId id="23345" r:id="rId51"/>
    <p:sldId id="23470" r:id="rId52"/>
    <p:sldId id="23346" r:id="rId53"/>
    <p:sldId id="23226" r:id="rId54"/>
    <p:sldId id="23451" r:id="rId55"/>
    <p:sldId id="23336" r:id="rId56"/>
    <p:sldId id="23263" r:id="rId57"/>
    <p:sldId id="23484" r:id="rId58"/>
    <p:sldId id="23483" r:id="rId59"/>
    <p:sldId id="23481" r:id="rId60"/>
    <p:sldId id="23479" r:id="rId61"/>
    <p:sldId id="23480" r:id="rId62"/>
    <p:sldId id="23440" r:id="rId63"/>
    <p:sldId id="23472" r:id="rId64"/>
    <p:sldId id="23441" r:id="rId65"/>
    <p:sldId id="23368" r:id="rId66"/>
    <p:sldId id="23327" r:id="rId67"/>
    <p:sldId id="23447" r:id="rId68"/>
    <p:sldId id="23400" r:id="rId69"/>
    <p:sldId id="23312" r:id="rId70"/>
    <p:sldId id="23269" r:id="rId71"/>
    <p:sldId id="23416" r:id="rId72"/>
    <p:sldId id="23256" r:id="rId73"/>
    <p:sldId id="23314" r:id="rId74"/>
    <p:sldId id="23402" r:id="rId75"/>
    <p:sldId id="23403" r:id="rId76"/>
    <p:sldId id="23184" r:id="rId77"/>
    <p:sldId id="22875" r:id="rId78"/>
    <p:sldId id="19211" r:id="rId79"/>
    <p:sldId id="22139" r:id="rId80"/>
    <p:sldId id="23426" r:id="rId81"/>
    <p:sldId id="22756" r:id="rId82"/>
    <p:sldId id="23448" r:id="rId83"/>
    <p:sldId id="23204" r:id="rId84"/>
    <p:sldId id="23372" r:id="rId85"/>
    <p:sldId id="23350" r:id="rId86"/>
    <p:sldId id="23497" r:id="rId87"/>
    <p:sldId id="23496" r:id="rId88"/>
    <p:sldId id="23495" r:id="rId89"/>
    <p:sldId id="23494" r:id="rId90"/>
    <p:sldId id="23461" r:id="rId91"/>
    <p:sldId id="23463" r:id="rId92"/>
    <p:sldId id="23452" r:id="rId93"/>
    <p:sldId id="23450" r:id="rId94"/>
    <p:sldId id="23449" r:id="rId95"/>
    <p:sldId id="23460" r:id="rId96"/>
    <p:sldId id="23453" r:id="rId97"/>
    <p:sldId id="23445" r:id="rId98"/>
    <p:sldId id="23436" r:id="rId99"/>
    <p:sldId id="23437" r:id="rId100"/>
    <p:sldId id="23435" r:id="rId101"/>
    <p:sldId id="23424" r:id="rId102"/>
    <p:sldId id="23425" r:id="rId103"/>
    <p:sldId id="23423" r:id="rId104"/>
    <p:sldId id="23411" r:id="rId105"/>
    <p:sldId id="23397" r:id="rId106"/>
    <p:sldId id="23395" r:id="rId107"/>
    <p:sldId id="23406" r:id="rId108"/>
    <p:sldId id="23398" r:id="rId109"/>
    <p:sldId id="23427" r:id="rId110"/>
    <p:sldId id="23462" r:id="rId111"/>
    <p:sldId id="22832" r:id="rId112"/>
    <p:sldId id="20157" r:id="rId113"/>
    <p:sldId id="20123" r:id="rId114"/>
    <p:sldId id="22249" r:id="rId115"/>
    <p:sldId id="22246" r:id="rId116"/>
    <p:sldId id="22142" r:id="rId117"/>
    <p:sldId id="20422" r:id="rId118"/>
    <p:sldId id="23355" r:id="rId119"/>
    <p:sldId id="23172" r:id="rId120"/>
    <p:sldId id="23244" r:id="rId121"/>
    <p:sldId id="18290" r:id="rId122"/>
    <p:sldId id="22975" r:id="rId123"/>
    <p:sldId id="18772" r:id="rId124"/>
    <p:sldId id="22238" r:id="rId125"/>
    <p:sldId id="23428" r:id="rId126"/>
    <p:sldId id="23429" r:id="rId127"/>
    <p:sldId id="20423" r:id="rId128"/>
    <p:sldId id="20424" r:id="rId129"/>
    <p:sldId id="20425" r:id="rId130"/>
    <p:sldId id="20426" r:id="rId131"/>
    <p:sldId id="20505" r:id="rId132"/>
    <p:sldId id="20427" r:id="rId133"/>
    <p:sldId id="20428" r:id="rId134"/>
    <p:sldId id="21723" r:id="rId135"/>
    <p:sldId id="20076" r:id="rId136"/>
    <p:sldId id="22450" r:id="rId137"/>
    <p:sldId id="22873" r:id="rId138"/>
    <p:sldId id="23029" r:id="rId139"/>
    <p:sldId id="22980" r:id="rId140"/>
    <p:sldId id="22853" r:id="rId141"/>
    <p:sldId id="20448" r:id="rId142"/>
    <p:sldId id="22055" r:id="rId143"/>
    <p:sldId id="22045" r:id="rId144"/>
    <p:sldId id="22206" r:id="rId145"/>
    <p:sldId id="20708" r:id="rId146"/>
    <p:sldId id="22008" r:id="rId147"/>
    <p:sldId id="21729" r:id="rId148"/>
    <p:sldId id="22452" r:id="rId149"/>
    <p:sldId id="22356" r:id="rId150"/>
    <p:sldId id="20429" r:id="rId151"/>
    <p:sldId id="23088" r:id="rId152"/>
    <p:sldId id="20431" r:id="rId153"/>
    <p:sldId id="20432" r:id="rId154"/>
    <p:sldId id="20495" r:id="rId155"/>
    <p:sldId id="23430" r:id="rId156"/>
    <p:sldId id="23431" r:id="rId157"/>
    <p:sldId id="23432" r:id="rId158"/>
    <p:sldId id="23433" r:id="rId159"/>
    <p:sldId id="20435" r:id="rId160"/>
    <p:sldId id="19347" r:id="rId161"/>
    <p:sldId id="19349" r:id="rId162"/>
    <p:sldId id="19350" r:id="rId163"/>
    <p:sldId id="19351" r:id="rId164"/>
    <p:sldId id="19352" r:id="rId165"/>
    <p:sldId id="19353" r:id="rId166"/>
    <p:sldId id="2967" r:id="rId167"/>
    <p:sldId id="18074" r:id="rId168"/>
    <p:sldId id="2969" r:id="rId169"/>
    <p:sldId id="23464" r:id="rId170"/>
    <p:sldId id="23465" r:id="rId171"/>
    <p:sldId id="23466" r:id="rId172"/>
    <p:sldId id="19355" r:id="rId173"/>
    <p:sldId id="23467" r:id="rId174"/>
    <p:sldId id="23457" r:id="rId175"/>
    <p:sldId id="23468" r:id="rId176"/>
    <p:sldId id="283" r:id="rId177"/>
  </p:sldIdLst>
  <p:sldSz cx="12192000" cy="6858000"/>
  <p:notesSz cx="6858000" cy="9144000"/>
  <p:embeddedFontLst>
    <p:embeddedFont>
      <p:font typeface="Calibri" panose="020F0502020204030204" pitchFamily="34" charset="0"/>
      <p:regular r:id="rId179"/>
      <p:bold r:id="rId180"/>
      <p:italic r:id="rId181"/>
      <p:boldItalic r:id="rId182"/>
    </p:embeddedFont>
    <p:embeddedFont>
      <p:font typeface="Calibri Light" panose="020F0302020204030204" pitchFamily="34" charset="0"/>
      <p:regular r:id="rId183"/>
      <p:italic r:id="rId184"/>
    </p:embeddedFont>
    <p:embeddedFont>
      <p:font typeface="CordiaUPC" panose="020B0304020202020204" pitchFamily="34" charset="-34"/>
      <p:regular r:id="rId185"/>
      <p:bold r:id="rId186"/>
      <p:italic r:id="rId187"/>
      <p:boldItalic r:id="rId188"/>
    </p:embeddedFont>
    <p:embeddedFont>
      <p:font typeface="DB Heavent" panose="02000506060000020004" pitchFamily="2" charset="-34"/>
      <p:regular r:id="rId189"/>
    </p:embeddedFont>
    <p:embeddedFont>
      <p:font typeface="DB Heavent Bold" panose="02000806060000020004" pitchFamily="2" charset="-34"/>
      <p:bold r:id="rId190"/>
    </p:embeddedFont>
    <p:embeddedFont>
      <p:font typeface="DB Heavent Light" panose="02000506060000020004" pitchFamily="2" charset="-34"/>
      <p:regular r:id="rId191"/>
    </p:embeddedFont>
    <p:embeddedFont>
      <p:font typeface="DB Heavent Med" panose="02000606060000090000" pitchFamily="2" charset="-34"/>
      <p:regular r:id="rId192"/>
    </p:embeddedFont>
    <p:embeddedFont>
      <p:font typeface="DBHeavent-Med" panose="02000606060000090000" pitchFamily="2" charset="-34"/>
      <p:regular r:id="rId193"/>
    </p:embeddedFont>
    <p:embeddedFont>
      <p:font typeface="DBHeaventt-Light" panose="02000506060000020004" pitchFamily="2" charset="-34"/>
      <p:regular r:id="rId194"/>
    </p:embeddedFont>
    <p:embeddedFont>
      <p:font typeface="MN Lotchong" pitchFamily="2" charset="0"/>
      <p:regular r:id="rId195"/>
      <p:bold r:id="rId196"/>
      <p:italic r:id="rId197"/>
      <p:boldItalic r:id="rId198"/>
    </p:embeddedFont>
    <p:embeddedFont>
      <p:font typeface="Tahoma" panose="020B0604030504040204" pitchFamily="34" charset="0"/>
      <p:regular r:id="rId199"/>
      <p:bold r:id="rId2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wanan Sukthong" initials="SS" lastIdx="2" clrIdx="0">
    <p:extLst>
      <p:ext uri="{19B8F6BF-5375-455C-9EA6-DF929625EA0E}">
        <p15:presenceInfo xmlns:p15="http://schemas.microsoft.com/office/powerpoint/2012/main" userId="S::suwanan.s@daol.co.th::71feb163-1d86-48ed-a5aa-004a647ee3ae" providerId="AD"/>
      </p:ext>
    </p:extLst>
  </p:cmAuthor>
  <p:cmAuthor id="2" name="Mongkol Puangpetra" initials="MP" lastIdx="3" clrIdx="1">
    <p:extLst>
      <p:ext uri="{19B8F6BF-5375-455C-9EA6-DF929625EA0E}">
        <p15:presenceInfo xmlns:p15="http://schemas.microsoft.com/office/powerpoint/2012/main" userId="S::mongkol.p@daol.co.th::2cf87f93-baeb-43a9-bfd6-f77d82c43b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FF00"/>
    <a:srgbClr val="000000"/>
    <a:srgbClr val="0000CC"/>
    <a:srgbClr val="B98080"/>
    <a:srgbClr val="FED402"/>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6374" autoAdjust="0"/>
  </p:normalViewPr>
  <p:slideViewPr>
    <p:cSldViewPr snapToGrid="0">
      <p:cViewPr varScale="1">
        <p:scale>
          <a:sx n="107" d="100"/>
          <a:sy n="107" d="100"/>
        </p:scale>
        <p:origin x="996" y="114"/>
      </p:cViewPr>
      <p:guideLst/>
    </p:cSldViewPr>
  </p:slideViewPr>
  <p:notesTextViewPr>
    <p:cViewPr>
      <p:scale>
        <a:sx n="3" d="2"/>
        <a:sy n="3" d="2"/>
      </p:scale>
      <p:origin x="0" y="0"/>
    </p:cViewPr>
  </p:notesTextViewPr>
  <p:sorterViewPr>
    <p:cViewPr varScale="1">
      <p:scale>
        <a:sx n="1" d="1"/>
        <a:sy n="1" d="1"/>
      </p:scale>
      <p:origin x="0" y="-243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font" Target="fonts/font13.fntdata"/><Relationship Id="rId205" Type="http://schemas.openxmlformats.org/officeDocument/2006/relationships/tableStyles" Target="tableStyles.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2.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font" Target="fonts/font3.fntdata"/><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font" Target="fonts/font14.fntdata"/><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font" Target="fonts/font4.fntdata"/><Relationship Id="rId6" Type="http://schemas.openxmlformats.org/officeDocument/2006/relationships/slideMaster" Target="slideMasters/slideMaster3.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font" Target="fonts/font15.fntdata"/><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4.xml"/><Relationship Id="rId162" Type="http://schemas.openxmlformats.org/officeDocument/2006/relationships/slide" Target="slides/slide151.xml"/><Relationship Id="rId183" Type="http://schemas.openxmlformats.org/officeDocument/2006/relationships/font" Target="fonts/font5.fntdata"/><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notesMaster" Target="notesMasters/notesMaster1.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font" Target="fonts/font16.fntdata"/><Relationship Id="rId199" Type="http://schemas.openxmlformats.org/officeDocument/2006/relationships/font" Target="fonts/font21.fntdata"/><Relationship Id="rId203"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font" Target="fonts/font6.fntdata"/><Relationship Id="rId189" Type="http://schemas.openxmlformats.org/officeDocument/2006/relationships/font" Target="fonts/font11.fntdata"/><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font" Target="fonts/font1.fntdata"/><Relationship Id="rId195" Type="http://schemas.openxmlformats.org/officeDocument/2006/relationships/font" Target="fonts/font17.fntdata"/><Relationship Id="rId190" Type="http://schemas.openxmlformats.org/officeDocument/2006/relationships/font" Target="fonts/font12.fntdata"/><Relationship Id="rId204" Type="http://schemas.openxmlformats.org/officeDocument/2006/relationships/theme" Target="theme/theme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font" Target="fonts/font2.fntdata"/><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font" Target="fonts/font18.fntdata"/><Relationship Id="rId200" Type="http://schemas.openxmlformats.org/officeDocument/2006/relationships/font" Target="fonts/font22.fntdata"/><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font" Target="fonts/font8.fntdata"/><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font" Target="fonts/font19.fntdata"/><Relationship Id="rId201" Type="http://schemas.openxmlformats.org/officeDocument/2006/relationships/commentAuthors" Target="commentAuthors.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font" Target="fonts/font9.fntdata"/><Relationship Id="rId1" Type="http://schemas.openxmlformats.org/officeDocument/2006/relationships/customXml" Target="../customXml/item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font" Target="fonts/font20.fntdata"/><Relationship Id="rId202" Type="http://schemas.openxmlformats.org/officeDocument/2006/relationships/presProps" Target="presProps.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font" Target="fonts/font10.fntdata"/><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DA6BD2-9BEC-4B22-AE1D-2ABCD98C9002}" type="doc">
      <dgm:prSet loTypeId="urn:microsoft.com/office/officeart/2005/8/layout/cycle1" loCatId="cycle" qsTypeId="urn:microsoft.com/office/officeart/2005/8/quickstyle/3d6" qsCatId="3D" csTypeId="urn:microsoft.com/office/officeart/2005/8/colors/accent1_2" csCatId="accent1" phldr="1"/>
      <dgm:spPr/>
      <dgm:t>
        <a:bodyPr/>
        <a:lstStyle/>
        <a:p>
          <a:endParaRPr lang="en-US"/>
        </a:p>
      </dgm:t>
    </dgm:pt>
    <dgm:pt modelId="{6AE1055F-544C-4F60-906F-406876826267}">
      <dgm:prSet phldrT="[Text]" custT="1"/>
      <dgm:spPr/>
      <dgm:t>
        <a:bodyPr/>
        <a:lstStyle/>
        <a:p>
          <a:r>
            <a:rPr lang="th-TH" sz="4400" dirty="0">
              <a:solidFill>
                <a:srgbClr val="000000"/>
              </a:solidFill>
            </a:rPr>
            <a:t>รายได้จากการขาย</a:t>
          </a:r>
          <a:endParaRPr lang="en-US" sz="4400" dirty="0">
            <a:solidFill>
              <a:srgbClr val="000000"/>
            </a:solidFill>
          </a:endParaRPr>
        </a:p>
      </dgm:t>
    </dgm:pt>
    <dgm:pt modelId="{064A12BA-0A93-4490-9FED-9BBD0290D062}" type="parTrans" cxnId="{7A85E184-D6E3-44FF-981F-3C71F33C53DF}">
      <dgm:prSet/>
      <dgm:spPr/>
      <dgm:t>
        <a:bodyPr/>
        <a:lstStyle/>
        <a:p>
          <a:endParaRPr lang="en-US" sz="3200"/>
        </a:p>
      </dgm:t>
    </dgm:pt>
    <dgm:pt modelId="{F40DFB4F-9C1E-44E3-BFC0-DC0D9427D767}" type="sibTrans" cxnId="{7A85E184-D6E3-44FF-981F-3C71F33C53DF}">
      <dgm:prSet/>
      <dgm:spPr/>
      <dgm:t>
        <a:bodyPr/>
        <a:lstStyle/>
        <a:p>
          <a:endParaRPr lang="en-US" sz="3200"/>
        </a:p>
      </dgm:t>
    </dgm:pt>
    <dgm:pt modelId="{80E794E4-595C-4E62-8DCC-3BBBE13A1206}">
      <dgm:prSet phldrT="[Text]" custT="1"/>
      <dgm:spPr/>
      <dgm:t>
        <a:bodyPr/>
        <a:lstStyle/>
        <a:p>
          <a:r>
            <a:rPr lang="th-TH" sz="4400" dirty="0"/>
            <a:t>ต้นทุน</a:t>
          </a:r>
          <a:endParaRPr lang="en-US" sz="4400" dirty="0"/>
        </a:p>
      </dgm:t>
    </dgm:pt>
    <dgm:pt modelId="{1AFF125F-57F9-4257-AF17-427B5BEA880C}" type="parTrans" cxnId="{61AD4669-DE92-4299-B12D-9C1F8692E6CA}">
      <dgm:prSet/>
      <dgm:spPr/>
      <dgm:t>
        <a:bodyPr/>
        <a:lstStyle/>
        <a:p>
          <a:endParaRPr lang="en-US" sz="3200"/>
        </a:p>
      </dgm:t>
    </dgm:pt>
    <dgm:pt modelId="{1007FEB3-8465-418E-B4EE-D13666D8D624}" type="sibTrans" cxnId="{61AD4669-DE92-4299-B12D-9C1F8692E6CA}">
      <dgm:prSet/>
      <dgm:spPr/>
      <dgm:t>
        <a:bodyPr/>
        <a:lstStyle/>
        <a:p>
          <a:endParaRPr lang="en-US" sz="3200"/>
        </a:p>
      </dgm:t>
    </dgm:pt>
    <dgm:pt modelId="{61197670-EFCD-41E0-AC07-3AD787AB3123}">
      <dgm:prSet phldrT="[Text]" custT="1"/>
      <dgm:spPr/>
      <dgm:t>
        <a:bodyPr/>
        <a:lstStyle/>
        <a:p>
          <a:r>
            <a:rPr lang="th-TH" sz="4400" dirty="0"/>
            <a:t>กำไร</a:t>
          </a:r>
          <a:endParaRPr lang="en-US" sz="4400" dirty="0"/>
        </a:p>
      </dgm:t>
    </dgm:pt>
    <dgm:pt modelId="{373516AA-7CCE-4599-8464-65CC14DDC65D}" type="parTrans" cxnId="{6989FC4E-E96A-4D6D-AE79-E18383520794}">
      <dgm:prSet/>
      <dgm:spPr/>
      <dgm:t>
        <a:bodyPr/>
        <a:lstStyle/>
        <a:p>
          <a:endParaRPr lang="en-US" sz="3200"/>
        </a:p>
      </dgm:t>
    </dgm:pt>
    <dgm:pt modelId="{BFCBC739-CE2B-4916-B1EF-42D5413619C3}" type="sibTrans" cxnId="{6989FC4E-E96A-4D6D-AE79-E18383520794}">
      <dgm:prSet/>
      <dgm:spPr/>
      <dgm:t>
        <a:bodyPr/>
        <a:lstStyle/>
        <a:p>
          <a:endParaRPr lang="en-US" sz="3200"/>
        </a:p>
      </dgm:t>
    </dgm:pt>
    <dgm:pt modelId="{9D0417E0-E2B8-4049-843E-C7C8075D4036}">
      <dgm:prSet phldrT="[Text]" custT="1"/>
      <dgm:spPr/>
      <dgm:t>
        <a:bodyPr/>
        <a:lstStyle/>
        <a:p>
          <a:r>
            <a:rPr lang="th-TH" sz="4400" dirty="0"/>
            <a:t>สภาพคล่อง</a:t>
          </a:r>
          <a:endParaRPr lang="en-US" sz="4400" dirty="0"/>
        </a:p>
      </dgm:t>
    </dgm:pt>
    <dgm:pt modelId="{8C82817F-9924-4C42-8E7A-573752CB0406}" type="parTrans" cxnId="{B817E498-A4BB-427E-BE72-AC9711BC896D}">
      <dgm:prSet/>
      <dgm:spPr/>
      <dgm:t>
        <a:bodyPr/>
        <a:lstStyle/>
        <a:p>
          <a:endParaRPr lang="en-US" sz="3200"/>
        </a:p>
      </dgm:t>
    </dgm:pt>
    <dgm:pt modelId="{15E1F460-F40A-41A9-B469-6266B120F3D0}" type="sibTrans" cxnId="{B817E498-A4BB-427E-BE72-AC9711BC896D}">
      <dgm:prSet/>
      <dgm:spPr/>
      <dgm:t>
        <a:bodyPr/>
        <a:lstStyle/>
        <a:p>
          <a:endParaRPr lang="en-US" sz="3200"/>
        </a:p>
      </dgm:t>
    </dgm:pt>
    <dgm:pt modelId="{30B769E6-535D-424C-9D16-96948544DA70}">
      <dgm:prSet phldrT="[Text]" custT="1"/>
      <dgm:spPr/>
      <dgm:t>
        <a:bodyPr/>
        <a:lstStyle/>
        <a:p>
          <a:r>
            <a:rPr lang="th-TH" sz="3600" dirty="0">
              <a:solidFill>
                <a:srgbClr val="FF0000"/>
              </a:solidFill>
            </a:rPr>
            <a:t>การ </a:t>
          </a:r>
          <a:r>
            <a:rPr lang="en-US" sz="3600" dirty="0">
              <a:solidFill>
                <a:srgbClr val="FF0000"/>
              </a:solidFill>
            </a:rPr>
            <a:t>Funding </a:t>
          </a:r>
          <a:r>
            <a:rPr lang="th-TH" sz="3600" dirty="0">
              <a:solidFill>
                <a:srgbClr val="FF0000"/>
              </a:solidFill>
            </a:rPr>
            <a:t>เงิน (ถ้าขาด)</a:t>
          </a:r>
          <a:endParaRPr lang="en-US" sz="3600" dirty="0">
            <a:solidFill>
              <a:srgbClr val="FF0000"/>
            </a:solidFill>
          </a:endParaRPr>
        </a:p>
      </dgm:t>
    </dgm:pt>
    <dgm:pt modelId="{A3A9AF57-7A10-4EEB-8978-08248C466EA2}" type="parTrans" cxnId="{2450134B-7233-4BDD-A36F-447A833B9E0B}">
      <dgm:prSet/>
      <dgm:spPr/>
      <dgm:t>
        <a:bodyPr/>
        <a:lstStyle/>
        <a:p>
          <a:endParaRPr lang="en-US" sz="3200"/>
        </a:p>
      </dgm:t>
    </dgm:pt>
    <dgm:pt modelId="{9CE8B747-20CF-4627-91FC-EC5703CEC4AA}" type="sibTrans" cxnId="{2450134B-7233-4BDD-A36F-447A833B9E0B}">
      <dgm:prSet/>
      <dgm:spPr/>
      <dgm:t>
        <a:bodyPr/>
        <a:lstStyle/>
        <a:p>
          <a:endParaRPr lang="en-US" sz="3200"/>
        </a:p>
      </dgm:t>
    </dgm:pt>
    <dgm:pt modelId="{B383E7CA-6953-429D-BFCC-3CAC4B9E1402}" type="pres">
      <dgm:prSet presAssocID="{22DA6BD2-9BEC-4B22-AE1D-2ABCD98C9002}" presName="cycle" presStyleCnt="0">
        <dgm:presLayoutVars>
          <dgm:dir/>
          <dgm:resizeHandles val="exact"/>
        </dgm:presLayoutVars>
      </dgm:prSet>
      <dgm:spPr/>
    </dgm:pt>
    <dgm:pt modelId="{5BEC462C-5167-4FA3-B513-CD03B230760C}" type="pres">
      <dgm:prSet presAssocID="{6AE1055F-544C-4F60-906F-406876826267}" presName="dummy" presStyleCnt="0"/>
      <dgm:spPr/>
    </dgm:pt>
    <dgm:pt modelId="{DE3A7531-A0AF-490B-9233-99BDD81EEF58}" type="pres">
      <dgm:prSet presAssocID="{6AE1055F-544C-4F60-906F-406876826267}" presName="node" presStyleLbl="revTx" presStyleIdx="0" presStyleCnt="5">
        <dgm:presLayoutVars>
          <dgm:bulletEnabled val="1"/>
        </dgm:presLayoutVars>
      </dgm:prSet>
      <dgm:spPr/>
    </dgm:pt>
    <dgm:pt modelId="{36A9BDE9-DE0E-4C32-8CBB-63AA00E3F6C4}" type="pres">
      <dgm:prSet presAssocID="{F40DFB4F-9C1E-44E3-BFC0-DC0D9427D767}" presName="sibTrans" presStyleLbl="node1" presStyleIdx="0" presStyleCnt="5"/>
      <dgm:spPr/>
    </dgm:pt>
    <dgm:pt modelId="{3B2935F8-966C-4DDB-BC25-8D59329A4CCB}" type="pres">
      <dgm:prSet presAssocID="{80E794E4-595C-4E62-8DCC-3BBBE13A1206}" presName="dummy" presStyleCnt="0"/>
      <dgm:spPr/>
    </dgm:pt>
    <dgm:pt modelId="{50929C37-362F-4C90-8624-4FE6DEBFC423}" type="pres">
      <dgm:prSet presAssocID="{80E794E4-595C-4E62-8DCC-3BBBE13A1206}" presName="node" presStyleLbl="revTx" presStyleIdx="1" presStyleCnt="5">
        <dgm:presLayoutVars>
          <dgm:bulletEnabled val="1"/>
        </dgm:presLayoutVars>
      </dgm:prSet>
      <dgm:spPr/>
    </dgm:pt>
    <dgm:pt modelId="{C922984A-7EB7-4CBD-BEB6-20E17DB3927F}" type="pres">
      <dgm:prSet presAssocID="{1007FEB3-8465-418E-B4EE-D13666D8D624}" presName="sibTrans" presStyleLbl="node1" presStyleIdx="1" presStyleCnt="5"/>
      <dgm:spPr/>
    </dgm:pt>
    <dgm:pt modelId="{981CAF2C-AD1A-4C9D-9DF7-995C7C8B7712}" type="pres">
      <dgm:prSet presAssocID="{61197670-EFCD-41E0-AC07-3AD787AB3123}" presName="dummy" presStyleCnt="0"/>
      <dgm:spPr/>
    </dgm:pt>
    <dgm:pt modelId="{9E00CC80-CBA2-415A-8EA6-2CD217137A53}" type="pres">
      <dgm:prSet presAssocID="{61197670-EFCD-41E0-AC07-3AD787AB3123}" presName="node" presStyleLbl="revTx" presStyleIdx="2" presStyleCnt="5">
        <dgm:presLayoutVars>
          <dgm:bulletEnabled val="1"/>
        </dgm:presLayoutVars>
      </dgm:prSet>
      <dgm:spPr/>
    </dgm:pt>
    <dgm:pt modelId="{355FBA89-2582-4E2A-B8BC-1C5A373A9B88}" type="pres">
      <dgm:prSet presAssocID="{BFCBC739-CE2B-4916-B1EF-42D5413619C3}" presName="sibTrans" presStyleLbl="node1" presStyleIdx="2" presStyleCnt="5"/>
      <dgm:spPr/>
    </dgm:pt>
    <dgm:pt modelId="{C32E5D99-6486-4118-AEA6-B5200E3250CB}" type="pres">
      <dgm:prSet presAssocID="{9D0417E0-E2B8-4049-843E-C7C8075D4036}" presName="dummy" presStyleCnt="0"/>
      <dgm:spPr/>
    </dgm:pt>
    <dgm:pt modelId="{C67FD067-51E0-4F1A-88F5-EB676D85729C}" type="pres">
      <dgm:prSet presAssocID="{9D0417E0-E2B8-4049-843E-C7C8075D4036}" presName="node" presStyleLbl="revTx" presStyleIdx="3" presStyleCnt="5">
        <dgm:presLayoutVars>
          <dgm:bulletEnabled val="1"/>
        </dgm:presLayoutVars>
      </dgm:prSet>
      <dgm:spPr/>
    </dgm:pt>
    <dgm:pt modelId="{7693135F-700E-4992-A3BE-6714D1B54751}" type="pres">
      <dgm:prSet presAssocID="{15E1F460-F40A-41A9-B469-6266B120F3D0}" presName="sibTrans" presStyleLbl="node1" presStyleIdx="3" presStyleCnt="5"/>
      <dgm:spPr/>
    </dgm:pt>
    <dgm:pt modelId="{F5922A57-D91E-4878-955E-679C2869C138}" type="pres">
      <dgm:prSet presAssocID="{30B769E6-535D-424C-9D16-96948544DA70}" presName="dummy" presStyleCnt="0"/>
      <dgm:spPr/>
    </dgm:pt>
    <dgm:pt modelId="{23EEB70C-FE14-435B-9732-E9F8C0186065}" type="pres">
      <dgm:prSet presAssocID="{30B769E6-535D-424C-9D16-96948544DA70}" presName="node" presStyleLbl="revTx" presStyleIdx="4" presStyleCnt="5">
        <dgm:presLayoutVars>
          <dgm:bulletEnabled val="1"/>
        </dgm:presLayoutVars>
      </dgm:prSet>
      <dgm:spPr/>
    </dgm:pt>
    <dgm:pt modelId="{45B2EF07-E1D8-4F07-AC9F-0807BA0D97E9}" type="pres">
      <dgm:prSet presAssocID="{9CE8B747-20CF-4627-91FC-EC5703CEC4AA}" presName="sibTrans" presStyleLbl="node1" presStyleIdx="4" presStyleCnt="5"/>
      <dgm:spPr/>
    </dgm:pt>
  </dgm:ptLst>
  <dgm:cxnLst>
    <dgm:cxn modelId="{C46FA807-1CCF-4348-910C-810A523444DA}" type="presOf" srcId="{30B769E6-535D-424C-9D16-96948544DA70}" destId="{23EEB70C-FE14-435B-9732-E9F8C0186065}" srcOrd="0" destOrd="0" presId="urn:microsoft.com/office/officeart/2005/8/layout/cycle1"/>
    <dgm:cxn modelId="{15EB1910-3A74-4B61-B9FD-186D8877280B}" type="presOf" srcId="{22DA6BD2-9BEC-4B22-AE1D-2ABCD98C9002}" destId="{B383E7CA-6953-429D-BFCC-3CAC4B9E1402}" srcOrd="0" destOrd="0" presId="urn:microsoft.com/office/officeart/2005/8/layout/cycle1"/>
    <dgm:cxn modelId="{02F3211D-D2D0-445B-9ED4-2C73D23B1C62}" type="presOf" srcId="{61197670-EFCD-41E0-AC07-3AD787AB3123}" destId="{9E00CC80-CBA2-415A-8EA6-2CD217137A53}" srcOrd="0" destOrd="0" presId="urn:microsoft.com/office/officeart/2005/8/layout/cycle1"/>
    <dgm:cxn modelId="{FA8E1140-2AC1-43CA-9A73-6452A2747D7E}" type="presOf" srcId="{6AE1055F-544C-4F60-906F-406876826267}" destId="{DE3A7531-A0AF-490B-9233-99BDD81EEF58}" srcOrd="0" destOrd="0" presId="urn:microsoft.com/office/officeart/2005/8/layout/cycle1"/>
    <dgm:cxn modelId="{61AD4669-DE92-4299-B12D-9C1F8692E6CA}" srcId="{22DA6BD2-9BEC-4B22-AE1D-2ABCD98C9002}" destId="{80E794E4-595C-4E62-8DCC-3BBBE13A1206}" srcOrd="1" destOrd="0" parTransId="{1AFF125F-57F9-4257-AF17-427B5BEA880C}" sibTransId="{1007FEB3-8465-418E-B4EE-D13666D8D624}"/>
    <dgm:cxn modelId="{2450134B-7233-4BDD-A36F-447A833B9E0B}" srcId="{22DA6BD2-9BEC-4B22-AE1D-2ABCD98C9002}" destId="{30B769E6-535D-424C-9D16-96948544DA70}" srcOrd="4" destOrd="0" parTransId="{A3A9AF57-7A10-4EEB-8978-08248C466EA2}" sibTransId="{9CE8B747-20CF-4627-91FC-EC5703CEC4AA}"/>
    <dgm:cxn modelId="{6989FC4E-E96A-4D6D-AE79-E18383520794}" srcId="{22DA6BD2-9BEC-4B22-AE1D-2ABCD98C9002}" destId="{61197670-EFCD-41E0-AC07-3AD787AB3123}" srcOrd="2" destOrd="0" parTransId="{373516AA-7CCE-4599-8464-65CC14DDC65D}" sibTransId="{BFCBC739-CE2B-4916-B1EF-42D5413619C3}"/>
    <dgm:cxn modelId="{7BD6F870-655F-4999-B9AF-B968E7FD4FAB}" type="presOf" srcId="{F40DFB4F-9C1E-44E3-BFC0-DC0D9427D767}" destId="{36A9BDE9-DE0E-4C32-8CBB-63AA00E3F6C4}" srcOrd="0" destOrd="0" presId="urn:microsoft.com/office/officeart/2005/8/layout/cycle1"/>
    <dgm:cxn modelId="{7A85E184-D6E3-44FF-981F-3C71F33C53DF}" srcId="{22DA6BD2-9BEC-4B22-AE1D-2ABCD98C9002}" destId="{6AE1055F-544C-4F60-906F-406876826267}" srcOrd="0" destOrd="0" parTransId="{064A12BA-0A93-4490-9FED-9BBD0290D062}" sibTransId="{F40DFB4F-9C1E-44E3-BFC0-DC0D9427D767}"/>
    <dgm:cxn modelId="{33557492-F6DE-4F26-AC87-D7719818D1A9}" type="presOf" srcId="{1007FEB3-8465-418E-B4EE-D13666D8D624}" destId="{C922984A-7EB7-4CBD-BEB6-20E17DB3927F}" srcOrd="0" destOrd="0" presId="urn:microsoft.com/office/officeart/2005/8/layout/cycle1"/>
    <dgm:cxn modelId="{B817E498-A4BB-427E-BE72-AC9711BC896D}" srcId="{22DA6BD2-9BEC-4B22-AE1D-2ABCD98C9002}" destId="{9D0417E0-E2B8-4049-843E-C7C8075D4036}" srcOrd="3" destOrd="0" parTransId="{8C82817F-9924-4C42-8E7A-573752CB0406}" sibTransId="{15E1F460-F40A-41A9-B469-6266B120F3D0}"/>
    <dgm:cxn modelId="{1A4C2C9C-D9AC-49AB-944A-67FF25151ACB}" type="presOf" srcId="{9D0417E0-E2B8-4049-843E-C7C8075D4036}" destId="{C67FD067-51E0-4F1A-88F5-EB676D85729C}" srcOrd="0" destOrd="0" presId="urn:microsoft.com/office/officeart/2005/8/layout/cycle1"/>
    <dgm:cxn modelId="{238E8BAE-A942-4286-B2E2-2ED804F8B2BF}" type="presOf" srcId="{BFCBC739-CE2B-4916-B1EF-42D5413619C3}" destId="{355FBA89-2582-4E2A-B8BC-1C5A373A9B88}" srcOrd="0" destOrd="0" presId="urn:microsoft.com/office/officeart/2005/8/layout/cycle1"/>
    <dgm:cxn modelId="{0FC679C3-7CA5-47FA-A375-C060AE2F701B}" type="presOf" srcId="{80E794E4-595C-4E62-8DCC-3BBBE13A1206}" destId="{50929C37-362F-4C90-8624-4FE6DEBFC423}" srcOrd="0" destOrd="0" presId="urn:microsoft.com/office/officeart/2005/8/layout/cycle1"/>
    <dgm:cxn modelId="{96AE59D7-969C-41D8-B46C-B02FE73CE73A}" type="presOf" srcId="{9CE8B747-20CF-4627-91FC-EC5703CEC4AA}" destId="{45B2EF07-E1D8-4F07-AC9F-0807BA0D97E9}" srcOrd="0" destOrd="0" presId="urn:microsoft.com/office/officeart/2005/8/layout/cycle1"/>
    <dgm:cxn modelId="{25B9E1F6-F87F-4D37-AD17-D4A004A06904}" type="presOf" srcId="{15E1F460-F40A-41A9-B469-6266B120F3D0}" destId="{7693135F-700E-4992-A3BE-6714D1B54751}" srcOrd="0" destOrd="0" presId="urn:microsoft.com/office/officeart/2005/8/layout/cycle1"/>
    <dgm:cxn modelId="{2F647D17-FD85-41B0-B2F5-CF903698F69C}" type="presParOf" srcId="{B383E7CA-6953-429D-BFCC-3CAC4B9E1402}" destId="{5BEC462C-5167-4FA3-B513-CD03B230760C}" srcOrd="0" destOrd="0" presId="urn:microsoft.com/office/officeart/2005/8/layout/cycle1"/>
    <dgm:cxn modelId="{F4C134F6-5AA0-4F22-9D96-8EA7F3170D51}" type="presParOf" srcId="{B383E7CA-6953-429D-BFCC-3CAC4B9E1402}" destId="{DE3A7531-A0AF-490B-9233-99BDD81EEF58}" srcOrd="1" destOrd="0" presId="urn:microsoft.com/office/officeart/2005/8/layout/cycle1"/>
    <dgm:cxn modelId="{87333CEB-B89A-4087-9A43-0621F403DCDD}" type="presParOf" srcId="{B383E7CA-6953-429D-BFCC-3CAC4B9E1402}" destId="{36A9BDE9-DE0E-4C32-8CBB-63AA00E3F6C4}" srcOrd="2" destOrd="0" presId="urn:microsoft.com/office/officeart/2005/8/layout/cycle1"/>
    <dgm:cxn modelId="{8F330123-C6FE-4238-A32A-EFE87130C099}" type="presParOf" srcId="{B383E7CA-6953-429D-BFCC-3CAC4B9E1402}" destId="{3B2935F8-966C-4DDB-BC25-8D59329A4CCB}" srcOrd="3" destOrd="0" presId="urn:microsoft.com/office/officeart/2005/8/layout/cycle1"/>
    <dgm:cxn modelId="{40E1A4E2-CF3D-44F9-8FBE-CB9D2A694FCA}" type="presParOf" srcId="{B383E7CA-6953-429D-BFCC-3CAC4B9E1402}" destId="{50929C37-362F-4C90-8624-4FE6DEBFC423}" srcOrd="4" destOrd="0" presId="urn:microsoft.com/office/officeart/2005/8/layout/cycle1"/>
    <dgm:cxn modelId="{7060E0DD-0C7A-4FB1-B624-53A14580AB7F}" type="presParOf" srcId="{B383E7CA-6953-429D-BFCC-3CAC4B9E1402}" destId="{C922984A-7EB7-4CBD-BEB6-20E17DB3927F}" srcOrd="5" destOrd="0" presId="urn:microsoft.com/office/officeart/2005/8/layout/cycle1"/>
    <dgm:cxn modelId="{93F03B7E-F207-49B8-AC27-E326F951441A}" type="presParOf" srcId="{B383E7CA-6953-429D-BFCC-3CAC4B9E1402}" destId="{981CAF2C-AD1A-4C9D-9DF7-995C7C8B7712}" srcOrd="6" destOrd="0" presId="urn:microsoft.com/office/officeart/2005/8/layout/cycle1"/>
    <dgm:cxn modelId="{FC6EF1A3-C771-4632-AC63-F97212EE7A19}" type="presParOf" srcId="{B383E7CA-6953-429D-BFCC-3CAC4B9E1402}" destId="{9E00CC80-CBA2-415A-8EA6-2CD217137A53}" srcOrd="7" destOrd="0" presId="urn:microsoft.com/office/officeart/2005/8/layout/cycle1"/>
    <dgm:cxn modelId="{06B262CB-DEE8-41D7-85F7-822A0AA14DEF}" type="presParOf" srcId="{B383E7CA-6953-429D-BFCC-3CAC4B9E1402}" destId="{355FBA89-2582-4E2A-B8BC-1C5A373A9B88}" srcOrd="8" destOrd="0" presId="urn:microsoft.com/office/officeart/2005/8/layout/cycle1"/>
    <dgm:cxn modelId="{3C3F33FF-D8EC-4761-8DEF-3C5DB80D36AF}" type="presParOf" srcId="{B383E7CA-6953-429D-BFCC-3CAC4B9E1402}" destId="{C32E5D99-6486-4118-AEA6-B5200E3250CB}" srcOrd="9" destOrd="0" presId="urn:microsoft.com/office/officeart/2005/8/layout/cycle1"/>
    <dgm:cxn modelId="{0864FA84-F57D-41F9-92EA-E7061F4BFCFA}" type="presParOf" srcId="{B383E7CA-6953-429D-BFCC-3CAC4B9E1402}" destId="{C67FD067-51E0-4F1A-88F5-EB676D85729C}" srcOrd="10" destOrd="0" presId="urn:microsoft.com/office/officeart/2005/8/layout/cycle1"/>
    <dgm:cxn modelId="{AE467FD2-C901-4623-BE8D-A06A861FD9F1}" type="presParOf" srcId="{B383E7CA-6953-429D-BFCC-3CAC4B9E1402}" destId="{7693135F-700E-4992-A3BE-6714D1B54751}" srcOrd="11" destOrd="0" presId="urn:microsoft.com/office/officeart/2005/8/layout/cycle1"/>
    <dgm:cxn modelId="{C22C9D7D-CFEB-4F4E-AE20-07E7189084CE}" type="presParOf" srcId="{B383E7CA-6953-429D-BFCC-3CAC4B9E1402}" destId="{F5922A57-D91E-4878-955E-679C2869C138}" srcOrd="12" destOrd="0" presId="urn:microsoft.com/office/officeart/2005/8/layout/cycle1"/>
    <dgm:cxn modelId="{1FD1C9D2-72D2-4F6D-B145-A4A3443D2CCC}" type="presParOf" srcId="{B383E7CA-6953-429D-BFCC-3CAC4B9E1402}" destId="{23EEB70C-FE14-435B-9732-E9F8C0186065}" srcOrd="13" destOrd="0" presId="urn:microsoft.com/office/officeart/2005/8/layout/cycle1"/>
    <dgm:cxn modelId="{8628675A-43CB-4D5E-A3C4-08AE5096E75B}" type="presParOf" srcId="{B383E7CA-6953-429D-BFCC-3CAC4B9E1402}" destId="{45B2EF07-E1D8-4F07-AC9F-0807BA0D97E9}"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A7531-A0AF-490B-9233-99BDD81EEF58}">
      <dsp:nvSpPr>
        <dsp:cNvPr id="0" name=""/>
        <dsp:cNvSpPr/>
      </dsp:nvSpPr>
      <dsp:spPr>
        <a:xfrm>
          <a:off x="5868484" y="42320"/>
          <a:ext cx="1508078" cy="1508078"/>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th-TH" sz="4400" kern="1200" dirty="0">
              <a:solidFill>
                <a:srgbClr val="000000"/>
              </a:solidFill>
            </a:rPr>
            <a:t>รายได้จากการขาย</a:t>
          </a:r>
          <a:endParaRPr lang="en-US" sz="4400" kern="1200" dirty="0">
            <a:solidFill>
              <a:srgbClr val="000000"/>
            </a:solidFill>
          </a:endParaRPr>
        </a:p>
      </dsp:txBody>
      <dsp:txXfrm>
        <a:off x="5868484" y="42320"/>
        <a:ext cx="1508078" cy="1508078"/>
      </dsp:txXfrm>
    </dsp:sp>
    <dsp:sp modelId="{36A9BDE9-DE0E-4C32-8CBB-63AA00E3F6C4}">
      <dsp:nvSpPr>
        <dsp:cNvPr id="0" name=""/>
        <dsp:cNvSpPr/>
      </dsp:nvSpPr>
      <dsp:spPr>
        <a:xfrm>
          <a:off x="2319658" y="-1462"/>
          <a:ext cx="5655831" cy="5655831"/>
        </a:xfrm>
        <a:prstGeom prst="circularArrow">
          <a:avLst>
            <a:gd name="adj1" fmla="val 5200"/>
            <a:gd name="adj2" fmla="val 335866"/>
            <a:gd name="adj3" fmla="val 21293436"/>
            <a:gd name="adj4" fmla="val 19766069"/>
            <a:gd name="adj5" fmla="val 6066"/>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50929C37-362F-4C90-8624-4FE6DEBFC423}">
      <dsp:nvSpPr>
        <dsp:cNvPr id="0" name=""/>
        <dsp:cNvSpPr/>
      </dsp:nvSpPr>
      <dsp:spPr>
        <a:xfrm>
          <a:off x="6780053" y="2847840"/>
          <a:ext cx="1508078" cy="1508078"/>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th-TH" sz="4400" kern="1200" dirty="0"/>
            <a:t>ต้นทุน</a:t>
          </a:r>
          <a:endParaRPr lang="en-US" sz="4400" kern="1200" dirty="0"/>
        </a:p>
      </dsp:txBody>
      <dsp:txXfrm>
        <a:off x="6780053" y="2847840"/>
        <a:ext cx="1508078" cy="1508078"/>
      </dsp:txXfrm>
    </dsp:sp>
    <dsp:sp modelId="{C922984A-7EB7-4CBD-BEB6-20E17DB3927F}">
      <dsp:nvSpPr>
        <dsp:cNvPr id="0" name=""/>
        <dsp:cNvSpPr/>
      </dsp:nvSpPr>
      <dsp:spPr>
        <a:xfrm>
          <a:off x="2319658" y="-1462"/>
          <a:ext cx="5655831" cy="5655831"/>
        </a:xfrm>
        <a:prstGeom prst="circularArrow">
          <a:avLst>
            <a:gd name="adj1" fmla="val 5200"/>
            <a:gd name="adj2" fmla="val 335866"/>
            <a:gd name="adj3" fmla="val 4014899"/>
            <a:gd name="adj4" fmla="val 2253248"/>
            <a:gd name="adj5" fmla="val 6066"/>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9E00CC80-CBA2-415A-8EA6-2CD217137A53}">
      <dsp:nvSpPr>
        <dsp:cNvPr id="0" name=""/>
        <dsp:cNvSpPr/>
      </dsp:nvSpPr>
      <dsp:spPr>
        <a:xfrm>
          <a:off x="4393534" y="4581748"/>
          <a:ext cx="1508078" cy="1508078"/>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th-TH" sz="4400" kern="1200" dirty="0"/>
            <a:t>กำไร</a:t>
          </a:r>
          <a:endParaRPr lang="en-US" sz="4400" kern="1200" dirty="0"/>
        </a:p>
      </dsp:txBody>
      <dsp:txXfrm>
        <a:off x="4393534" y="4581748"/>
        <a:ext cx="1508078" cy="1508078"/>
      </dsp:txXfrm>
    </dsp:sp>
    <dsp:sp modelId="{355FBA89-2582-4E2A-B8BC-1C5A373A9B88}">
      <dsp:nvSpPr>
        <dsp:cNvPr id="0" name=""/>
        <dsp:cNvSpPr/>
      </dsp:nvSpPr>
      <dsp:spPr>
        <a:xfrm>
          <a:off x="2319658" y="-1462"/>
          <a:ext cx="5655831" cy="5655831"/>
        </a:xfrm>
        <a:prstGeom prst="circularArrow">
          <a:avLst>
            <a:gd name="adj1" fmla="val 5200"/>
            <a:gd name="adj2" fmla="val 335866"/>
            <a:gd name="adj3" fmla="val 8210886"/>
            <a:gd name="adj4" fmla="val 6449236"/>
            <a:gd name="adj5" fmla="val 6066"/>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C67FD067-51E0-4F1A-88F5-EB676D85729C}">
      <dsp:nvSpPr>
        <dsp:cNvPr id="0" name=""/>
        <dsp:cNvSpPr/>
      </dsp:nvSpPr>
      <dsp:spPr>
        <a:xfrm>
          <a:off x="2007016" y="2847840"/>
          <a:ext cx="1508078" cy="1508078"/>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th-TH" sz="4400" kern="1200" dirty="0"/>
            <a:t>สภาพคล่อง</a:t>
          </a:r>
          <a:endParaRPr lang="en-US" sz="4400" kern="1200" dirty="0"/>
        </a:p>
      </dsp:txBody>
      <dsp:txXfrm>
        <a:off x="2007016" y="2847840"/>
        <a:ext cx="1508078" cy="1508078"/>
      </dsp:txXfrm>
    </dsp:sp>
    <dsp:sp modelId="{7693135F-700E-4992-A3BE-6714D1B54751}">
      <dsp:nvSpPr>
        <dsp:cNvPr id="0" name=""/>
        <dsp:cNvSpPr/>
      </dsp:nvSpPr>
      <dsp:spPr>
        <a:xfrm>
          <a:off x="2319658" y="-1462"/>
          <a:ext cx="5655831" cy="5655831"/>
        </a:xfrm>
        <a:prstGeom prst="circularArrow">
          <a:avLst>
            <a:gd name="adj1" fmla="val 5200"/>
            <a:gd name="adj2" fmla="val 335866"/>
            <a:gd name="adj3" fmla="val 12298065"/>
            <a:gd name="adj4" fmla="val 10770699"/>
            <a:gd name="adj5" fmla="val 6066"/>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23EEB70C-FE14-435B-9732-E9F8C0186065}">
      <dsp:nvSpPr>
        <dsp:cNvPr id="0" name=""/>
        <dsp:cNvSpPr/>
      </dsp:nvSpPr>
      <dsp:spPr>
        <a:xfrm>
          <a:off x="2918585" y="42320"/>
          <a:ext cx="1508078" cy="1508078"/>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th-TH" sz="3600" kern="1200" dirty="0">
              <a:solidFill>
                <a:srgbClr val="FF0000"/>
              </a:solidFill>
            </a:rPr>
            <a:t>การ </a:t>
          </a:r>
          <a:r>
            <a:rPr lang="en-US" sz="3600" kern="1200" dirty="0">
              <a:solidFill>
                <a:srgbClr val="FF0000"/>
              </a:solidFill>
            </a:rPr>
            <a:t>Funding </a:t>
          </a:r>
          <a:r>
            <a:rPr lang="th-TH" sz="3600" kern="1200" dirty="0">
              <a:solidFill>
                <a:srgbClr val="FF0000"/>
              </a:solidFill>
            </a:rPr>
            <a:t>เงิน (ถ้าขาด)</a:t>
          </a:r>
          <a:endParaRPr lang="en-US" sz="3600" kern="1200" dirty="0">
            <a:solidFill>
              <a:srgbClr val="FF0000"/>
            </a:solidFill>
          </a:endParaRPr>
        </a:p>
      </dsp:txBody>
      <dsp:txXfrm>
        <a:off x="2918585" y="42320"/>
        <a:ext cx="1508078" cy="1508078"/>
      </dsp:txXfrm>
    </dsp:sp>
    <dsp:sp modelId="{45B2EF07-E1D8-4F07-AC9F-0807BA0D97E9}">
      <dsp:nvSpPr>
        <dsp:cNvPr id="0" name=""/>
        <dsp:cNvSpPr/>
      </dsp:nvSpPr>
      <dsp:spPr>
        <a:xfrm>
          <a:off x="2319658" y="-1462"/>
          <a:ext cx="5655831" cy="5655831"/>
        </a:xfrm>
        <a:prstGeom prst="circularArrow">
          <a:avLst>
            <a:gd name="adj1" fmla="val 5200"/>
            <a:gd name="adj2" fmla="val 335866"/>
            <a:gd name="adj3" fmla="val 16865887"/>
            <a:gd name="adj4" fmla="val 15198248"/>
            <a:gd name="adj5" fmla="val 6066"/>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CB1E4-720F-4490-A9B7-A55E9D4E486A}" type="datetimeFigureOut">
              <a:rPr lang="en-US" smtClean="0"/>
              <a:t>22-Nov-23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83CAF4-2EAF-4347-B9AF-665CA31002B8}" type="slidenum">
              <a:rPr lang="en-US" smtClean="0"/>
              <a:t>‹#›</a:t>
            </a:fld>
            <a:endParaRPr lang="en-US" dirty="0"/>
          </a:p>
        </p:txBody>
      </p:sp>
    </p:spTree>
    <p:extLst>
      <p:ext uri="{BB962C8B-B14F-4D97-AF65-F5344CB8AC3E}">
        <p14:creationId xmlns:p14="http://schemas.microsoft.com/office/powerpoint/2010/main" val="2479507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639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3CAF4-2EAF-4347-B9AF-665CA31002B8}" type="slidenum">
              <a:rPr lang="en-US" smtClean="0"/>
              <a:t>40</a:t>
            </a:fld>
            <a:endParaRPr lang="en-US" dirty="0"/>
          </a:p>
        </p:txBody>
      </p:sp>
    </p:spTree>
    <p:extLst>
      <p:ext uri="{BB962C8B-B14F-4D97-AF65-F5344CB8AC3E}">
        <p14:creationId xmlns:p14="http://schemas.microsoft.com/office/powerpoint/2010/main" val="893996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5714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0336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6244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4518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626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5465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9104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075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4079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8246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6342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2993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9521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5899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5864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1556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0021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865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9830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1618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07175" cy="3717925"/>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268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656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7294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4909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444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3534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100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4997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551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178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898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774E9-6A03-4003-86D4-17FC1EA7DC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9040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6367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3872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1133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88264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1641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5102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47678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10023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6391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293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9833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9523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966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3033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047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0477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7E5F9-5822-4BFD-9430-65F6504E28E4}"/>
              </a:ext>
            </a:extLst>
          </p:cNvPr>
          <p:cNvSpPr>
            <a:spLocks noGrp="1"/>
          </p:cNvSpPr>
          <p:nvPr>
            <p:ph type="title" hasCustomPrompt="1"/>
          </p:nvPr>
        </p:nvSpPr>
        <p:spPr>
          <a:xfrm>
            <a:off x="299214" y="66575"/>
            <a:ext cx="9999333" cy="727753"/>
          </a:xfrm>
          <a:prstGeom prst="rect">
            <a:avLst/>
          </a:prstGeom>
        </p:spPr>
        <p:txBody>
          <a:bodyPr/>
          <a:lstStyle>
            <a:lvl1pPr>
              <a:defRPr/>
            </a:lvl1pPr>
          </a:lstStyle>
          <a:p>
            <a:r>
              <a:rPr lang="en-US" dirty="0"/>
              <a:t>Topic</a:t>
            </a:r>
          </a:p>
        </p:txBody>
      </p:sp>
      <p:sp>
        <p:nvSpPr>
          <p:cNvPr id="6" name="Text Placeholder 5">
            <a:extLst>
              <a:ext uri="{FF2B5EF4-FFF2-40B4-BE49-F238E27FC236}">
                <a16:creationId xmlns:a16="http://schemas.microsoft.com/office/drawing/2014/main" id="{7EB6916B-4C8C-4CD1-8004-EDFC05F738E3}"/>
              </a:ext>
            </a:extLst>
          </p:cNvPr>
          <p:cNvSpPr>
            <a:spLocks noGrp="1"/>
          </p:cNvSpPr>
          <p:nvPr>
            <p:ph type="body" sz="quarter" idx="11" hasCustomPrompt="1"/>
          </p:nvPr>
        </p:nvSpPr>
        <p:spPr>
          <a:xfrm>
            <a:off x="299211" y="1060431"/>
            <a:ext cx="11631268" cy="4737145"/>
          </a:xfrm>
          <a:prstGeom prst="rect">
            <a:avLst/>
          </a:prstGeom>
        </p:spPr>
        <p:txBody>
          <a:bodyPr/>
          <a:lstStyle>
            <a:lvl1pPr marL="341330" indent="-281002">
              <a:buFont typeface="Arial" panose="020B0604020202020204" pitchFamily="34" charset="0"/>
              <a:buChar char="•"/>
              <a:defRPr>
                <a:solidFill>
                  <a:srgbClr val="003B66"/>
                </a:solidFill>
                <a:latin typeface="+mn-lt"/>
                <a:cs typeface="+mj-cs"/>
              </a:defRPr>
            </a:lvl1pPr>
          </a:lstStyle>
          <a:p>
            <a:pPr lvl="0"/>
            <a:r>
              <a:rPr lang="en-US" dirty="0"/>
              <a:t>Content</a:t>
            </a:r>
          </a:p>
        </p:txBody>
      </p:sp>
      <p:sp>
        <p:nvSpPr>
          <p:cNvPr id="5" name="Slide Number Placeholder 4">
            <a:extLst>
              <a:ext uri="{FF2B5EF4-FFF2-40B4-BE49-F238E27FC236}">
                <a16:creationId xmlns:a16="http://schemas.microsoft.com/office/drawing/2014/main" id="{66595627-3F9F-42E3-A157-CE95456DDB68}"/>
              </a:ext>
            </a:extLst>
          </p:cNvPr>
          <p:cNvSpPr>
            <a:spLocks noGrp="1"/>
          </p:cNvSpPr>
          <p:nvPr>
            <p:ph type="sldNum" sz="quarter" idx="13"/>
          </p:nvPr>
        </p:nvSpPr>
        <p:spPr>
          <a:xfrm>
            <a:off x="9187279" y="6072191"/>
            <a:ext cx="2743200" cy="365125"/>
          </a:xfrm>
          <a:prstGeom prst="rect">
            <a:avLst/>
          </a:prstGeom>
        </p:spPr>
        <p:txBody>
          <a:bodyPr/>
          <a:lstStyle>
            <a:lvl1pPr algn="r">
              <a:defRPr/>
            </a:lvl1pPr>
          </a:lstStyle>
          <a:p>
            <a:fld id="{1A994A16-F757-4587-9A9D-DD6AF91B7C13}" type="slidenum">
              <a:rPr lang="en-US" smtClean="0"/>
              <a:pPr/>
              <a:t>‹#›</a:t>
            </a:fld>
            <a:endParaRPr lang="en-US" dirty="0"/>
          </a:p>
        </p:txBody>
      </p:sp>
      <p:sp>
        <p:nvSpPr>
          <p:cNvPr id="7" name="Footer Placeholder 7">
            <a:extLst>
              <a:ext uri="{FF2B5EF4-FFF2-40B4-BE49-F238E27FC236}">
                <a16:creationId xmlns:a16="http://schemas.microsoft.com/office/drawing/2014/main" id="{15E5447B-F74B-4F7F-A772-193EF3164F96}"/>
              </a:ext>
            </a:extLst>
          </p:cNvPr>
          <p:cNvSpPr>
            <a:spLocks noGrp="1"/>
          </p:cNvSpPr>
          <p:nvPr>
            <p:ph type="ftr" sz="quarter" idx="10"/>
          </p:nvPr>
        </p:nvSpPr>
        <p:spPr>
          <a:xfrm>
            <a:off x="299212" y="6072191"/>
            <a:ext cx="2241662" cy="365125"/>
          </a:xfrm>
          <a:prstGeom prst="rect">
            <a:avLst/>
          </a:prstGeom>
        </p:spPr>
        <p:txBody>
          <a:bodyPr/>
          <a:lstStyle/>
          <a:p>
            <a:r>
              <a:rPr lang="en-US" dirty="0"/>
              <a:t>By Strategy Research</a:t>
            </a:r>
          </a:p>
        </p:txBody>
      </p:sp>
    </p:spTree>
    <p:extLst>
      <p:ext uri="{BB962C8B-B14F-4D97-AF65-F5344CB8AC3E}">
        <p14:creationId xmlns:p14="http://schemas.microsoft.com/office/powerpoint/2010/main" val="2106089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F601-3C9F-4A70-88D4-421144EB5F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E22D9A-BA57-4647-A6D7-7B415BE3E4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B31A93-DB7A-4FD0-909B-5B87BCA58E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B06FBF-4F91-454C-979A-B370FAB69ED4}"/>
              </a:ext>
            </a:extLst>
          </p:cNvPr>
          <p:cNvSpPr>
            <a:spLocks noGrp="1"/>
          </p:cNvSpPr>
          <p:nvPr>
            <p:ph type="dt" sz="half" idx="10"/>
          </p:nvPr>
        </p:nvSpPr>
        <p:spPr/>
        <p:txBody>
          <a:bodyPr/>
          <a:lstStyle/>
          <a:p>
            <a:fld id="{78189081-4F77-40C8-A05A-38B29FD20260}" type="datetimeFigureOut">
              <a:rPr lang="en-US" smtClean="0"/>
              <a:t>22-Nov-23</a:t>
            </a:fld>
            <a:endParaRPr lang="en-US" dirty="0"/>
          </a:p>
        </p:txBody>
      </p:sp>
      <p:sp>
        <p:nvSpPr>
          <p:cNvPr id="6" name="Footer Placeholder 5">
            <a:extLst>
              <a:ext uri="{FF2B5EF4-FFF2-40B4-BE49-F238E27FC236}">
                <a16:creationId xmlns:a16="http://schemas.microsoft.com/office/drawing/2014/main" id="{3C87F60E-8820-43C1-957B-CD757AA41C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A110C8-523D-4743-B782-437CA85EAE57}"/>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3314904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807D-1F64-4E92-B3A8-12546D2A45E6}"/>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7AC38B-6357-4C67-B7C7-4782C4F9C129}"/>
              </a:ext>
            </a:extLst>
          </p:cNvPr>
          <p:cNvSpPr>
            <a:spLocks noGrp="1"/>
          </p:cNvSpPr>
          <p:nvPr>
            <p:ph type="body" idx="1"/>
          </p:nvPr>
        </p:nvSpPr>
        <p:spPr>
          <a:xfrm>
            <a:off x="839790"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642635-FC46-4BCD-8DD8-4B51D0882058}"/>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D6DB66-1372-417D-8F46-0ADBBD7C2D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25103-38DE-4A2E-9F40-457F6C972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494F31-B9CB-4CCB-89C7-50E929D4090A}"/>
              </a:ext>
            </a:extLst>
          </p:cNvPr>
          <p:cNvSpPr>
            <a:spLocks noGrp="1"/>
          </p:cNvSpPr>
          <p:nvPr>
            <p:ph type="dt" sz="half" idx="10"/>
          </p:nvPr>
        </p:nvSpPr>
        <p:spPr/>
        <p:txBody>
          <a:bodyPr/>
          <a:lstStyle/>
          <a:p>
            <a:fld id="{78189081-4F77-40C8-A05A-38B29FD20260}" type="datetimeFigureOut">
              <a:rPr lang="en-US" smtClean="0"/>
              <a:t>22-Nov-23</a:t>
            </a:fld>
            <a:endParaRPr lang="en-US" dirty="0"/>
          </a:p>
        </p:txBody>
      </p:sp>
      <p:sp>
        <p:nvSpPr>
          <p:cNvPr id="8" name="Footer Placeholder 7">
            <a:extLst>
              <a:ext uri="{FF2B5EF4-FFF2-40B4-BE49-F238E27FC236}">
                <a16:creationId xmlns:a16="http://schemas.microsoft.com/office/drawing/2014/main" id="{CE90D86F-D97F-4DCA-BFE6-DBFC9EBFC3D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87A9365-D4D6-4B02-AE83-5149D1853D57}"/>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664022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DB5F-D96A-43D7-B7FD-6711DBAA19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E3ECBD-A18B-4E13-A375-15767E47FAAE}"/>
              </a:ext>
            </a:extLst>
          </p:cNvPr>
          <p:cNvSpPr>
            <a:spLocks noGrp="1"/>
          </p:cNvSpPr>
          <p:nvPr>
            <p:ph type="dt" sz="half" idx="10"/>
          </p:nvPr>
        </p:nvSpPr>
        <p:spPr/>
        <p:txBody>
          <a:bodyPr/>
          <a:lstStyle/>
          <a:p>
            <a:fld id="{78189081-4F77-40C8-A05A-38B29FD20260}" type="datetimeFigureOut">
              <a:rPr lang="en-US" smtClean="0"/>
              <a:t>22-Nov-23</a:t>
            </a:fld>
            <a:endParaRPr lang="en-US" dirty="0"/>
          </a:p>
        </p:txBody>
      </p:sp>
      <p:sp>
        <p:nvSpPr>
          <p:cNvPr id="4" name="Footer Placeholder 3">
            <a:extLst>
              <a:ext uri="{FF2B5EF4-FFF2-40B4-BE49-F238E27FC236}">
                <a16:creationId xmlns:a16="http://schemas.microsoft.com/office/drawing/2014/main" id="{A7E2BD44-C2E6-4DBE-A266-039AABBC9B4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7121715-C288-4B85-976F-5005727F4A9E}"/>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619493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53C3DC-ACB2-432C-81BD-2D4FCFC85B8A}"/>
              </a:ext>
            </a:extLst>
          </p:cNvPr>
          <p:cNvSpPr>
            <a:spLocks noGrp="1"/>
          </p:cNvSpPr>
          <p:nvPr>
            <p:ph type="dt" sz="half" idx="10"/>
          </p:nvPr>
        </p:nvSpPr>
        <p:spPr/>
        <p:txBody>
          <a:bodyPr/>
          <a:lstStyle/>
          <a:p>
            <a:fld id="{78189081-4F77-40C8-A05A-38B29FD20260}" type="datetimeFigureOut">
              <a:rPr lang="en-US" smtClean="0"/>
              <a:t>22-Nov-23</a:t>
            </a:fld>
            <a:endParaRPr lang="en-US" dirty="0"/>
          </a:p>
        </p:txBody>
      </p:sp>
      <p:sp>
        <p:nvSpPr>
          <p:cNvPr id="3" name="Footer Placeholder 2">
            <a:extLst>
              <a:ext uri="{FF2B5EF4-FFF2-40B4-BE49-F238E27FC236}">
                <a16:creationId xmlns:a16="http://schemas.microsoft.com/office/drawing/2014/main" id="{74FF6D1E-B0FA-4E89-8581-E8F6A86614E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9576685-D486-435E-8850-B6BC6237F576}"/>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1566605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E37B-914A-4811-8FA7-37CB19C89FBA}"/>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5692D9-4680-4F18-A8B2-A4E8EB6E6794}"/>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AC6168-DCC3-4BE4-9DA7-74D5419AF54C}"/>
              </a:ext>
            </a:extLst>
          </p:cNvPr>
          <p:cNvSpPr>
            <a:spLocks noGrp="1"/>
          </p:cNvSpPr>
          <p:nvPr>
            <p:ph type="body" sz="half" idx="2"/>
          </p:nvPr>
        </p:nvSpPr>
        <p:spPr>
          <a:xfrm>
            <a:off x="839790"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96A3A7-C5D0-45C8-AEF7-5D96A9867F36}"/>
              </a:ext>
            </a:extLst>
          </p:cNvPr>
          <p:cNvSpPr>
            <a:spLocks noGrp="1"/>
          </p:cNvSpPr>
          <p:nvPr>
            <p:ph type="dt" sz="half" idx="10"/>
          </p:nvPr>
        </p:nvSpPr>
        <p:spPr/>
        <p:txBody>
          <a:bodyPr/>
          <a:lstStyle/>
          <a:p>
            <a:fld id="{78189081-4F77-40C8-A05A-38B29FD20260}" type="datetimeFigureOut">
              <a:rPr lang="en-US" smtClean="0"/>
              <a:t>22-Nov-23</a:t>
            </a:fld>
            <a:endParaRPr lang="en-US" dirty="0"/>
          </a:p>
        </p:txBody>
      </p:sp>
      <p:sp>
        <p:nvSpPr>
          <p:cNvPr id="6" name="Footer Placeholder 5">
            <a:extLst>
              <a:ext uri="{FF2B5EF4-FFF2-40B4-BE49-F238E27FC236}">
                <a16:creationId xmlns:a16="http://schemas.microsoft.com/office/drawing/2014/main" id="{5256B11D-BED8-4E9B-98F9-EDDF8D0AF9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01DC3F-EEC5-41CC-A9BE-B14BEDC0EC25}"/>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3080595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16A8-21AE-4EDF-9137-7B5DA64EEA4D}"/>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63C059-8ACF-43E9-AAA0-5A765E48E243}"/>
              </a:ext>
            </a:extLst>
          </p:cNvPr>
          <p:cNvSpPr>
            <a:spLocks noGrp="1"/>
          </p:cNvSpPr>
          <p:nvPr>
            <p:ph type="pic" idx="1"/>
          </p:nvPr>
        </p:nvSpPr>
        <p:spPr>
          <a:xfrm>
            <a:off x="5183188" y="987429"/>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dirty="0"/>
          </a:p>
        </p:txBody>
      </p:sp>
      <p:sp>
        <p:nvSpPr>
          <p:cNvPr id="4" name="Text Placeholder 3">
            <a:extLst>
              <a:ext uri="{FF2B5EF4-FFF2-40B4-BE49-F238E27FC236}">
                <a16:creationId xmlns:a16="http://schemas.microsoft.com/office/drawing/2014/main" id="{89D2C7AD-EEFA-4E5B-BA65-F33643350F6A}"/>
              </a:ext>
            </a:extLst>
          </p:cNvPr>
          <p:cNvSpPr>
            <a:spLocks noGrp="1"/>
          </p:cNvSpPr>
          <p:nvPr>
            <p:ph type="body" sz="half" idx="2"/>
          </p:nvPr>
        </p:nvSpPr>
        <p:spPr>
          <a:xfrm>
            <a:off x="839790"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015A2F-D444-4138-A66B-ABF11D84D2E0}"/>
              </a:ext>
            </a:extLst>
          </p:cNvPr>
          <p:cNvSpPr>
            <a:spLocks noGrp="1"/>
          </p:cNvSpPr>
          <p:nvPr>
            <p:ph type="dt" sz="half" idx="10"/>
          </p:nvPr>
        </p:nvSpPr>
        <p:spPr/>
        <p:txBody>
          <a:bodyPr/>
          <a:lstStyle/>
          <a:p>
            <a:fld id="{78189081-4F77-40C8-A05A-38B29FD20260}" type="datetimeFigureOut">
              <a:rPr lang="en-US" smtClean="0"/>
              <a:t>22-Nov-23</a:t>
            </a:fld>
            <a:endParaRPr lang="en-US" dirty="0"/>
          </a:p>
        </p:txBody>
      </p:sp>
      <p:sp>
        <p:nvSpPr>
          <p:cNvPr id="6" name="Footer Placeholder 5">
            <a:extLst>
              <a:ext uri="{FF2B5EF4-FFF2-40B4-BE49-F238E27FC236}">
                <a16:creationId xmlns:a16="http://schemas.microsoft.com/office/drawing/2014/main" id="{0F6278C4-E66B-43B8-AED0-01F895A430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52239C-02EE-45AD-AEC5-F71C97280723}"/>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2340075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9B5E-6871-4E51-A3A3-691032D1C2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EC72D3-C681-48AD-B326-A1C17AFC40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6C3E8-44ED-479D-9AAE-C83C326E658D}"/>
              </a:ext>
            </a:extLst>
          </p:cNvPr>
          <p:cNvSpPr>
            <a:spLocks noGrp="1"/>
          </p:cNvSpPr>
          <p:nvPr>
            <p:ph type="dt" sz="half" idx="10"/>
          </p:nvPr>
        </p:nvSpPr>
        <p:spPr/>
        <p:txBody>
          <a:bodyPr/>
          <a:lstStyle/>
          <a:p>
            <a:fld id="{78189081-4F77-40C8-A05A-38B29FD20260}" type="datetimeFigureOut">
              <a:rPr lang="en-US" smtClean="0"/>
              <a:t>22-Nov-23</a:t>
            </a:fld>
            <a:endParaRPr lang="en-US" dirty="0"/>
          </a:p>
        </p:txBody>
      </p:sp>
      <p:sp>
        <p:nvSpPr>
          <p:cNvPr id="5" name="Footer Placeholder 4">
            <a:extLst>
              <a:ext uri="{FF2B5EF4-FFF2-40B4-BE49-F238E27FC236}">
                <a16:creationId xmlns:a16="http://schemas.microsoft.com/office/drawing/2014/main" id="{AAF24A0B-1D07-4DD7-947B-9DB4FD9DDD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DAAF27-E0F1-4B84-839F-966841AE31F1}"/>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1473021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1B08CC-12EC-479B-8C94-2AB444ACD4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0D5049-C89D-45F6-967A-4045468AB4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A6D4B-87BB-442F-9BD2-EAFB7EBD8E33}"/>
              </a:ext>
            </a:extLst>
          </p:cNvPr>
          <p:cNvSpPr>
            <a:spLocks noGrp="1"/>
          </p:cNvSpPr>
          <p:nvPr>
            <p:ph type="dt" sz="half" idx="10"/>
          </p:nvPr>
        </p:nvSpPr>
        <p:spPr/>
        <p:txBody>
          <a:bodyPr/>
          <a:lstStyle/>
          <a:p>
            <a:fld id="{78189081-4F77-40C8-A05A-38B29FD20260}" type="datetimeFigureOut">
              <a:rPr lang="en-US" smtClean="0"/>
              <a:t>22-Nov-23</a:t>
            </a:fld>
            <a:endParaRPr lang="en-US" dirty="0"/>
          </a:p>
        </p:txBody>
      </p:sp>
      <p:sp>
        <p:nvSpPr>
          <p:cNvPr id="5" name="Footer Placeholder 4">
            <a:extLst>
              <a:ext uri="{FF2B5EF4-FFF2-40B4-BE49-F238E27FC236}">
                <a16:creationId xmlns:a16="http://schemas.microsoft.com/office/drawing/2014/main" id="{0CC7C64F-FF2D-44C5-BCC8-525A22FE82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6CA195-7510-49CB-A850-F4D260CD05CC}"/>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4117734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7E5F9-5822-4BFD-9430-65F6504E28E4}"/>
              </a:ext>
            </a:extLst>
          </p:cNvPr>
          <p:cNvSpPr>
            <a:spLocks noGrp="1"/>
          </p:cNvSpPr>
          <p:nvPr>
            <p:ph type="title" hasCustomPrompt="1"/>
          </p:nvPr>
        </p:nvSpPr>
        <p:spPr>
          <a:xfrm>
            <a:off x="299212" y="66574"/>
            <a:ext cx="9999333" cy="727753"/>
          </a:xfrm>
        </p:spPr>
        <p:txBody>
          <a:bodyPr/>
          <a:lstStyle>
            <a:lvl1pPr>
              <a:defRPr/>
            </a:lvl1pPr>
          </a:lstStyle>
          <a:p>
            <a:r>
              <a:rPr lang="en-US" dirty="0"/>
              <a:t>Topic</a:t>
            </a:r>
          </a:p>
        </p:txBody>
      </p:sp>
      <p:sp>
        <p:nvSpPr>
          <p:cNvPr id="6" name="Text Placeholder 5">
            <a:extLst>
              <a:ext uri="{FF2B5EF4-FFF2-40B4-BE49-F238E27FC236}">
                <a16:creationId xmlns:a16="http://schemas.microsoft.com/office/drawing/2014/main" id="{7EB6916B-4C8C-4CD1-8004-EDFC05F738E3}"/>
              </a:ext>
            </a:extLst>
          </p:cNvPr>
          <p:cNvSpPr>
            <a:spLocks noGrp="1"/>
          </p:cNvSpPr>
          <p:nvPr>
            <p:ph type="body" sz="quarter" idx="11" hasCustomPrompt="1"/>
          </p:nvPr>
        </p:nvSpPr>
        <p:spPr>
          <a:xfrm>
            <a:off x="299211" y="1060427"/>
            <a:ext cx="11631268" cy="4737145"/>
          </a:xfrm>
          <a:prstGeom prst="rect">
            <a:avLst/>
          </a:prstGeom>
        </p:spPr>
        <p:txBody>
          <a:bodyPr/>
          <a:lstStyle>
            <a:lvl1pPr marL="341313" indent="-280988">
              <a:buFont typeface="Arial" panose="020B0604020202020204" pitchFamily="34" charset="0"/>
              <a:buChar char="•"/>
              <a:defRPr>
                <a:solidFill>
                  <a:srgbClr val="003B66"/>
                </a:solidFill>
                <a:latin typeface="+mn-lt"/>
                <a:cs typeface="+mj-cs"/>
              </a:defRPr>
            </a:lvl1pPr>
          </a:lstStyle>
          <a:p>
            <a:pPr lvl="0"/>
            <a:r>
              <a:rPr lang="en-US" dirty="0"/>
              <a:t>Content</a:t>
            </a:r>
          </a:p>
        </p:txBody>
      </p:sp>
      <p:sp>
        <p:nvSpPr>
          <p:cNvPr id="5" name="Slide Number Placeholder 4">
            <a:extLst>
              <a:ext uri="{FF2B5EF4-FFF2-40B4-BE49-F238E27FC236}">
                <a16:creationId xmlns:a16="http://schemas.microsoft.com/office/drawing/2014/main" id="{66595627-3F9F-42E3-A157-CE95456DDB68}"/>
              </a:ext>
            </a:extLst>
          </p:cNvPr>
          <p:cNvSpPr>
            <a:spLocks noGrp="1"/>
          </p:cNvSpPr>
          <p:nvPr>
            <p:ph type="sldNum" sz="quarter" idx="13"/>
          </p:nvPr>
        </p:nvSpPr>
        <p:spPr>
          <a:xfrm>
            <a:off x="9187279" y="607218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94A16-F757-4587-9A9D-DD6AF91B7C13}" type="slidenum">
              <a:rPr kumimoji="0" lang="en-US" sz="1400" b="0" i="0" u="none" strike="noStrike" kern="1200" cap="none" spc="0" normalizeH="0" baseline="0" noProof="0" smtClean="0">
                <a:ln>
                  <a:noFill/>
                </a:ln>
                <a:solidFill>
                  <a:srgbClr val="58595B"/>
                </a:solidFill>
                <a:effectLst/>
                <a:uLnTx/>
                <a:uFillTx/>
                <a:latin typeface="DB Heavent Light"/>
                <a:ea typeface="+mn-ea"/>
                <a:cs typeface="DB Heavent Light"/>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58595B"/>
              </a:solidFill>
              <a:effectLst/>
              <a:uLnTx/>
              <a:uFillTx/>
              <a:latin typeface="DB Heavent Light"/>
              <a:ea typeface="+mn-ea"/>
              <a:cs typeface="DB Heavent Light"/>
            </a:endParaRPr>
          </a:p>
        </p:txBody>
      </p:sp>
    </p:spTree>
    <p:extLst>
      <p:ext uri="{BB962C8B-B14F-4D97-AF65-F5344CB8AC3E}">
        <p14:creationId xmlns:p14="http://schemas.microsoft.com/office/powerpoint/2010/main" val="870353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668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282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7E5F9-5822-4BFD-9430-65F6504E28E4}"/>
              </a:ext>
            </a:extLst>
          </p:cNvPr>
          <p:cNvSpPr>
            <a:spLocks noGrp="1"/>
          </p:cNvSpPr>
          <p:nvPr>
            <p:ph type="title" hasCustomPrompt="1"/>
          </p:nvPr>
        </p:nvSpPr>
        <p:spPr>
          <a:xfrm>
            <a:off x="299212" y="66575"/>
            <a:ext cx="9999333" cy="727753"/>
          </a:xfrm>
          <a:prstGeom prst="rect">
            <a:avLst/>
          </a:prstGeom>
        </p:spPr>
        <p:txBody>
          <a:bodyPr/>
          <a:lstStyle>
            <a:lvl1pPr>
              <a:defRPr/>
            </a:lvl1pPr>
          </a:lstStyle>
          <a:p>
            <a:r>
              <a:rPr lang="en-US" dirty="0"/>
              <a:t>Topic</a:t>
            </a:r>
          </a:p>
        </p:txBody>
      </p:sp>
      <p:sp>
        <p:nvSpPr>
          <p:cNvPr id="6" name="Text Placeholder 5">
            <a:extLst>
              <a:ext uri="{FF2B5EF4-FFF2-40B4-BE49-F238E27FC236}">
                <a16:creationId xmlns:a16="http://schemas.microsoft.com/office/drawing/2014/main" id="{7EB6916B-4C8C-4CD1-8004-EDFC05F738E3}"/>
              </a:ext>
            </a:extLst>
          </p:cNvPr>
          <p:cNvSpPr>
            <a:spLocks noGrp="1"/>
          </p:cNvSpPr>
          <p:nvPr>
            <p:ph type="body" sz="quarter" idx="11" hasCustomPrompt="1"/>
          </p:nvPr>
        </p:nvSpPr>
        <p:spPr>
          <a:xfrm>
            <a:off x="299211" y="1060429"/>
            <a:ext cx="11631268" cy="4737145"/>
          </a:xfrm>
          <a:prstGeom prst="rect">
            <a:avLst/>
          </a:prstGeom>
        </p:spPr>
        <p:txBody>
          <a:bodyPr/>
          <a:lstStyle>
            <a:lvl1pPr marL="341305" indent="-280981">
              <a:buFont typeface="Arial" panose="020B0604020202020204" pitchFamily="34" charset="0"/>
              <a:buChar char="•"/>
              <a:defRPr>
                <a:solidFill>
                  <a:srgbClr val="003B66"/>
                </a:solidFill>
                <a:latin typeface="+mn-lt"/>
                <a:cs typeface="+mj-cs"/>
              </a:defRPr>
            </a:lvl1pPr>
          </a:lstStyle>
          <a:p>
            <a:pPr lvl="0"/>
            <a:r>
              <a:rPr lang="en-US" dirty="0"/>
              <a:t>Content</a:t>
            </a:r>
          </a:p>
        </p:txBody>
      </p:sp>
      <p:sp>
        <p:nvSpPr>
          <p:cNvPr id="5" name="Slide Number Placeholder 4">
            <a:extLst>
              <a:ext uri="{FF2B5EF4-FFF2-40B4-BE49-F238E27FC236}">
                <a16:creationId xmlns:a16="http://schemas.microsoft.com/office/drawing/2014/main" id="{66595627-3F9F-42E3-A157-CE95456DDB68}"/>
              </a:ext>
            </a:extLst>
          </p:cNvPr>
          <p:cNvSpPr>
            <a:spLocks noGrp="1"/>
          </p:cNvSpPr>
          <p:nvPr>
            <p:ph type="sldNum" sz="quarter" idx="13"/>
          </p:nvPr>
        </p:nvSpPr>
        <p:spPr>
          <a:xfrm>
            <a:off x="9187279" y="6072188"/>
            <a:ext cx="2743200" cy="365125"/>
          </a:xfrm>
          <a:prstGeom prst="rect">
            <a:avLst/>
          </a:prstGeom>
        </p:spPr>
        <p:txBody>
          <a:bodyPr/>
          <a:lstStyle>
            <a:lvl1pPr algn="r">
              <a:defRPr/>
            </a:lvl1pPr>
          </a:lstStyle>
          <a:p>
            <a:fld id="{1A994A16-F757-4587-9A9D-DD6AF91B7C13}" type="slidenum">
              <a:rPr lang="en-US" smtClean="0"/>
              <a:pPr/>
              <a:t>‹#›</a:t>
            </a:fld>
            <a:endParaRPr lang="en-US" dirty="0"/>
          </a:p>
        </p:txBody>
      </p:sp>
      <p:sp>
        <p:nvSpPr>
          <p:cNvPr id="7" name="Footer Placeholder 7">
            <a:extLst>
              <a:ext uri="{FF2B5EF4-FFF2-40B4-BE49-F238E27FC236}">
                <a16:creationId xmlns:a16="http://schemas.microsoft.com/office/drawing/2014/main" id="{15E5447B-F74B-4F7F-A772-193EF3164F96}"/>
              </a:ext>
            </a:extLst>
          </p:cNvPr>
          <p:cNvSpPr>
            <a:spLocks noGrp="1"/>
          </p:cNvSpPr>
          <p:nvPr>
            <p:ph type="ftr" sz="quarter" idx="10"/>
          </p:nvPr>
        </p:nvSpPr>
        <p:spPr>
          <a:xfrm>
            <a:off x="299211" y="6072188"/>
            <a:ext cx="2241663" cy="365125"/>
          </a:xfrm>
          <a:prstGeom prst="rect">
            <a:avLst/>
          </a:prstGeom>
        </p:spPr>
        <p:txBody>
          <a:bodyPr/>
          <a:lstStyle/>
          <a:p>
            <a:r>
              <a:rPr lang="en-US" dirty="0"/>
              <a:t>By Strategy Research</a:t>
            </a:r>
          </a:p>
        </p:txBody>
      </p:sp>
    </p:spTree>
    <p:extLst>
      <p:ext uri="{BB962C8B-B14F-4D97-AF65-F5344CB8AC3E}">
        <p14:creationId xmlns:p14="http://schemas.microsoft.com/office/powerpoint/2010/main" val="726266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27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DCDF7-A1E5-4BB3-AB9B-DA0CAFB790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576079-3D95-4536-9C02-FBFB547EDBE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491310-0373-4A4C-9483-1F5F9DD32E75}"/>
              </a:ext>
            </a:extLst>
          </p:cNvPr>
          <p:cNvSpPr>
            <a:spLocks noGrp="1"/>
          </p:cNvSpPr>
          <p:nvPr>
            <p:ph type="dt" sz="half" idx="10"/>
          </p:nvPr>
        </p:nvSpPr>
        <p:spPr/>
        <p:txBody>
          <a:bodyPr/>
          <a:lstStyle/>
          <a:p>
            <a:fld id="{973E87D2-F508-45B7-9863-02E323F2DA9F}" type="datetimeFigureOut">
              <a:rPr lang="en-US" smtClean="0"/>
              <a:t>22-Nov-23</a:t>
            </a:fld>
            <a:endParaRPr lang="en-US" dirty="0"/>
          </a:p>
        </p:txBody>
      </p:sp>
      <p:sp>
        <p:nvSpPr>
          <p:cNvPr id="5" name="Footer Placeholder 4">
            <a:extLst>
              <a:ext uri="{FF2B5EF4-FFF2-40B4-BE49-F238E27FC236}">
                <a16:creationId xmlns:a16="http://schemas.microsoft.com/office/drawing/2014/main" id="{1055CC86-6563-4276-BEF7-B3C6F2636B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274629-05B4-42B9-A280-24D96FEA4D3D}"/>
              </a:ext>
            </a:extLst>
          </p:cNvPr>
          <p:cNvSpPr>
            <a:spLocks noGrp="1"/>
          </p:cNvSpPr>
          <p:nvPr>
            <p:ph type="sldNum" sz="quarter" idx="12"/>
          </p:nvPr>
        </p:nvSpPr>
        <p:spPr/>
        <p:txBody>
          <a:bodyPr/>
          <a:lstStyle/>
          <a:p>
            <a:fld id="{7F1B72F6-332C-48C1-ACAB-CEF53CF11C9B}" type="slidenum">
              <a:rPr lang="en-US" smtClean="0"/>
              <a:t>‹#›</a:t>
            </a:fld>
            <a:endParaRPr lang="en-US" dirty="0"/>
          </a:p>
        </p:txBody>
      </p:sp>
    </p:spTree>
    <p:extLst>
      <p:ext uri="{BB962C8B-B14F-4D97-AF65-F5344CB8AC3E}">
        <p14:creationId xmlns:p14="http://schemas.microsoft.com/office/powerpoint/2010/main" val="2393174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D00E218-7C04-4EE0-98B4-9635DAD3B3F7}"/>
              </a:ext>
            </a:extLst>
          </p:cNvPr>
          <p:cNvSpPr>
            <a:spLocks noGrp="1"/>
          </p:cNvSpPr>
          <p:nvPr>
            <p:ph type="ftr" sz="quarter" idx="10"/>
          </p:nvPr>
        </p:nvSpPr>
        <p:spPr>
          <a:xfrm>
            <a:off x="338253" y="6295735"/>
            <a:ext cx="2241663" cy="365125"/>
          </a:xfrm>
          <a:prstGeom prst="rect">
            <a:avLst/>
          </a:prstGeom>
        </p:spPr>
        <p:txBody>
          <a:bodyPr/>
          <a:lstStyle/>
          <a:p>
            <a:pPr defTabSz="914377">
              <a:defRPr/>
            </a:pPr>
            <a:r>
              <a:rPr lang="en-US" dirty="0">
                <a:solidFill>
                  <a:srgbClr val="003D66"/>
                </a:solidFill>
              </a:rPr>
              <a:t>By Strategy Research</a:t>
            </a:r>
          </a:p>
        </p:txBody>
      </p:sp>
      <p:sp>
        <p:nvSpPr>
          <p:cNvPr id="9" name="Slide Number Placeholder 8">
            <a:extLst>
              <a:ext uri="{FF2B5EF4-FFF2-40B4-BE49-F238E27FC236}">
                <a16:creationId xmlns:a16="http://schemas.microsoft.com/office/drawing/2014/main" id="{D8B1DB52-6C5A-475D-9A1F-9C10FCAA0970}"/>
              </a:ext>
            </a:extLst>
          </p:cNvPr>
          <p:cNvSpPr>
            <a:spLocks noGrp="1"/>
          </p:cNvSpPr>
          <p:nvPr>
            <p:ph type="sldNum" sz="quarter" idx="11"/>
          </p:nvPr>
        </p:nvSpPr>
        <p:spPr>
          <a:xfrm>
            <a:off x="9219028" y="6304104"/>
            <a:ext cx="2743200" cy="365125"/>
          </a:xfrm>
          <a:prstGeom prst="rect">
            <a:avLst/>
          </a:prstGeom>
        </p:spPr>
        <p:txBody>
          <a:bodyPr/>
          <a:lstStyle>
            <a:lvl1pPr algn="r">
              <a:defRPr>
                <a:solidFill>
                  <a:schemeClr val="tx1"/>
                </a:solidFill>
              </a:defRPr>
            </a:lvl1pPr>
          </a:lstStyle>
          <a:p>
            <a:pPr defTabSz="914377">
              <a:defRPr/>
            </a:pPr>
            <a:fld id="{1C3CB30C-02F5-4478-8C0E-7AE05C328AB5}" type="slidenum">
              <a:rPr lang="en-US" smtClean="0">
                <a:solidFill>
                  <a:srgbClr val="003D66"/>
                </a:solidFill>
              </a:rPr>
              <a:pPr defTabSz="914377">
                <a:defRPr/>
              </a:pPr>
              <a:t>‹#›</a:t>
            </a:fld>
            <a:endParaRPr lang="en-US" dirty="0">
              <a:solidFill>
                <a:srgbClr val="003D66"/>
              </a:solidFill>
            </a:endParaRPr>
          </a:p>
        </p:txBody>
      </p:sp>
      <p:sp>
        <p:nvSpPr>
          <p:cNvPr id="10" name="Title 9">
            <a:extLst>
              <a:ext uri="{FF2B5EF4-FFF2-40B4-BE49-F238E27FC236}">
                <a16:creationId xmlns:a16="http://schemas.microsoft.com/office/drawing/2014/main" id="{E8CC6034-A063-41C2-B376-DA9EF231C1BB}"/>
              </a:ext>
            </a:extLst>
          </p:cNvPr>
          <p:cNvSpPr>
            <a:spLocks noGrp="1"/>
          </p:cNvSpPr>
          <p:nvPr>
            <p:ph type="title"/>
          </p:nvPr>
        </p:nvSpPr>
        <p:spPr>
          <a:xfrm>
            <a:off x="449118" y="197142"/>
            <a:ext cx="8769911" cy="771181"/>
          </a:xfrm>
          <a:prstGeom prst="rect">
            <a:avLst/>
          </a:prstGeom>
        </p:spPr>
        <p:txBody>
          <a:bodyPr>
            <a:noAutofit/>
          </a:bodyPr>
          <a:lstStyle>
            <a:lvl1pPr>
              <a:defRPr sz="5400"/>
            </a:lvl1pPr>
          </a:lstStyle>
          <a:p>
            <a:endParaRPr lang="en-US" dirty="0"/>
          </a:p>
        </p:txBody>
      </p:sp>
      <p:sp>
        <p:nvSpPr>
          <p:cNvPr id="6" name="Text Placeholder 5">
            <a:extLst>
              <a:ext uri="{FF2B5EF4-FFF2-40B4-BE49-F238E27FC236}">
                <a16:creationId xmlns:a16="http://schemas.microsoft.com/office/drawing/2014/main" id="{A8825585-9F1F-4CE4-959F-0B4DC80FAF3E}"/>
              </a:ext>
            </a:extLst>
          </p:cNvPr>
          <p:cNvSpPr>
            <a:spLocks noGrp="1"/>
          </p:cNvSpPr>
          <p:nvPr>
            <p:ph type="body" sz="quarter" idx="12"/>
          </p:nvPr>
        </p:nvSpPr>
        <p:spPr>
          <a:xfrm>
            <a:off x="1209676" y="1295401"/>
            <a:ext cx="10525125" cy="4638675"/>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663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D00E218-7C04-4EE0-98B4-9635DAD3B3F7}"/>
              </a:ext>
            </a:extLst>
          </p:cNvPr>
          <p:cNvSpPr>
            <a:spLocks noGrp="1"/>
          </p:cNvSpPr>
          <p:nvPr>
            <p:ph type="ftr" sz="quarter" idx="10"/>
          </p:nvPr>
        </p:nvSpPr>
        <p:spPr>
          <a:xfrm>
            <a:off x="338252" y="6295734"/>
            <a:ext cx="4114800" cy="365125"/>
          </a:xfrm>
          <a:prstGeom prst="rect">
            <a:avLst/>
          </a:prstGeom>
        </p:spPr>
        <p:txBody>
          <a:bodyPr/>
          <a:lstStyle/>
          <a:p>
            <a:r>
              <a:rPr lang="en-US" dirty="0"/>
              <a:t>Research</a:t>
            </a:r>
          </a:p>
        </p:txBody>
      </p:sp>
      <p:sp>
        <p:nvSpPr>
          <p:cNvPr id="9" name="Slide Number Placeholder 8">
            <a:extLst>
              <a:ext uri="{FF2B5EF4-FFF2-40B4-BE49-F238E27FC236}">
                <a16:creationId xmlns:a16="http://schemas.microsoft.com/office/drawing/2014/main" id="{D8B1DB52-6C5A-475D-9A1F-9C10FCAA0970}"/>
              </a:ext>
            </a:extLst>
          </p:cNvPr>
          <p:cNvSpPr>
            <a:spLocks noGrp="1"/>
          </p:cNvSpPr>
          <p:nvPr>
            <p:ph type="sldNum" sz="quarter" idx="11"/>
          </p:nvPr>
        </p:nvSpPr>
        <p:spPr>
          <a:xfrm>
            <a:off x="9219028" y="6304103"/>
            <a:ext cx="2743200" cy="365125"/>
          </a:xfrm>
          <a:prstGeom prst="rect">
            <a:avLst/>
          </a:prstGeom>
        </p:spPr>
        <p:txBody>
          <a:bodyPr/>
          <a:lstStyle/>
          <a:p>
            <a:fld id="{1C3CB30C-02F5-4478-8C0E-7AE05C328AB5}" type="slidenum">
              <a:rPr lang="en-US" smtClean="0"/>
              <a:pPr/>
              <a:t>‹#›</a:t>
            </a:fld>
            <a:endParaRPr lang="en-US" dirty="0"/>
          </a:p>
        </p:txBody>
      </p:sp>
      <p:sp>
        <p:nvSpPr>
          <p:cNvPr id="10" name="Title 9">
            <a:extLst>
              <a:ext uri="{FF2B5EF4-FFF2-40B4-BE49-F238E27FC236}">
                <a16:creationId xmlns:a16="http://schemas.microsoft.com/office/drawing/2014/main" id="{E8CC6034-A063-41C2-B376-DA9EF231C1BB}"/>
              </a:ext>
            </a:extLst>
          </p:cNvPr>
          <p:cNvSpPr>
            <a:spLocks noGrp="1"/>
          </p:cNvSpPr>
          <p:nvPr>
            <p:ph type="title" hasCustomPrompt="1"/>
          </p:nvPr>
        </p:nvSpPr>
        <p:spPr>
          <a:xfrm>
            <a:off x="830118" y="2904863"/>
            <a:ext cx="10531764" cy="771181"/>
          </a:xfrm>
        </p:spPr>
        <p:txBody>
          <a:bodyPr>
            <a:normAutofit/>
          </a:bodyPr>
          <a:lstStyle>
            <a:lvl1pPr>
              <a:defRPr sz="4400"/>
            </a:lvl1pPr>
          </a:lstStyle>
          <a:p>
            <a:r>
              <a:rPr lang="en-US" dirty="0"/>
              <a:t>Title</a:t>
            </a:r>
          </a:p>
        </p:txBody>
      </p:sp>
      <p:sp>
        <p:nvSpPr>
          <p:cNvPr id="13" name="Text Placeholder 12">
            <a:extLst>
              <a:ext uri="{FF2B5EF4-FFF2-40B4-BE49-F238E27FC236}">
                <a16:creationId xmlns:a16="http://schemas.microsoft.com/office/drawing/2014/main" id="{77042171-B0E8-4DDC-B800-ABBDC1510960}"/>
              </a:ext>
            </a:extLst>
          </p:cNvPr>
          <p:cNvSpPr>
            <a:spLocks noGrp="1"/>
          </p:cNvSpPr>
          <p:nvPr>
            <p:ph type="body" sz="quarter" idx="12" hasCustomPrompt="1"/>
          </p:nvPr>
        </p:nvSpPr>
        <p:spPr>
          <a:xfrm>
            <a:off x="838778" y="1874982"/>
            <a:ext cx="5174096" cy="517957"/>
          </a:xfrm>
        </p:spPr>
        <p:txBody>
          <a:bodyPr anchor="ctr" anchorCtr="0"/>
          <a:lstStyle/>
          <a:p>
            <a:pPr lvl="0"/>
            <a:r>
              <a:rPr lang="en-US" dirty="0"/>
              <a:t>Text</a:t>
            </a:r>
          </a:p>
        </p:txBody>
      </p:sp>
    </p:spTree>
    <p:extLst>
      <p:ext uri="{BB962C8B-B14F-4D97-AF65-F5344CB8AC3E}">
        <p14:creationId xmlns:p14="http://schemas.microsoft.com/office/powerpoint/2010/main" val="780111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7E5F9-5822-4BFD-9430-65F6504E28E4}"/>
              </a:ext>
            </a:extLst>
          </p:cNvPr>
          <p:cNvSpPr>
            <a:spLocks noGrp="1"/>
          </p:cNvSpPr>
          <p:nvPr>
            <p:ph type="title" hasCustomPrompt="1"/>
          </p:nvPr>
        </p:nvSpPr>
        <p:spPr>
          <a:xfrm>
            <a:off x="299212" y="66574"/>
            <a:ext cx="9999333" cy="727753"/>
          </a:xfrm>
        </p:spPr>
        <p:txBody>
          <a:bodyPr/>
          <a:lstStyle>
            <a:lvl1pPr>
              <a:defRPr/>
            </a:lvl1pPr>
          </a:lstStyle>
          <a:p>
            <a:r>
              <a:rPr lang="en-US" dirty="0"/>
              <a:t>Topic</a:t>
            </a:r>
          </a:p>
        </p:txBody>
      </p:sp>
      <p:sp>
        <p:nvSpPr>
          <p:cNvPr id="6" name="Text Placeholder 5">
            <a:extLst>
              <a:ext uri="{FF2B5EF4-FFF2-40B4-BE49-F238E27FC236}">
                <a16:creationId xmlns:a16="http://schemas.microsoft.com/office/drawing/2014/main" id="{7EB6916B-4C8C-4CD1-8004-EDFC05F738E3}"/>
              </a:ext>
            </a:extLst>
          </p:cNvPr>
          <p:cNvSpPr>
            <a:spLocks noGrp="1"/>
          </p:cNvSpPr>
          <p:nvPr>
            <p:ph type="body" sz="quarter" idx="11" hasCustomPrompt="1"/>
          </p:nvPr>
        </p:nvSpPr>
        <p:spPr>
          <a:xfrm>
            <a:off x="299211" y="1060427"/>
            <a:ext cx="11631268" cy="4737145"/>
          </a:xfrm>
          <a:prstGeom prst="rect">
            <a:avLst/>
          </a:prstGeom>
        </p:spPr>
        <p:txBody>
          <a:bodyPr/>
          <a:lstStyle>
            <a:lvl1pPr marL="341313" indent="-280988">
              <a:buFont typeface="Arial" panose="020B0604020202020204" pitchFamily="34" charset="0"/>
              <a:buChar char="•"/>
              <a:defRPr>
                <a:solidFill>
                  <a:srgbClr val="003B66"/>
                </a:solidFill>
                <a:latin typeface="+mn-lt"/>
                <a:cs typeface="+mj-cs"/>
              </a:defRPr>
            </a:lvl1pPr>
          </a:lstStyle>
          <a:p>
            <a:pPr lvl="0"/>
            <a:r>
              <a:rPr lang="en-US" dirty="0"/>
              <a:t>Content</a:t>
            </a:r>
          </a:p>
        </p:txBody>
      </p:sp>
      <p:sp>
        <p:nvSpPr>
          <p:cNvPr id="5" name="Slide Number Placeholder 4">
            <a:extLst>
              <a:ext uri="{FF2B5EF4-FFF2-40B4-BE49-F238E27FC236}">
                <a16:creationId xmlns:a16="http://schemas.microsoft.com/office/drawing/2014/main" id="{66595627-3F9F-42E3-A157-CE95456DDB68}"/>
              </a:ext>
            </a:extLst>
          </p:cNvPr>
          <p:cNvSpPr>
            <a:spLocks noGrp="1"/>
          </p:cNvSpPr>
          <p:nvPr>
            <p:ph type="sldNum" sz="quarter" idx="13"/>
          </p:nvPr>
        </p:nvSpPr>
        <p:spPr>
          <a:xfrm>
            <a:off x="9187279" y="6072187"/>
            <a:ext cx="2743200" cy="365125"/>
          </a:xfrm>
        </p:spPr>
        <p:txBody>
          <a:bodyPr/>
          <a:lstStyle/>
          <a:p>
            <a:fld id="{1A994A16-F757-4587-9A9D-DD6AF91B7C13}" type="slidenum">
              <a:rPr lang="en-US" smtClean="0"/>
              <a:pPr/>
              <a:t>‹#›</a:t>
            </a:fld>
            <a:endParaRPr lang="en-US" dirty="0"/>
          </a:p>
        </p:txBody>
      </p:sp>
    </p:spTree>
    <p:extLst>
      <p:ext uri="{BB962C8B-B14F-4D97-AF65-F5344CB8AC3E}">
        <p14:creationId xmlns:p14="http://schemas.microsoft.com/office/powerpoint/2010/main" val="3658461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914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7E5F9-5822-4BFD-9430-65F6504E28E4}"/>
              </a:ext>
            </a:extLst>
          </p:cNvPr>
          <p:cNvSpPr>
            <a:spLocks noGrp="1"/>
          </p:cNvSpPr>
          <p:nvPr>
            <p:ph type="title" hasCustomPrompt="1"/>
          </p:nvPr>
        </p:nvSpPr>
        <p:spPr>
          <a:xfrm>
            <a:off x="299214" y="66575"/>
            <a:ext cx="9999333" cy="727753"/>
          </a:xfrm>
          <a:prstGeom prst="rect">
            <a:avLst/>
          </a:prstGeom>
        </p:spPr>
        <p:txBody>
          <a:bodyPr/>
          <a:lstStyle>
            <a:lvl1pPr>
              <a:defRPr/>
            </a:lvl1pPr>
          </a:lstStyle>
          <a:p>
            <a:r>
              <a:rPr lang="en-US" dirty="0"/>
              <a:t>Topic</a:t>
            </a:r>
          </a:p>
        </p:txBody>
      </p:sp>
      <p:sp>
        <p:nvSpPr>
          <p:cNvPr id="6" name="Text Placeholder 5">
            <a:extLst>
              <a:ext uri="{FF2B5EF4-FFF2-40B4-BE49-F238E27FC236}">
                <a16:creationId xmlns:a16="http://schemas.microsoft.com/office/drawing/2014/main" id="{7EB6916B-4C8C-4CD1-8004-EDFC05F738E3}"/>
              </a:ext>
            </a:extLst>
          </p:cNvPr>
          <p:cNvSpPr>
            <a:spLocks noGrp="1"/>
          </p:cNvSpPr>
          <p:nvPr>
            <p:ph type="body" sz="quarter" idx="11" hasCustomPrompt="1"/>
          </p:nvPr>
        </p:nvSpPr>
        <p:spPr>
          <a:xfrm>
            <a:off x="299211" y="1060431"/>
            <a:ext cx="11631268" cy="4737145"/>
          </a:xfrm>
          <a:prstGeom prst="rect">
            <a:avLst/>
          </a:prstGeom>
        </p:spPr>
        <p:txBody>
          <a:bodyPr/>
          <a:lstStyle>
            <a:lvl1pPr marL="341330" indent="-281002">
              <a:buFont typeface="Arial" panose="020B0604020202020204" pitchFamily="34" charset="0"/>
              <a:buChar char="•"/>
              <a:defRPr>
                <a:solidFill>
                  <a:srgbClr val="003B66"/>
                </a:solidFill>
                <a:latin typeface="+mn-lt"/>
                <a:cs typeface="+mj-cs"/>
              </a:defRPr>
            </a:lvl1pPr>
          </a:lstStyle>
          <a:p>
            <a:pPr lvl="0"/>
            <a:r>
              <a:rPr lang="en-US" dirty="0"/>
              <a:t>Content</a:t>
            </a:r>
          </a:p>
        </p:txBody>
      </p:sp>
      <p:sp>
        <p:nvSpPr>
          <p:cNvPr id="5" name="Slide Number Placeholder 4">
            <a:extLst>
              <a:ext uri="{FF2B5EF4-FFF2-40B4-BE49-F238E27FC236}">
                <a16:creationId xmlns:a16="http://schemas.microsoft.com/office/drawing/2014/main" id="{66595627-3F9F-42E3-A157-CE95456DDB68}"/>
              </a:ext>
            </a:extLst>
          </p:cNvPr>
          <p:cNvSpPr>
            <a:spLocks noGrp="1"/>
          </p:cNvSpPr>
          <p:nvPr>
            <p:ph type="sldNum" sz="quarter" idx="13"/>
          </p:nvPr>
        </p:nvSpPr>
        <p:spPr>
          <a:xfrm>
            <a:off x="9187279" y="6072191"/>
            <a:ext cx="2743200" cy="365125"/>
          </a:xfrm>
          <a:prstGeom prst="rect">
            <a:avLst/>
          </a:prstGeom>
        </p:spPr>
        <p:txBody>
          <a:bodyPr/>
          <a:lstStyle>
            <a:lvl1pPr algn="r">
              <a:defRPr/>
            </a:lvl1pPr>
          </a:lstStyle>
          <a:p>
            <a:fld id="{1A994A16-F757-4587-9A9D-DD6AF91B7C13}" type="slidenum">
              <a:rPr lang="en-US" smtClean="0"/>
              <a:pPr/>
              <a:t>‹#›</a:t>
            </a:fld>
            <a:endParaRPr lang="en-US" dirty="0"/>
          </a:p>
        </p:txBody>
      </p:sp>
      <p:sp>
        <p:nvSpPr>
          <p:cNvPr id="7" name="Footer Placeholder 7">
            <a:extLst>
              <a:ext uri="{FF2B5EF4-FFF2-40B4-BE49-F238E27FC236}">
                <a16:creationId xmlns:a16="http://schemas.microsoft.com/office/drawing/2014/main" id="{15E5447B-F74B-4F7F-A772-193EF3164F96}"/>
              </a:ext>
            </a:extLst>
          </p:cNvPr>
          <p:cNvSpPr>
            <a:spLocks noGrp="1"/>
          </p:cNvSpPr>
          <p:nvPr>
            <p:ph type="ftr" sz="quarter" idx="10"/>
          </p:nvPr>
        </p:nvSpPr>
        <p:spPr>
          <a:xfrm>
            <a:off x="299212" y="6072191"/>
            <a:ext cx="2241662" cy="365125"/>
          </a:xfrm>
          <a:prstGeom prst="rect">
            <a:avLst/>
          </a:prstGeom>
        </p:spPr>
        <p:txBody>
          <a:bodyPr/>
          <a:lstStyle/>
          <a:p>
            <a:r>
              <a:rPr lang="en-US" dirty="0"/>
              <a:t>By Strategy Research</a:t>
            </a:r>
          </a:p>
        </p:txBody>
      </p:sp>
    </p:spTree>
    <p:extLst>
      <p:ext uri="{BB962C8B-B14F-4D97-AF65-F5344CB8AC3E}">
        <p14:creationId xmlns:p14="http://schemas.microsoft.com/office/powerpoint/2010/main" val="838917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704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13C61A-C5CC-C745-8773-1626BF04D60B}" type="datetime1">
              <a:rPr lang="en-US" smtClean="0">
                <a:solidFill>
                  <a:srgbClr val="000000">
                    <a:tint val="75000"/>
                  </a:srgbClr>
                </a:solidFill>
              </a:rPr>
              <a:pPr/>
              <a:t>22-Nov-23</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CA9F1011-9A96-4148-9B4E-4A2402293BD3}" type="slidenum">
              <a:rPr lang="en-US" smtClean="0">
                <a:solidFill>
                  <a:srgbClr val="FFFFFF"/>
                </a:solidFill>
              </a:rPr>
              <a:pPr/>
              <a:t>‹#›</a:t>
            </a:fld>
            <a:endParaRPr lang="en-US" dirty="0">
              <a:solidFill>
                <a:srgbClr val="FFFFFF"/>
              </a:solidFill>
            </a:endParaRPr>
          </a:p>
        </p:txBody>
      </p:sp>
      <p:sp>
        <p:nvSpPr>
          <p:cNvPr id="5" name="TextBox 4">
            <a:extLst>
              <a:ext uri="{FF2B5EF4-FFF2-40B4-BE49-F238E27FC236}">
                <a16:creationId xmlns:a16="http://schemas.microsoft.com/office/drawing/2014/main" id="{C51EFF74-553F-4532-AC22-73D46B6F34BF}"/>
              </a:ext>
            </a:extLst>
          </p:cNvPr>
          <p:cNvSpPr txBox="1"/>
          <p:nvPr userDrawn="1"/>
        </p:nvSpPr>
        <p:spPr>
          <a:xfrm>
            <a:off x="10223500" y="6452747"/>
            <a:ext cx="1663700" cy="369332"/>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DBHeavent-Med" panose="02000506060000020004" pitchFamily="2" charset="-34"/>
                <a:ea typeface="+mn-ea"/>
                <a:cs typeface="DBHeavent-Med" panose="02000506060000020004" pitchFamily="2" charset="-34"/>
              </a:rPr>
              <a:t>Strategy Research</a:t>
            </a:r>
          </a:p>
        </p:txBody>
      </p:sp>
    </p:spTree>
    <p:extLst>
      <p:ext uri="{BB962C8B-B14F-4D97-AF65-F5344CB8AC3E}">
        <p14:creationId xmlns:p14="http://schemas.microsoft.com/office/powerpoint/2010/main" val="171175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13C61A-C5CC-C745-8773-1626BF04D60B}" type="datetime1">
              <a:rPr lang="en-US" smtClean="0">
                <a:solidFill>
                  <a:srgbClr val="000000">
                    <a:tint val="75000"/>
                  </a:srgbClr>
                </a:solidFill>
              </a:rPr>
              <a:pPr/>
              <a:t>22-Nov-23</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CA9F1011-9A96-4148-9B4E-4A2402293BD3}" type="slidenum">
              <a:rPr lang="en-US" smtClean="0">
                <a:solidFill>
                  <a:srgbClr val="FFFFFF"/>
                </a:solidFill>
              </a:rPr>
              <a:pPr/>
              <a:t>‹#›</a:t>
            </a:fld>
            <a:endParaRPr lang="en-US" dirty="0">
              <a:solidFill>
                <a:srgbClr val="FFFFFF"/>
              </a:solidFill>
            </a:endParaRPr>
          </a:p>
        </p:txBody>
      </p:sp>
      <p:sp>
        <p:nvSpPr>
          <p:cNvPr id="5" name="TextBox 4">
            <a:extLst>
              <a:ext uri="{FF2B5EF4-FFF2-40B4-BE49-F238E27FC236}">
                <a16:creationId xmlns:a16="http://schemas.microsoft.com/office/drawing/2014/main" id="{C51EFF74-553F-4532-AC22-73D46B6F34BF}"/>
              </a:ext>
            </a:extLst>
          </p:cNvPr>
          <p:cNvSpPr txBox="1"/>
          <p:nvPr userDrawn="1"/>
        </p:nvSpPr>
        <p:spPr>
          <a:xfrm>
            <a:off x="10223500" y="6452747"/>
            <a:ext cx="1663700" cy="369332"/>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DBHeavent-Med" panose="02000506060000020004" pitchFamily="2" charset="-34"/>
                <a:ea typeface="+mn-ea"/>
                <a:cs typeface="DBHeavent-Med" panose="02000506060000020004" pitchFamily="2" charset="-34"/>
              </a:rPr>
              <a:t>Strategy Research</a:t>
            </a:r>
          </a:p>
        </p:txBody>
      </p:sp>
    </p:spTree>
    <p:extLst>
      <p:ext uri="{BB962C8B-B14F-4D97-AF65-F5344CB8AC3E}">
        <p14:creationId xmlns:p14="http://schemas.microsoft.com/office/powerpoint/2010/main" val="4027948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DCDF7-A1E5-4BB3-AB9B-DA0CAFB790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576079-3D95-4536-9C02-FBFB547EDBEB}"/>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491310-0373-4A4C-9483-1F5F9DD32E75}"/>
              </a:ext>
            </a:extLst>
          </p:cNvPr>
          <p:cNvSpPr>
            <a:spLocks noGrp="1"/>
          </p:cNvSpPr>
          <p:nvPr>
            <p:ph type="dt" sz="half" idx="10"/>
          </p:nvPr>
        </p:nvSpPr>
        <p:spPr/>
        <p:txBody>
          <a:bodyPr/>
          <a:lstStyle/>
          <a:p>
            <a:fld id="{973E87D2-F508-45B7-9863-02E323F2DA9F}" type="datetimeFigureOut">
              <a:rPr lang="en-US" smtClean="0"/>
              <a:t>22-Nov-23</a:t>
            </a:fld>
            <a:endParaRPr lang="en-US" dirty="0"/>
          </a:p>
        </p:txBody>
      </p:sp>
      <p:sp>
        <p:nvSpPr>
          <p:cNvPr id="5" name="Footer Placeholder 4">
            <a:extLst>
              <a:ext uri="{FF2B5EF4-FFF2-40B4-BE49-F238E27FC236}">
                <a16:creationId xmlns:a16="http://schemas.microsoft.com/office/drawing/2014/main" id="{1055CC86-6563-4276-BEF7-B3C6F2636B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274629-05B4-42B9-A280-24D96FEA4D3D}"/>
              </a:ext>
            </a:extLst>
          </p:cNvPr>
          <p:cNvSpPr>
            <a:spLocks noGrp="1"/>
          </p:cNvSpPr>
          <p:nvPr>
            <p:ph type="sldNum" sz="quarter" idx="12"/>
          </p:nvPr>
        </p:nvSpPr>
        <p:spPr/>
        <p:txBody>
          <a:bodyPr/>
          <a:lstStyle/>
          <a:p>
            <a:fld id="{7F1B72F6-332C-48C1-ACAB-CEF53CF11C9B}" type="slidenum">
              <a:rPr lang="en-US" smtClean="0"/>
              <a:t>‹#›</a:t>
            </a:fld>
            <a:endParaRPr lang="en-US" dirty="0"/>
          </a:p>
        </p:txBody>
      </p:sp>
    </p:spTree>
    <p:extLst>
      <p:ext uri="{BB962C8B-B14F-4D97-AF65-F5344CB8AC3E}">
        <p14:creationId xmlns:p14="http://schemas.microsoft.com/office/powerpoint/2010/main" val="464018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D00E218-7C04-4EE0-98B4-9635DAD3B3F7}"/>
              </a:ext>
            </a:extLst>
          </p:cNvPr>
          <p:cNvSpPr>
            <a:spLocks noGrp="1"/>
          </p:cNvSpPr>
          <p:nvPr>
            <p:ph type="ftr" sz="quarter" idx="10"/>
          </p:nvPr>
        </p:nvSpPr>
        <p:spPr>
          <a:xfrm>
            <a:off x="338252" y="6295738"/>
            <a:ext cx="2241662" cy="365125"/>
          </a:xfrm>
          <a:prstGeom prst="rect">
            <a:avLst/>
          </a:prstGeom>
        </p:spPr>
        <p:txBody>
          <a:bodyPr/>
          <a:lstStyle/>
          <a:p>
            <a:pPr defTabSz="914446">
              <a:defRPr/>
            </a:pPr>
            <a:r>
              <a:rPr lang="en-US">
                <a:solidFill>
                  <a:srgbClr val="003D66"/>
                </a:solidFill>
              </a:rPr>
              <a:t>By Strategy Research</a:t>
            </a:r>
            <a:endParaRPr lang="en-US" dirty="0">
              <a:solidFill>
                <a:srgbClr val="003D66"/>
              </a:solidFill>
            </a:endParaRPr>
          </a:p>
        </p:txBody>
      </p:sp>
      <p:sp>
        <p:nvSpPr>
          <p:cNvPr id="9" name="Slide Number Placeholder 8">
            <a:extLst>
              <a:ext uri="{FF2B5EF4-FFF2-40B4-BE49-F238E27FC236}">
                <a16:creationId xmlns:a16="http://schemas.microsoft.com/office/drawing/2014/main" id="{D8B1DB52-6C5A-475D-9A1F-9C10FCAA0970}"/>
              </a:ext>
            </a:extLst>
          </p:cNvPr>
          <p:cNvSpPr>
            <a:spLocks noGrp="1"/>
          </p:cNvSpPr>
          <p:nvPr>
            <p:ph type="sldNum" sz="quarter" idx="11"/>
          </p:nvPr>
        </p:nvSpPr>
        <p:spPr>
          <a:xfrm>
            <a:off x="9219028" y="6304107"/>
            <a:ext cx="2743200" cy="365125"/>
          </a:xfrm>
          <a:prstGeom prst="rect">
            <a:avLst/>
          </a:prstGeom>
        </p:spPr>
        <p:txBody>
          <a:bodyPr/>
          <a:lstStyle>
            <a:lvl1pPr algn="r">
              <a:defRPr>
                <a:solidFill>
                  <a:schemeClr val="tx1"/>
                </a:solidFill>
              </a:defRPr>
            </a:lvl1pPr>
          </a:lstStyle>
          <a:p>
            <a:pPr defTabSz="914446">
              <a:defRPr/>
            </a:pPr>
            <a:fld id="{1C3CB30C-02F5-4478-8C0E-7AE05C328AB5}" type="slidenum">
              <a:rPr lang="en-US" smtClean="0">
                <a:solidFill>
                  <a:srgbClr val="003D66"/>
                </a:solidFill>
              </a:rPr>
              <a:pPr defTabSz="914446">
                <a:defRPr/>
              </a:pPr>
              <a:t>‹#›</a:t>
            </a:fld>
            <a:endParaRPr lang="en-US" dirty="0">
              <a:solidFill>
                <a:srgbClr val="003D66"/>
              </a:solidFill>
            </a:endParaRPr>
          </a:p>
        </p:txBody>
      </p:sp>
      <p:sp>
        <p:nvSpPr>
          <p:cNvPr id="10" name="Title 9">
            <a:extLst>
              <a:ext uri="{FF2B5EF4-FFF2-40B4-BE49-F238E27FC236}">
                <a16:creationId xmlns:a16="http://schemas.microsoft.com/office/drawing/2014/main" id="{E8CC6034-A063-41C2-B376-DA9EF231C1BB}"/>
              </a:ext>
            </a:extLst>
          </p:cNvPr>
          <p:cNvSpPr>
            <a:spLocks noGrp="1"/>
          </p:cNvSpPr>
          <p:nvPr>
            <p:ph type="title"/>
          </p:nvPr>
        </p:nvSpPr>
        <p:spPr>
          <a:xfrm>
            <a:off x="449118" y="197145"/>
            <a:ext cx="8769910" cy="771181"/>
          </a:xfrm>
          <a:prstGeom prst="rect">
            <a:avLst/>
          </a:prstGeom>
        </p:spPr>
        <p:txBody>
          <a:bodyPr>
            <a:noAutofit/>
          </a:bodyPr>
          <a:lstStyle>
            <a:lvl1pPr>
              <a:defRPr sz="5400"/>
            </a:lvl1pPr>
          </a:lstStyle>
          <a:p>
            <a:endParaRPr lang="en-US" dirty="0"/>
          </a:p>
        </p:txBody>
      </p:sp>
      <p:sp>
        <p:nvSpPr>
          <p:cNvPr id="6" name="Text Placeholder 5">
            <a:extLst>
              <a:ext uri="{FF2B5EF4-FFF2-40B4-BE49-F238E27FC236}">
                <a16:creationId xmlns:a16="http://schemas.microsoft.com/office/drawing/2014/main" id="{A8825585-9F1F-4CE4-959F-0B4DC80FAF3E}"/>
              </a:ext>
            </a:extLst>
          </p:cNvPr>
          <p:cNvSpPr>
            <a:spLocks noGrp="1"/>
          </p:cNvSpPr>
          <p:nvPr>
            <p:ph type="body" sz="quarter" idx="12"/>
          </p:nvPr>
        </p:nvSpPr>
        <p:spPr>
          <a:xfrm>
            <a:off x="1209677" y="1295404"/>
            <a:ext cx="10525125" cy="4638675"/>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7602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7E5F9-5822-4BFD-9430-65F6504E28E4}"/>
              </a:ext>
            </a:extLst>
          </p:cNvPr>
          <p:cNvSpPr>
            <a:spLocks noGrp="1"/>
          </p:cNvSpPr>
          <p:nvPr>
            <p:ph type="title" hasCustomPrompt="1"/>
          </p:nvPr>
        </p:nvSpPr>
        <p:spPr>
          <a:xfrm>
            <a:off x="299212" y="66574"/>
            <a:ext cx="9999333" cy="727753"/>
          </a:xfrm>
          <a:prstGeom prst="rect">
            <a:avLst/>
          </a:prstGeom>
        </p:spPr>
        <p:txBody>
          <a:bodyPr/>
          <a:lstStyle>
            <a:lvl1pPr>
              <a:defRPr/>
            </a:lvl1pPr>
          </a:lstStyle>
          <a:p>
            <a:r>
              <a:rPr lang="en-US" dirty="0"/>
              <a:t>Topic</a:t>
            </a:r>
          </a:p>
        </p:txBody>
      </p:sp>
      <p:sp>
        <p:nvSpPr>
          <p:cNvPr id="6" name="Text Placeholder 5">
            <a:extLst>
              <a:ext uri="{FF2B5EF4-FFF2-40B4-BE49-F238E27FC236}">
                <a16:creationId xmlns:a16="http://schemas.microsoft.com/office/drawing/2014/main" id="{7EB6916B-4C8C-4CD1-8004-EDFC05F738E3}"/>
              </a:ext>
            </a:extLst>
          </p:cNvPr>
          <p:cNvSpPr>
            <a:spLocks noGrp="1"/>
          </p:cNvSpPr>
          <p:nvPr>
            <p:ph type="body" sz="quarter" idx="11" hasCustomPrompt="1"/>
          </p:nvPr>
        </p:nvSpPr>
        <p:spPr>
          <a:xfrm>
            <a:off x="299211" y="1060427"/>
            <a:ext cx="11631268" cy="4737145"/>
          </a:xfrm>
          <a:prstGeom prst="rect">
            <a:avLst/>
          </a:prstGeom>
        </p:spPr>
        <p:txBody>
          <a:bodyPr/>
          <a:lstStyle>
            <a:lvl1pPr marL="341313" indent="-280988">
              <a:buFont typeface="Arial" panose="020B0604020202020204" pitchFamily="34" charset="0"/>
              <a:buChar char="•"/>
              <a:defRPr>
                <a:solidFill>
                  <a:srgbClr val="003B66"/>
                </a:solidFill>
                <a:latin typeface="+mn-lt"/>
                <a:cs typeface="+mj-cs"/>
              </a:defRPr>
            </a:lvl1pPr>
          </a:lstStyle>
          <a:p>
            <a:pPr lvl="0"/>
            <a:r>
              <a:rPr lang="en-US" dirty="0"/>
              <a:t>Content</a:t>
            </a:r>
          </a:p>
        </p:txBody>
      </p:sp>
      <p:sp>
        <p:nvSpPr>
          <p:cNvPr id="5" name="Slide Number Placeholder 4">
            <a:extLst>
              <a:ext uri="{FF2B5EF4-FFF2-40B4-BE49-F238E27FC236}">
                <a16:creationId xmlns:a16="http://schemas.microsoft.com/office/drawing/2014/main" id="{66595627-3F9F-42E3-A157-CE95456DDB68}"/>
              </a:ext>
            </a:extLst>
          </p:cNvPr>
          <p:cNvSpPr>
            <a:spLocks noGrp="1"/>
          </p:cNvSpPr>
          <p:nvPr>
            <p:ph type="sldNum" sz="quarter" idx="13"/>
          </p:nvPr>
        </p:nvSpPr>
        <p:spPr>
          <a:xfrm>
            <a:off x="9187279" y="6072187"/>
            <a:ext cx="2743200" cy="365125"/>
          </a:xfrm>
          <a:prstGeom prst="rect">
            <a:avLst/>
          </a:prstGeom>
        </p:spPr>
        <p:txBody>
          <a:bodyPr/>
          <a:lstStyle>
            <a:lvl1pPr algn="r">
              <a:defRPr/>
            </a:lvl1pPr>
          </a:lstStyle>
          <a:p>
            <a:fld id="{1A994A16-F757-4587-9A9D-DD6AF91B7C13}" type="slidenum">
              <a:rPr lang="en-US" smtClean="0"/>
              <a:pPr/>
              <a:t>‹#›</a:t>
            </a:fld>
            <a:endParaRPr lang="en-US"/>
          </a:p>
        </p:txBody>
      </p:sp>
      <p:sp>
        <p:nvSpPr>
          <p:cNvPr id="7" name="Footer Placeholder 7">
            <a:extLst>
              <a:ext uri="{FF2B5EF4-FFF2-40B4-BE49-F238E27FC236}">
                <a16:creationId xmlns:a16="http://schemas.microsoft.com/office/drawing/2014/main" id="{15E5447B-F74B-4F7F-A772-193EF3164F96}"/>
              </a:ext>
            </a:extLst>
          </p:cNvPr>
          <p:cNvSpPr>
            <a:spLocks noGrp="1"/>
          </p:cNvSpPr>
          <p:nvPr>
            <p:ph type="ftr" sz="quarter" idx="10"/>
          </p:nvPr>
        </p:nvSpPr>
        <p:spPr>
          <a:xfrm>
            <a:off x="299211" y="6072187"/>
            <a:ext cx="2241662" cy="365125"/>
          </a:xfrm>
          <a:prstGeom prst="rect">
            <a:avLst/>
          </a:prstGeom>
        </p:spPr>
        <p:txBody>
          <a:bodyPr/>
          <a:lstStyle/>
          <a:p>
            <a:r>
              <a:rPr lang="en-US" dirty="0"/>
              <a:t>By Strategy Research</a:t>
            </a:r>
          </a:p>
        </p:txBody>
      </p:sp>
    </p:spTree>
    <p:extLst>
      <p:ext uri="{BB962C8B-B14F-4D97-AF65-F5344CB8AC3E}">
        <p14:creationId xmlns:p14="http://schemas.microsoft.com/office/powerpoint/2010/main" val="3784010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6726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13C61A-C5CC-C745-8773-1626BF04D60B}" type="datetime1">
              <a:rPr lang="en-US" smtClean="0">
                <a:solidFill>
                  <a:srgbClr val="000000">
                    <a:tint val="75000"/>
                  </a:srgbClr>
                </a:solidFill>
              </a:rPr>
              <a:pPr/>
              <a:t>22-Nov-23</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CA9F1011-9A96-4148-9B4E-4A2402293BD3}" type="slidenum">
              <a:rPr lang="en-US" smtClean="0">
                <a:solidFill>
                  <a:srgbClr val="FFFFFF"/>
                </a:solidFill>
              </a:rPr>
              <a:pPr/>
              <a:t>‹#›</a:t>
            </a:fld>
            <a:endParaRPr lang="en-US" dirty="0">
              <a:solidFill>
                <a:srgbClr val="FFFFFF"/>
              </a:solidFill>
            </a:endParaRPr>
          </a:p>
        </p:txBody>
      </p:sp>
      <p:sp>
        <p:nvSpPr>
          <p:cNvPr id="5" name="TextBox 4">
            <a:extLst>
              <a:ext uri="{FF2B5EF4-FFF2-40B4-BE49-F238E27FC236}">
                <a16:creationId xmlns:a16="http://schemas.microsoft.com/office/drawing/2014/main" id="{C51EFF74-553F-4532-AC22-73D46B6F34BF}"/>
              </a:ext>
            </a:extLst>
          </p:cNvPr>
          <p:cNvSpPr txBox="1"/>
          <p:nvPr userDrawn="1"/>
        </p:nvSpPr>
        <p:spPr>
          <a:xfrm>
            <a:off x="10223500" y="6452747"/>
            <a:ext cx="166370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DBHeavent-Med" panose="02000506060000020004" pitchFamily="2" charset="-34"/>
                <a:ea typeface="+mn-ea"/>
                <a:cs typeface="DBHeavent-Med" panose="02000506060000020004" pitchFamily="2" charset="-34"/>
              </a:rPr>
              <a:t>Strategy Research</a:t>
            </a:r>
          </a:p>
        </p:txBody>
      </p:sp>
    </p:spTree>
    <p:extLst>
      <p:ext uri="{BB962C8B-B14F-4D97-AF65-F5344CB8AC3E}">
        <p14:creationId xmlns:p14="http://schemas.microsoft.com/office/powerpoint/2010/main" val="534384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Click to edit Master title style</a:t>
            </a:r>
          </a:p>
        </p:txBody>
      </p:sp>
      <p:sp>
        <p:nvSpPr>
          <p:cNvPr id="3" name="Content Placeholder 2"/>
          <p:cNvSpPr>
            <a:spLocks noGrp="1"/>
          </p:cNvSpPr>
          <p:nvPr>
            <p:ph idx="1"/>
          </p:nvPr>
        </p:nvSpPr>
        <p:spPr/>
        <p:txBody>
          <a:bodyPr/>
          <a:lstStyle/>
          <a:p>
            <a:pPr lvl="0"/>
            <a:r>
              <a:rPr lang="en-US" dirty="0">
                <a:uFillTx/>
              </a:rPr>
              <a:t>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6" name="Slide Number Placeholder 5"/>
          <p:cNvSpPr>
            <a:spLocks noGrp="1"/>
          </p:cNvSpPr>
          <p:nvPr>
            <p:ph type="sldNum" sz="quarter" idx="12"/>
          </p:nvPr>
        </p:nvSpPr>
        <p:spPr/>
        <p:txBody>
          <a:bodyPr/>
          <a:lstStyle/>
          <a:p>
            <a:fld id="{CA9F1011-9A96-4148-9B4E-4A2402293BD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0985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DCDF7-A1E5-4BB3-AB9B-DA0CAFB790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576079-3D95-4536-9C02-FBFB547EDBEB}"/>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491310-0373-4A4C-9483-1F5F9DD32E75}"/>
              </a:ext>
            </a:extLst>
          </p:cNvPr>
          <p:cNvSpPr>
            <a:spLocks noGrp="1"/>
          </p:cNvSpPr>
          <p:nvPr>
            <p:ph type="dt" sz="half" idx="10"/>
          </p:nvPr>
        </p:nvSpPr>
        <p:spPr/>
        <p:txBody>
          <a:bodyPr/>
          <a:lstStyle/>
          <a:p>
            <a:fld id="{973E87D2-F508-45B7-9863-02E323F2DA9F}" type="datetimeFigureOut">
              <a:rPr lang="en-US" smtClean="0"/>
              <a:t>22-Nov-23</a:t>
            </a:fld>
            <a:endParaRPr lang="en-US" dirty="0"/>
          </a:p>
        </p:txBody>
      </p:sp>
      <p:sp>
        <p:nvSpPr>
          <p:cNvPr id="5" name="Footer Placeholder 4">
            <a:extLst>
              <a:ext uri="{FF2B5EF4-FFF2-40B4-BE49-F238E27FC236}">
                <a16:creationId xmlns:a16="http://schemas.microsoft.com/office/drawing/2014/main" id="{1055CC86-6563-4276-BEF7-B3C6F2636B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274629-05B4-42B9-A280-24D96FEA4D3D}"/>
              </a:ext>
            </a:extLst>
          </p:cNvPr>
          <p:cNvSpPr>
            <a:spLocks noGrp="1"/>
          </p:cNvSpPr>
          <p:nvPr>
            <p:ph type="sldNum" sz="quarter" idx="12"/>
          </p:nvPr>
        </p:nvSpPr>
        <p:spPr/>
        <p:txBody>
          <a:bodyPr/>
          <a:lstStyle/>
          <a:p>
            <a:fld id="{7F1B72F6-332C-48C1-ACAB-CEF53CF11C9B}" type="slidenum">
              <a:rPr lang="en-US" smtClean="0"/>
              <a:t>‹#›</a:t>
            </a:fld>
            <a:endParaRPr lang="en-US" dirty="0"/>
          </a:p>
        </p:txBody>
      </p:sp>
    </p:spTree>
    <p:extLst>
      <p:ext uri="{BB962C8B-B14F-4D97-AF65-F5344CB8AC3E}">
        <p14:creationId xmlns:p14="http://schemas.microsoft.com/office/powerpoint/2010/main" val="1374557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7E5F9-5822-4BFD-9430-65F6504E28E4}"/>
              </a:ext>
            </a:extLst>
          </p:cNvPr>
          <p:cNvSpPr>
            <a:spLocks noGrp="1"/>
          </p:cNvSpPr>
          <p:nvPr>
            <p:ph type="title" hasCustomPrompt="1"/>
          </p:nvPr>
        </p:nvSpPr>
        <p:spPr>
          <a:xfrm>
            <a:off x="299212" y="66574"/>
            <a:ext cx="9999333" cy="727753"/>
          </a:xfrm>
          <a:prstGeom prst="rect">
            <a:avLst/>
          </a:prstGeom>
        </p:spPr>
        <p:txBody>
          <a:bodyPr/>
          <a:lstStyle>
            <a:lvl1pPr>
              <a:defRPr/>
            </a:lvl1pPr>
          </a:lstStyle>
          <a:p>
            <a:r>
              <a:rPr lang="en-US" dirty="0"/>
              <a:t>Topic</a:t>
            </a:r>
          </a:p>
        </p:txBody>
      </p:sp>
      <p:sp>
        <p:nvSpPr>
          <p:cNvPr id="6" name="Text Placeholder 5">
            <a:extLst>
              <a:ext uri="{FF2B5EF4-FFF2-40B4-BE49-F238E27FC236}">
                <a16:creationId xmlns:a16="http://schemas.microsoft.com/office/drawing/2014/main" id="{7EB6916B-4C8C-4CD1-8004-EDFC05F738E3}"/>
              </a:ext>
            </a:extLst>
          </p:cNvPr>
          <p:cNvSpPr>
            <a:spLocks noGrp="1"/>
          </p:cNvSpPr>
          <p:nvPr>
            <p:ph type="body" sz="quarter" idx="11" hasCustomPrompt="1"/>
          </p:nvPr>
        </p:nvSpPr>
        <p:spPr>
          <a:xfrm>
            <a:off x="299211" y="1060427"/>
            <a:ext cx="11631268" cy="4737145"/>
          </a:xfrm>
          <a:prstGeom prst="rect">
            <a:avLst/>
          </a:prstGeom>
        </p:spPr>
        <p:txBody>
          <a:bodyPr/>
          <a:lstStyle>
            <a:lvl1pPr marL="341313" indent="-280988">
              <a:buFont typeface="Arial" panose="020B0604020202020204" pitchFamily="34" charset="0"/>
              <a:buChar char="•"/>
              <a:defRPr>
                <a:solidFill>
                  <a:srgbClr val="003B66"/>
                </a:solidFill>
                <a:latin typeface="+mn-lt"/>
                <a:cs typeface="+mj-cs"/>
              </a:defRPr>
            </a:lvl1pPr>
          </a:lstStyle>
          <a:p>
            <a:pPr lvl="0"/>
            <a:r>
              <a:rPr lang="en-US" dirty="0"/>
              <a:t>Content</a:t>
            </a:r>
          </a:p>
        </p:txBody>
      </p:sp>
      <p:sp>
        <p:nvSpPr>
          <p:cNvPr id="5" name="Slide Number Placeholder 4">
            <a:extLst>
              <a:ext uri="{FF2B5EF4-FFF2-40B4-BE49-F238E27FC236}">
                <a16:creationId xmlns:a16="http://schemas.microsoft.com/office/drawing/2014/main" id="{66595627-3F9F-42E3-A157-CE95456DDB68}"/>
              </a:ext>
            </a:extLst>
          </p:cNvPr>
          <p:cNvSpPr>
            <a:spLocks noGrp="1"/>
          </p:cNvSpPr>
          <p:nvPr>
            <p:ph type="sldNum" sz="quarter" idx="13"/>
          </p:nvPr>
        </p:nvSpPr>
        <p:spPr>
          <a:xfrm>
            <a:off x="9187279" y="6072187"/>
            <a:ext cx="2743200" cy="365125"/>
          </a:xfrm>
          <a:prstGeom prst="rect">
            <a:avLst/>
          </a:prstGeom>
        </p:spPr>
        <p:txBody>
          <a:bodyPr/>
          <a:lstStyle>
            <a:lvl1pPr algn="r">
              <a:defRPr/>
            </a:lvl1pPr>
          </a:lstStyle>
          <a:p>
            <a:fld id="{1A994A16-F757-4587-9A9D-DD6AF91B7C13}" type="slidenum">
              <a:rPr lang="en-US" smtClean="0"/>
              <a:pPr/>
              <a:t>‹#›</a:t>
            </a:fld>
            <a:endParaRPr lang="en-US" dirty="0"/>
          </a:p>
        </p:txBody>
      </p:sp>
      <p:sp>
        <p:nvSpPr>
          <p:cNvPr id="7" name="Footer Placeholder 7">
            <a:extLst>
              <a:ext uri="{FF2B5EF4-FFF2-40B4-BE49-F238E27FC236}">
                <a16:creationId xmlns:a16="http://schemas.microsoft.com/office/drawing/2014/main" id="{15E5447B-F74B-4F7F-A772-193EF3164F96}"/>
              </a:ext>
            </a:extLst>
          </p:cNvPr>
          <p:cNvSpPr>
            <a:spLocks noGrp="1"/>
          </p:cNvSpPr>
          <p:nvPr>
            <p:ph type="ftr" sz="quarter" idx="10"/>
          </p:nvPr>
        </p:nvSpPr>
        <p:spPr>
          <a:xfrm>
            <a:off x="299211" y="6072187"/>
            <a:ext cx="2241662" cy="365125"/>
          </a:xfrm>
          <a:prstGeom prst="rect">
            <a:avLst/>
          </a:prstGeom>
        </p:spPr>
        <p:txBody>
          <a:bodyPr/>
          <a:lstStyle/>
          <a:p>
            <a:r>
              <a:rPr lang="en-US" dirty="0"/>
              <a:t>By Strategy Research</a:t>
            </a:r>
          </a:p>
        </p:txBody>
      </p:sp>
    </p:spTree>
    <p:extLst>
      <p:ext uri="{BB962C8B-B14F-4D97-AF65-F5344CB8AC3E}">
        <p14:creationId xmlns:p14="http://schemas.microsoft.com/office/powerpoint/2010/main" val="37586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209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11F-05D3-47D3-B5EE-5AB3D0CEE6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B02155-B514-4394-B887-3BFDE3A16FAE}"/>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CCAA34-3B9E-41A9-9BB0-8BF53A1CB0E5}"/>
              </a:ext>
            </a:extLst>
          </p:cNvPr>
          <p:cNvSpPr>
            <a:spLocks noGrp="1"/>
          </p:cNvSpPr>
          <p:nvPr>
            <p:ph type="dt" sz="half" idx="10"/>
          </p:nvPr>
        </p:nvSpPr>
        <p:spPr/>
        <p:txBody>
          <a:bodyPr/>
          <a:lstStyle/>
          <a:p>
            <a:fld id="{78189081-4F77-40C8-A05A-38B29FD20260}" type="datetimeFigureOut">
              <a:rPr lang="en-US" smtClean="0"/>
              <a:t>22-Nov-23</a:t>
            </a:fld>
            <a:endParaRPr lang="en-US" dirty="0"/>
          </a:p>
        </p:txBody>
      </p:sp>
      <p:sp>
        <p:nvSpPr>
          <p:cNvPr id="5" name="Footer Placeholder 4">
            <a:extLst>
              <a:ext uri="{FF2B5EF4-FFF2-40B4-BE49-F238E27FC236}">
                <a16:creationId xmlns:a16="http://schemas.microsoft.com/office/drawing/2014/main" id="{852070F9-D6FA-4DAE-8FB3-5C5FA744C5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54D844-0B66-42E5-8260-1C4D93715B1D}"/>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309949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A6D5A-58AE-489E-A516-FB274D66DF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66EAFF-A806-409A-93EC-68EADCC9B7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9814D-32EF-470C-B6AC-D85601168B9C}"/>
              </a:ext>
            </a:extLst>
          </p:cNvPr>
          <p:cNvSpPr>
            <a:spLocks noGrp="1"/>
          </p:cNvSpPr>
          <p:nvPr>
            <p:ph type="dt" sz="half" idx="10"/>
          </p:nvPr>
        </p:nvSpPr>
        <p:spPr/>
        <p:txBody>
          <a:bodyPr/>
          <a:lstStyle/>
          <a:p>
            <a:fld id="{78189081-4F77-40C8-A05A-38B29FD20260}" type="datetimeFigureOut">
              <a:rPr lang="en-US" smtClean="0"/>
              <a:t>22-Nov-23</a:t>
            </a:fld>
            <a:endParaRPr lang="en-US" dirty="0"/>
          </a:p>
        </p:txBody>
      </p:sp>
      <p:sp>
        <p:nvSpPr>
          <p:cNvPr id="5" name="Footer Placeholder 4">
            <a:extLst>
              <a:ext uri="{FF2B5EF4-FFF2-40B4-BE49-F238E27FC236}">
                <a16:creationId xmlns:a16="http://schemas.microsoft.com/office/drawing/2014/main" id="{BB922C64-EB30-42C3-AC59-CE92B23907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1D9C3A-00F9-437D-A3E5-7E70A6FB1BEC}"/>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188493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2B2D6-002B-450C-9C9A-D49210D43A57}"/>
              </a:ext>
            </a:extLst>
          </p:cNvPr>
          <p:cNvSpPr>
            <a:spLocks noGrp="1"/>
          </p:cNvSpPr>
          <p:nvPr>
            <p:ph type="title"/>
          </p:nvPr>
        </p:nvSpPr>
        <p:spPr>
          <a:xfrm>
            <a:off x="831850"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FC2F00-64C7-44CC-AA3E-4813655925DF}"/>
              </a:ext>
            </a:extLst>
          </p:cNvPr>
          <p:cNvSpPr>
            <a:spLocks noGrp="1"/>
          </p:cNvSpPr>
          <p:nvPr>
            <p:ph type="body" idx="1"/>
          </p:nvPr>
        </p:nvSpPr>
        <p:spPr>
          <a:xfrm>
            <a:off x="831850" y="4589467"/>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5A273E-6641-4493-A950-165E398CF38E}"/>
              </a:ext>
            </a:extLst>
          </p:cNvPr>
          <p:cNvSpPr>
            <a:spLocks noGrp="1"/>
          </p:cNvSpPr>
          <p:nvPr>
            <p:ph type="dt" sz="half" idx="10"/>
          </p:nvPr>
        </p:nvSpPr>
        <p:spPr/>
        <p:txBody>
          <a:bodyPr/>
          <a:lstStyle/>
          <a:p>
            <a:fld id="{78189081-4F77-40C8-A05A-38B29FD20260}" type="datetimeFigureOut">
              <a:rPr lang="en-US" smtClean="0"/>
              <a:t>22-Nov-23</a:t>
            </a:fld>
            <a:endParaRPr lang="en-US" dirty="0"/>
          </a:p>
        </p:txBody>
      </p:sp>
      <p:sp>
        <p:nvSpPr>
          <p:cNvPr id="5" name="Footer Placeholder 4">
            <a:extLst>
              <a:ext uri="{FF2B5EF4-FFF2-40B4-BE49-F238E27FC236}">
                <a16:creationId xmlns:a16="http://schemas.microsoft.com/office/drawing/2014/main" id="{A1850E38-A0D7-4572-BD13-1C1AB7893D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D61AF7-85E4-43FB-B921-7F2876D9616A}"/>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54326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jpg"/><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6.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jp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7.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jpg"/><Relationship Id="rId5" Type="http://schemas.openxmlformats.org/officeDocument/2006/relationships/theme" Target="../theme/theme8.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247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46" rtl="0" eaLnBrk="1" latinLnBrk="0" hangingPunct="1">
        <a:lnSpc>
          <a:spcPct val="90000"/>
        </a:lnSpc>
        <a:spcBef>
          <a:spcPct val="0"/>
        </a:spcBef>
        <a:buNone/>
        <a:defRPr sz="4400" kern="1200">
          <a:solidFill>
            <a:srgbClr val="003B66"/>
          </a:solidFill>
          <a:latin typeface="DB Heavent Med" panose="02000606060000090000" pitchFamily="2" charset="-34"/>
          <a:ea typeface="+mj-ea"/>
          <a:cs typeface="DB Heavent Med" panose="02000606060000090000" pitchFamily="2" charset="-34"/>
        </a:defRPr>
      </a:lvl1pPr>
    </p:titleStyle>
    <p:bodyStyle>
      <a:lvl1pPr marL="0" indent="0" algn="l" defTabSz="914446" rtl="0" eaLnBrk="1" latinLnBrk="0" hangingPunct="1">
        <a:lnSpc>
          <a:spcPct val="90000"/>
        </a:lnSpc>
        <a:spcBef>
          <a:spcPts val="1000"/>
        </a:spcBef>
        <a:buFont typeface="Arial" panose="020B0604020202020204" pitchFamily="34" charset="0"/>
        <a:buNone/>
        <a:defRPr sz="2800" kern="1200">
          <a:solidFill>
            <a:schemeClr val="bg1"/>
          </a:solidFill>
          <a:latin typeface="DB Heavent Med" panose="02000606060000090000" pitchFamily="2" charset="-34"/>
          <a:ea typeface="+mn-ea"/>
          <a:cs typeface="DB Heavent Med" panose="02000606060000090000" pitchFamily="2" charset="-34"/>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rgbClr val="003B66"/>
          </a:solidFill>
          <a:latin typeface="DB Heavent Light" panose="02000506060000020004" pitchFamily="2" charset="-34"/>
          <a:ea typeface="+mn-ea"/>
          <a:cs typeface="DB Heavent Light" panose="02000506060000020004" pitchFamily="2" charset="-34"/>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rgbClr val="003B66"/>
          </a:solidFill>
          <a:latin typeface="DB Heavent Light" panose="02000506060000020004" pitchFamily="2" charset="-34"/>
          <a:ea typeface="+mn-ea"/>
          <a:cs typeface="DB Heavent Light" panose="02000506060000020004" pitchFamily="2" charset="-34"/>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090890"/>
      </p:ext>
    </p:extLst>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lgn="l" defTabSz="914400" rtl="0" eaLnBrk="1" latinLnBrk="0" hangingPunct="1">
        <a:lnSpc>
          <a:spcPct val="90000"/>
        </a:lnSpc>
        <a:spcBef>
          <a:spcPct val="0"/>
        </a:spcBef>
        <a:buNone/>
        <a:defRPr sz="4400" kern="1200">
          <a:solidFill>
            <a:srgbClr val="003B66"/>
          </a:solidFill>
          <a:latin typeface="DB Heavent Med" panose="02000606060000090000" pitchFamily="2" charset="-34"/>
          <a:ea typeface="+mj-ea"/>
          <a:cs typeface="DB Heavent Med" panose="02000606060000090000" pitchFamily="2" charset="-34"/>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DB Heavent Med" panose="02000606060000090000" pitchFamily="2" charset="-34"/>
          <a:ea typeface="+mn-ea"/>
          <a:cs typeface="DB Heavent Med" panose="0200060606000009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B66"/>
          </a:solidFill>
          <a:latin typeface="DB Heavent Light" panose="02000506060000020004" pitchFamily="2" charset="-34"/>
          <a:ea typeface="+mn-ea"/>
          <a:cs typeface="DB Heavent Light" panose="02000506060000020004"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B66"/>
          </a:solidFill>
          <a:latin typeface="DB Heavent Light" panose="02000506060000020004" pitchFamily="2" charset="-34"/>
          <a:ea typeface="+mn-ea"/>
          <a:cs typeface="DB Heavent Light" panose="02000506060000020004"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7841AF-A70C-495F-8215-A77D90A2194C}"/>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32F632-C32C-4309-946B-A3A72C034D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4BB38-0D94-4B9F-85AB-046ADD234C3C}"/>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89081-4F77-40C8-A05A-38B29FD20260}" type="datetimeFigureOut">
              <a:rPr lang="en-US" smtClean="0"/>
              <a:t>22-Nov-23</a:t>
            </a:fld>
            <a:endParaRPr lang="en-US" dirty="0"/>
          </a:p>
        </p:txBody>
      </p:sp>
      <p:sp>
        <p:nvSpPr>
          <p:cNvPr id="5" name="Footer Placeholder 4">
            <a:extLst>
              <a:ext uri="{FF2B5EF4-FFF2-40B4-BE49-F238E27FC236}">
                <a16:creationId xmlns:a16="http://schemas.microsoft.com/office/drawing/2014/main" id="{343A9D75-EB3B-4317-ABB7-945BF2D7EF0D}"/>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3AEB80-822C-4B6D-956A-F77B5283F1B0}"/>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02D47-178A-4BE1-91BC-6870496E8F4C}" type="slidenum">
              <a:rPr lang="en-US" smtClean="0"/>
              <a:t>‹#›</a:t>
            </a:fld>
            <a:endParaRPr lang="en-US" dirty="0"/>
          </a:p>
        </p:txBody>
      </p:sp>
    </p:spTree>
    <p:extLst>
      <p:ext uri="{BB962C8B-B14F-4D97-AF65-F5344CB8AC3E}">
        <p14:creationId xmlns:p14="http://schemas.microsoft.com/office/powerpoint/2010/main" val="134098693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955459BE-DCE9-45B5-A801-0070D1098401}"/>
              </a:ext>
            </a:extLst>
          </p:cNvPr>
          <p:cNvSpPr>
            <a:spLocks noGrp="1"/>
          </p:cNvSpPr>
          <p:nvPr>
            <p:ph type="title"/>
          </p:nvPr>
        </p:nvSpPr>
        <p:spPr>
          <a:xfrm>
            <a:off x="838200" y="3043409"/>
            <a:ext cx="10531764" cy="771181"/>
          </a:xfrm>
          <a:prstGeom prst="rect">
            <a:avLst/>
          </a:prstGeom>
        </p:spPr>
        <p:txBody>
          <a:bodyPr vert="horz" lIns="91440" tIns="45720" rIns="91440" bIns="45720" rtlCol="0" anchor="ctr">
            <a:normAutofit/>
          </a:bodyPr>
          <a:lstStyle/>
          <a:p>
            <a:r>
              <a:rPr lang="en-US" dirty="0"/>
              <a:t>Title</a:t>
            </a:r>
          </a:p>
        </p:txBody>
      </p:sp>
      <p:sp>
        <p:nvSpPr>
          <p:cNvPr id="4" name="Footer Placeholder 3">
            <a:extLst>
              <a:ext uri="{FF2B5EF4-FFF2-40B4-BE49-F238E27FC236}">
                <a16:creationId xmlns:a16="http://schemas.microsoft.com/office/drawing/2014/main" id="{5B91AA5C-A747-47D3-8416-F29611953CEF}"/>
              </a:ext>
            </a:extLst>
          </p:cNvPr>
          <p:cNvSpPr>
            <a:spLocks noGrp="1"/>
          </p:cNvSpPr>
          <p:nvPr>
            <p:ph type="ftr" sz="quarter" idx="3"/>
          </p:nvPr>
        </p:nvSpPr>
        <p:spPr>
          <a:xfrm>
            <a:off x="381000" y="6254750"/>
            <a:ext cx="4114800" cy="365125"/>
          </a:xfrm>
          <a:prstGeom prst="rect">
            <a:avLst/>
          </a:prstGeom>
        </p:spPr>
        <p:txBody>
          <a:bodyPr vert="horz" lIns="91440" tIns="45720" rIns="91440" bIns="45720" rtlCol="0" anchor="ctr"/>
          <a:lstStyle>
            <a:lvl1pPr algn="l">
              <a:defRPr sz="1400">
                <a:solidFill>
                  <a:srgbClr val="58595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8595B"/>
                </a:solidFill>
                <a:effectLst/>
                <a:uLnTx/>
                <a:uFillTx/>
                <a:latin typeface="DB Heavent Light"/>
                <a:ea typeface="+mn-ea"/>
                <a:cs typeface="DB Heavent Light"/>
              </a:rPr>
              <a:t>Research</a:t>
            </a:r>
          </a:p>
        </p:txBody>
      </p:sp>
      <p:sp>
        <p:nvSpPr>
          <p:cNvPr id="5" name="Slide Number Placeholder 4">
            <a:extLst>
              <a:ext uri="{FF2B5EF4-FFF2-40B4-BE49-F238E27FC236}">
                <a16:creationId xmlns:a16="http://schemas.microsoft.com/office/drawing/2014/main" id="{C4B6B0FE-9E52-46A6-818E-516B24F0BA4A}"/>
              </a:ext>
            </a:extLst>
          </p:cNvPr>
          <p:cNvSpPr>
            <a:spLocks noGrp="1"/>
          </p:cNvSpPr>
          <p:nvPr>
            <p:ph type="sldNum" sz="quarter" idx="4"/>
          </p:nvPr>
        </p:nvSpPr>
        <p:spPr>
          <a:xfrm>
            <a:off x="8626764" y="6254750"/>
            <a:ext cx="2743200" cy="365125"/>
          </a:xfrm>
          <a:prstGeom prst="rect">
            <a:avLst/>
          </a:prstGeom>
        </p:spPr>
        <p:txBody>
          <a:bodyPr vert="horz" lIns="91440" tIns="45720" rIns="91440" bIns="45720" rtlCol="0" anchor="ctr"/>
          <a:lstStyle>
            <a:lvl1pPr algn="r">
              <a:defRPr sz="1400">
                <a:solidFill>
                  <a:srgbClr val="58595B"/>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994A16-F757-4587-9A9D-DD6AF91B7C13}" type="slidenum">
              <a:rPr kumimoji="0" lang="en-US" sz="1400" b="0" i="0" u="none" strike="noStrike" kern="1200" cap="none" spc="0" normalizeH="0" baseline="0" noProof="0" smtClean="0">
                <a:ln>
                  <a:noFill/>
                </a:ln>
                <a:solidFill>
                  <a:srgbClr val="58595B"/>
                </a:solidFill>
                <a:effectLst/>
                <a:uLnTx/>
                <a:uFillTx/>
                <a:latin typeface="DB Heavent Light"/>
                <a:ea typeface="+mn-ea"/>
                <a:cs typeface="DB Heavent Light"/>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58595B"/>
              </a:solidFill>
              <a:effectLst/>
              <a:uLnTx/>
              <a:uFillTx/>
              <a:latin typeface="DB Heavent Light"/>
              <a:ea typeface="+mn-ea"/>
              <a:cs typeface="DB Heavent Light"/>
            </a:endParaRPr>
          </a:p>
        </p:txBody>
      </p:sp>
      <p:sp>
        <p:nvSpPr>
          <p:cNvPr id="8" name="Text Placeholder 7">
            <a:extLst>
              <a:ext uri="{FF2B5EF4-FFF2-40B4-BE49-F238E27FC236}">
                <a16:creationId xmlns:a16="http://schemas.microsoft.com/office/drawing/2014/main" id="{029DB3A1-973C-4BFF-88DF-E5BC3BC2ADE0}"/>
              </a:ext>
            </a:extLst>
          </p:cNvPr>
          <p:cNvSpPr>
            <a:spLocks noGrp="1"/>
          </p:cNvSpPr>
          <p:nvPr>
            <p:ph type="body" idx="1"/>
          </p:nvPr>
        </p:nvSpPr>
        <p:spPr>
          <a:xfrm>
            <a:off x="838200" y="1890279"/>
            <a:ext cx="5257800" cy="483466"/>
          </a:xfrm>
          <a:prstGeom prst="rect">
            <a:avLst/>
          </a:prstGeom>
        </p:spPr>
        <p:txBody>
          <a:bodyPr vert="horz" lIns="91440" tIns="45720" rIns="91440" bIns="45720" rtlCol="0">
            <a:normAutofit/>
          </a:bodyPr>
          <a:lstStyle/>
          <a:p>
            <a:pPr lvl="0"/>
            <a:r>
              <a:rPr lang="en-US" dirty="0"/>
              <a:t>Text</a:t>
            </a:r>
          </a:p>
        </p:txBody>
      </p:sp>
    </p:spTree>
    <p:extLst>
      <p:ext uri="{BB962C8B-B14F-4D97-AF65-F5344CB8AC3E}">
        <p14:creationId xmlns:p14="http://schemas.microsoft.com/office/powerpoint/2010/main" val="967615331"/>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914400" rtl="0" eaLnBrk="1" latinLnBrk="0" hangingPunct="1">
        <a:lnSpc>
          <a:spcPct val="90000"/>
        </a:lnSpc>
        <a:spcBef>
          <a:spcPct val="0"/>
        </a:spcBef>
        <a:buNone/>
        <a:defRPr sz="4800" kern="1200">
          <a:solidFill>
            <a:srgbClr val="003B66"/>
          </a:solidFill>
          <a:latin typeface="DB Heavent Med" panose="02000606060000090000" pitchFamily="2" charset="-34"/>
          <a:ea typeface="+mj-ea"/>
          <a:cs typeface="DB Heavent Med" panose="02000606060000090000" pitchFamily="2" charset="-34"/>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DB Heavent Med" panose="02000606060000090000" pitchFamily="2" charset="-34"/>
          <a:ea typeface="+mn-ea"/>
          <a:cs typeface="DB Heavent Med" panose="0200060606000009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B66"/>
          </a:solidFill>
          <a:latin typeface="DB Heavent Light" panose="02000506060000020004" pitchFamily="2" charset="-34"/>
          <a:ea typeface="+mn-ea"/>
          <a:cs typeface="DB Heavent Light" panose="02000506060000020004"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B66"/>
          </a:solidFill>
          <a:latin typeface="DB Heavent Light" panose="02000506060000020004" pitchFamily="2" charset="-34"/>
          <a:ea typeface="+mn-ea"/>
          <a:cs typeface="DB Heavent Light" panose="02000506060000020004"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6277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txStyles>
    <p:titleStyle>
      <a:lvl1pPr algn="l" defTabSz="914377" rtl="0" eaLnBrk="1" latinLnBrk="0" hangingPunct="1">
        <a:lnSpc>
          <a:spcPct val="90000"/>
        </a:lnSpc>
        <a:spcBef>
          <a:spcPct val="0"/>
        </a:spcBef>
        <a:buNone/>
        <a:defRPr sz="4400" kern="1200">
          <a:solidFill>
            <a:srgbClr val="003B66"/>
          </a:solidFill>
          <a:latin typeface="DB Heavent Med" panose="02000606060000090000" pitchFamily="2" charset="-34"/>
          <a:ea typeface="+mj-ea"/>
          <a:cs typeface="DB Heavent Med" panose="02000606060000090000" pitchFamily="2" charset="-34"/>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bg1"/>
          </a:solidFill>
          <a:latin typeface="DB Heavent Med" panose="02000606060000090000" pitchFamily="2" charset="-34"/>
          <a:ea typeface="+mn-ea"/>
          <a:cs typeface="DB Heavent Med" panose="02000606060000090000" pitchFamily="2" charset="-34"/>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03B66"/>
          </a:solidFill>
          <a:latin typeface="DB Heavent Light" panose="02000506060000020004" pitchFamily="2" charset="-34"/>
          <a:ea typeface="+mn-ea"/>
          <a:cs typeface="DB Heavent Light" panose="02000506060000020004" pitchFamily="2" charset="-34"/>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03B66"/>
          </a:solidFill>
          <a:latin typeface="DB Heavent Light" panose="02000506060000020004" pitchFamily="2" charset="-34"/>
          <a:ea typeface="+mn-ea"/>
          <a:cs typeface="DB Heavent Light" panose="02000506060000020004" pitchFamily="2" charset="-34"/>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955459BE-DCE9-45B5-A801-0070D1098401}"/>
              </a:ext>
            </a:extLst>
          </p:cNvPr>
          <p:cNvSpPr>
            <a:spLocks noGrp="1"/>
          </p:cNvSpPr>
          <p:nvPr>
            <p:ph type="title"/>
          </p:nvPr>
        </p:nvSpPr>
        <p:spPr>
          <a:xfrm>
            <a:off x="838200" y="2904869"/>
            <a:ext cx="10531764" cy="771181"/>
          </a:xfrm>
          <a:prstGeom prst="rect">
            <a:avLst/>
          </a:prstGeom>
        </p:spPr>
        <p:txBody>
          <a:bodyPr vert="horz" lIns="91440" tIns="45720" rIns="91440" bIns="45720" rtlCol="0" anchor="ctr">
            <a:normAutofit/>
          </a:bodyPr>
          <a:lstStyle/>
          <a:p>
            <a:r>
              <a:rPr lang="en-US" dirty="0"/>
              <a:t>Title</a:t>
            </a:r>
          </a:p>
        </p:txBody>
      </p:sp>
      <p:sp>
        <p:nvSpPr>
          <p:cNvPr id="4" name="Footer Placeholder 3">
            <a:extLst>
              <a:ext uri="{FF2B5EF4-FFF2-40B4-BE49-F238E27FC236}">
                <a16:creationId xmlns:a16="http://schemas.microsoft.com/office/drawing/2014/main" id="{5B91AA5C-A747-47D3-8416-F29611953CEF}"/>
              </a:ext>
            </a:extLst>
          </p:cNvPr>
          <p:cNvSpPr>
            <a:spLocks noGrp="1"/>
          </p:cNvSpPr>
          <p:nvPr>
            <p:ph type="ftr" sz="quarter" idx="3"/>
          </p:nvPr>
        </p:nvSpPr>
        <p:spPr>
          <a:xfrm>
            <a:off x="381000" y="6263986"/>
            <a:ext cx="4114800" cy="365125"/>
          </a:xfrm>
          <a:prstGeom prst="rect">
            <a:avLst/>
          </a:prstGeom>
        </p:spPr>
        <p:txBody>
          <a:bodyPr vert="horz" lIns="91440" tIns="45720" rIns="91440" bIns="45720" rtlCol="0" anchor="ctr"/>
          <a:lstStyle>
            <a:lvl1pPr algn="l">
              <a:defRPr sz="1400">
                <a:solidFill>
                  <a:srgbClr val="58595B"/>
                </a:solidFill>
              </a:defRPr>
            </a:lvl1pPr>
          </a:lstStyle>
          <a:p>
            <a:r>
              <a:rPr lang="en-US" dirty="0"/>
              <a:t>Research</a:t>
            </a:r>
          </a:p>
        </p:txBody>
      </p:sp>
      <p:sp>
        <p:nvSpPr>
          <p:cNvPr id="5" name="Slide Number Placeholder 4">
            <a:extLst>
              <a:ext uri="{FF2B5EF4-FFF2-40B4-BE49-F238E27FC236}">
                <a16:creationId xmlns:a16="http://schemas.microsoft.com/office/drawing/2014/main" id="{C4B6B0FE-9E52-46A6-818E-516B24F0BA4A}"/>
              </a:ext>
            </a:extLst>
          </p:cNvPr>
          <p:cNvSpPr>
            <a:spLocks noGrp="1"/>
          </p:cNvSpPr>
          <p:nvPr>
            <p:ph type="sldNum" sz="quarter" idx="4"/>
          </p:nvPr>
        </p:nvSpPr>
        <p:spPr>
          <a:xfrm>
            <a:off x="9088573" y="6254750"/>
            <a:ext cx="2743200" cy="365125"/>
          </a:xfrm>
          <a:prstGeom prst="rect">
            <a:avLst/>
          </a:prstGeom>
        </p:spPr>
        <p:txBody>
          <a:bodyPr vert="horz" lIns="91440" tIns="45720" rIns="91440" bIns="45720" rtlCol="0" anchor="ctr"/>
          <a:lstStyle>
            <a:lvl1pPr algn="r">
              <a:defRPr sz="1400">
                <a:solidFill>
                  <a:srgbClr val="58595B"/>
                </a:solidFill>
              </a:defRPr>
            </a:lvl1pPr>
          </a:lstStyle>
          <a:p>
            <a:fld id="{1A994A16-F757-4587-9A9D-DD6AF91B7C13}" type="slidenum">
              <a:rPr lang="en-US" smtClean="0"/>
              <a:pPr/>
              <a:t>‹#›</a:t>
            </a:fld>
            <a:endParaRPr lang="en-US" dirty="0"/>
          </a:p>
        </p:txBody>
      </p:sp>
      <p:sp>
        <p:nvSpPr>
          <p:cNvPr id="8" name="Text Placeholder 7">
            <a:extLst>
              <a:ext uri="{FF2B5EF4-FFF2-40B4-BE49-F238E27FC236}">
                <a16:creationId xmlns:a16="http://schemas.microsoft.com/office/drawing/2014/main" id="{029DB3A1-973C-4BFF-88DF-E5BC3BC2ADE0}"/>
              </a:ext>
            </a:extLst>
          </p:cNvPr>
          <p:cNvSpPr>
            <a:spLocks noGrp="1"/>
          </p:cNvSpPr>
          <p:nvPr>
            <p:ph type="body" idx="1"/>
          </p:nvPr>
        </p:nvSpPr>
        <p:spPr>
          <a:xfrm>
            <a:off x="838200" y="1890279"/>
            <a:ext cx="5257800" cy="483466"/>
          </a:xfrm>
          <a:prstGeom prst="rect">
            <a:avLst/>
          </a:prstGeom>
        </p:spPr>
        <p:txBody>
          <a:bodyPr vert="horz" lIns="91440" tIns="45720" rIns="91440" bIns="45720" rtlCol="0">
            <a:normAutofit/>
          </a:bodyPr>
          <a:lstStyle/>
          <a:p>
            <a:pPr lvl="0"/>
            <a:r>
              <a:rPr lang="en-US" dirty="0"/>
              <a:t>Text</a:t>
            </a:r>
          </a:p>
        </p:txBody>
      </p:sp>
    </p:spTree>
    <p:extLst>
      <p:ext uri="{BB962C8B-B14F-4D97-AF65-F5344CB8AC3E}">
        <p14:creationId xmlns:p14="http://schemas.microsoft.com/office/powerpoint/2010/main" val="140447243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l" defTabSz="914400" rtl="0" eaLnBrk="1" latinLnBrk="0" hangingPunct="1">
        <a:lnSpc>
          <a:spcPct val="90000"/>
        </a:lnSpc>
        <a:spcBef>
          <a:spcPct val="0"/>
        </a:spcBef>
        <a:buNone/>
        <a:defRPr sz="4400" kern="1200">
          <a:solidFill>
            <a:srgbClr val="003B66"/>
          </a:solidFill>
          <a:latin typeface="DB Heavent Med" panose="02000606060000090000" pitchFamily="2" charset="-34"/>
          <a:ea typeface="+mj-ea"/>
          <a:cs typeface="DB Heavent Med" panose="02000606060000090000" pitchFamily="2" charset="-34"/>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DB Heavent Med" panose="02000606060000090000" pitchFamily="2" charset="-34"/>
          <a:ea typeface="+mn-ea"/>
          <a:cs typeface="DB Heavent Med" panose="0200060606000009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B66"/>
          </a:solidFill>
          <a:latin typeface="DB Heavent Light" panose="02000506060000020004" pitchFamily="2" charset="-34"/>
          <a:ea typeface="+mn-ea"/>
          <a:cs typeface="DB Heavent Light" panose="02000506060000020004"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B66"/>
          </a:solidFill>
          <a:latin typeface="DB Heavent Light" panose="02000506060000020004" pitchFamily="2" charset="-34"/>
          <a:ea typeface="+mn-ea"/>
          <a:cs typeface="DB Heavent Light" panose="02000506060000020004"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47069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txStyles>
    <p:titleStyle>
      <a:lvl1pPr algn="l" defTabSz="914446" rtl="0" eaLnBrk="1" latinLnBrk="0" hangingPunct="1">
        <a:lnSpc>
          <a:spcPct val="90000"/>
        </a:lnSpc>
        <a:spcBef>
          <a:spcPct val="0"/>
        </a:spcBef>
        <a:buNone/>
        <a:defRPr sz="4400" kern="1200">
          <a:solidFill>
            <a:srgbClr val="003B66"/>
          </a:solidFill>
          <a:latin typeface="DB Heavent Med" panose="02000606060000090000" pitchFamily="2" charset="-34"/>
          <a:ea typeface="+mj-ea"/>
          <a:cs typeface="DB Heavent Med" panose="02000606060000090000" pitchFamily="2" charset="-34"/>
        </a:defRPr>
      </a:lvl1pPr>
    </p:titleStyle>
    <p:bodyStyle>
      <a:lvl1pPr marL="0" indent="0" algn="l" defTabSz="914446" rtl="0" eaLnBrk="1" latinLnBrk="0" hangingPunct="1">
        <a:lnSpc>
          <a:spcPct val="90000"/>
        </a:lnSpc>
        <a:spcBef>
          <a:spcPts val="1000"/>
        </a:spcBef>
        <a:buFont typeface="Arial" panose="020B0604020202020204" pitchFamily="34" charset="0"/>
        <a:buNone/>
        <a:defRPr sz="2800" kern="1200">
          <a:solidFill>
            <a:schemeClr val="bg1"/>
          </a:solidFill>
          <a:latin typeface="DB Heavent Med" panose="02000606060000090000" pitchFamily="2" charset="-34"/>
          <a:ea typeface="+mn-ea"/>
          <a:cs typeface="DB Heavent Med" panose="02000606060000090000" pitchFamily="2" charset="-34"/>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rgbClr val="003B66"/>
          </a:solidFill>
          <a:latin typeface="DB Heavent Light" panose="02000506060000020004" pitchFamily="2" charset="-34"/>
          <a:ea typeface="+mn-ea"/>
          <a:cs typeface="DB Heavent Light" panose="02000506060000020004" pitchFamily="2" charset="-34"/>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rgbClr val="003B66"/>
          </a:solidFill>
          <a:latin typeface="DB Heavent Light" panose="02000506060000020004" pitchFamily="2" charset="-34"/>
          <a:ea typeface="+mn-ea"/>
          <a:cs typeface="DB Heavent Light" panose="02000506060000020004" pitchFamily="2" charset="-34"/>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40750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txStyles>
    <p:titleStyle>
      <a:lvl1pPr algn="l" defTabSz="914400" rtl="0" eaLnBrk="1" latinLnBrk="0" hangingPunct="1">
        <a:lnSpc>
          <a:spcPct val="90000"/>
        </a:lnSpc>
        <a:spcBef>
          <a:spcPct val="0"/>
        </a:spcBef>
        <a:buNone/>
        <a:defRPr sz="4400" kern="1200">
          <a:solidFill>
            <a:srgbClr val="003B66"/>
          </a:solidFill>
          <a:latin typeface="DB Heavent Med" panose="02000606060000090000" pitchFamily="2" charset="-34"/>
          <a:ea typeface="+mj-ea"/>
          <a:cs typeface="DB Heavent Med" panose="02000606060000090000" pitchFamily="2" charset="-34"/>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DB Heavent Med" panose="02000606060000090000" pitchFamily="2" charset="-34"/>
          <a:ea typeface="+mn-ea"/>
          <a:cs typeface="DB Heavent Med" panose="0200060606000009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B66"/>
          </a:solidFill>
          <a:latin typeface="DB Heavent Light" panose="02000506060000020004" pitchFamily="2" charset="-34"/>
          <a:ea typeface="+mn-ea"/>
          <a:cs typeface="DB Heavent Light" panose="02000506060000020004"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B66"/>
          </a:solidFill>
          <a:latin typeface="DB Heavent Light" panose="02000506060000020004" pitchFamily="2" charset="-34"/>
          <a:ea typeface="+mn-ea"/>
          <a:cs typeface="DB Heavent Light" panose="02000506060000020004"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8" Type="http://schemas.openxmlformats.org/officeDocument/2006/relationships/image" Target="../media/image142.emf"/><Relationship Id="rId3" Type="http://schemas.openxmlformats.org/officeDocument/2006/relationships/oleObject" Target="file:///D:\Google%20Drive\Bloomberg\MSCI.xlsx!High%20Dividend!R46C2:R64C9" TargetMode="External"/><Relationship Id="rId7" Type="http://schemas.openxmlformats.org/officeDocument/2006/relationships/oleObject" Target="file:///D:\Google%20Drive\Bloomberg\MSCI.xlsx!High%20Dividend!R3C2:R20C8"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1.emf"/><Relationship Id="rId5" Type="http://schemas.openxmlformats.org/officeDocument/2006/relationships/oleObject" Target="file:///D:\Google%20Drive\Bloomberg\MSCI.xlsx!High%20Dividend!R25C2:R42C8" TargetMode="External"/><Relationship Id="rId4" Type="http://schemas.openxmlformats.org/officeDocument/2006/relationships/image" Target="../media/image140.emf"/></Relationships>
</file>

<file path=ppt/slides/_rels/slide104.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oleObject" Target="file:///D:\Google%20Drive\Bloomberg\&#3652;&#3615;&#3621;&#3660;&#3607;&#3637;&#3656;&#3651;&#3594;&#3657;&#3611;&#3619;&#3632;&#3594;&#3640;&#3617;&#3623;&#3633;&#3609;&#3592;&#3633;&#3609;&#3607;&#3619;&#3660;\Dividend%20Calendar%2001%2020%20Feb%202023.xlsx!Graph!%5bDividend%20Calendar%2001%2020%20Feb%202023.xlsx%5dGraph%20Chart%202"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oleObject" Target="file:///H:\My%20Drive\Bloomberg\&#3652;&#3615;&#3621;&#3660;&#3607;&#3637;&#3656;&#3651;&#3594;&#3657;&#3611;&#3619;&#3632;&#3594;&#3640;&#3617;&#3623;&#3633;&#3609;&#3592;&#3633;&#3609;&#3607;&#3619;&#3660;\Dividend%20Calendar%2001%2009%20Feb%202022.xlsx!Graph!%5bDividend%20Calendar%2001%2009%20Feb%202022.xlsx%5dGraph%20Chart%202" TargetMode="Externa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emf"/><Relationship Id="rId9" Type="http://schemas.openxmlformats.org/officeDocument/2006/relationships/image" Target="../media/image153.png"/></Relationships>
</file>

<file path=ppt/slides/_rels/slide109.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file:///E:\000\Bloomberg\003-Foreign%20limit-daily_setsmart%20version%2014OCT2023.xlsx!Foreign%20Asia-6!R5C2:R20C10" TargetMode="External"/><Relationship Id="rId1" Type="http://schemas.openxmlformats.org/officeDocument/2006/relationships/slideLayout" Target="../slideLayouts/slideLayout5.xml"/><Relationship Id="rId5" Type="http://schemas.openxmlformats.org/officeDocument/2006/relationships/image" Target="../media/image28.emf"/><Relationship Id="rId4" Type="http://schemas.openxmlformats.org/officeDocument/2006/relationships/oleObject" Target="file:///E:\000\Bloomberg\003-Foreign%20limit-daily_setsmart%20version%2014OCT2023.xlsx!Foreign%20Asia-6!%5b003-Foreign%20limit-daily_setsmart%20version%2014OCT2023.xlsx%5dForeign%20Asia-6%20Chart%202"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13.xml.rels><?xml version="1.0" encoding="UTF-8" standalone="yes"?>
<Relationships xmlns="http://schemas.openxmlformats.org/package/2006/relationships"><Relationship Id="rId3" Type="http://schemas.openxmlformats.org/officeDocument/2006/relationships/oleObject" Target="file:///\\FS01\Research\Research-Restrict\Mongkol\MSCI.xlsx!INDEX_Weekly_Value!R4C4:R44C13" TargetMode="External"/><Relationship Id="rId7" Type="http://schemas.openxmlformats.org/officeDocument/2006/relationships/image" Target="../media/image165.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64.emf"/><Relationship Id="rId5" Type="http://schemas.openxmlformats.org/officeDocument/2006/relationships/oleObject" Target="file:///\\FS01\Research\Research-Restrict\Mongkol\MSCI.xlsx!INDEX_Weekly_Value!R47C4:R75C13" TargetMode="External"/><Relationship Id="rId4" Type="http://schemas.openxmlformats.org/officeDocument/2006/relationships/image" Target="../media/image163.emf"/></Relationships>
</file>

<file path=ppt/slides/_rels/slide114.xml.rels><?xml version="1.0" encoding="UTF-8" standalone="yes"?>
<Relationships xmlns="http://schemas.openxmlformats.org/package/2006/relationships"><Relationship Id="rId8" Type="http://schemas.openxmlformats.org/officeDocument/2006/relationships/oleObject" Target="file:///D:\Google%20Drive\Bloomberg\VERSION_3\Ranking-%20&#3619;&#3634;&#3588;&#3634;&#3648;&#3611;&#3621;&#3637;&#3656;&#3618;&#3609;&#3649;&#3611;&#3621;&#3591;&#3649;&#3605;&#3656;&#3621;&#3632;&#3594;&#3656;&#3623;&#3591;&#3648;&#3623;&#3621;&#3634;%2011APR2023.xlsx!Top%20Ranking!R84C6:R103C14" TargetMode="External"/><Relationship Id="rId3" Type="http://schemas.openxmlformats.org/officeDocument/2006/relationships/image" Target="../media/image166.emf"/><Relationship Id="rId7" Type="http://schemas.openxmlformats.org/officeDocument/2006/relationships/image" Target="../media/image168.emf"/><Relationship Id="rId2" Type="http://schemas.openxmlformats.org/officeDocument/2006/relationships/oleObject" Target="file:///D:\Google%20Drive\Bloomberg\VERSION_3\Ranking-%20&#3619;&#3634;&#3588;&#3634;&#3648;&#3611;&#3621;&#3637;&#3656;&#3618;&#3609;&#3649;&#3611;&#3621;&#3591;&#3649;&#3605;&#3656;&#3621;&#3632;&#3594;&#3656;&#3623;&#3591;&#3648;&#3623;&#3621;&#3634;%2011APR2023.xlsx!Top%20Ranking!R5C6:R24C14" TargetMode="External"/><Relationship Id="rId1" Type="http://schemas.openxmlformats.org/officeDocument/2006/relationships/slideLayout" Target="../slideLayouts/slideLayout1.xml"/><Relationship Id="rId6" Type="http://schemas.openxmlformats.org/officeDocument/2006/relationships/oleObject" Target="file:///D:\Google%20Drive\Bloomberg\VERSION_3\Ranking-%20&#3619;&#3634;&#3588;&#3634;&#3648;&#3611;&#3621;&#3637;&#3656;&#3618;&#3609;&#3649;&#3611;&#3621;&#3591;&#3649;&#3605;&#3656;&#3621;&#3632;&#3594;&#3656;&#3623;&#3591;&#3648;&#3623;&#3621;&#3634;%2011APR2023.xlsx!Top%20Ranking!R57C6:R76C14" TargetMode="External"/><Relationship Id="rId11" Type="http://schemas.openxmlformats.org/officeDocument/2006/relationships/image" Target="../media/image170.emf"/><Relationship Id="rId5" Type="http://schemas.openxmlformats.org/officeDocument/2006/relationships/image" Target="../media/image167.emf"/><Relationship Id="rId10" Type="http://schemas.openxmlformats.org/officeDocument/2006/relationships/oleObject" Target="file:///D:\Google%20Drive\Bloomberg\VERSION_3\Ranking-%20&#3619;&#3634;&#3588;&#3634;&#3648;&#3611;&#3621;&#3637;&#3656;&#3618;&#3609;&#3649;&#3611;&#3621;&#3591;&#3649;&#3605;&#3656;&#3621;&#3632;&#3594;&#3656;&#3623;&#3591;&#3648;&#3623;&#3621;&#3634;%2011APR2023.xlsx!Top%20Ranking!R110C6:R129C14" TargetMode="External"/><Relationship Id="rId4" Type="http://schemas.openxmlformats.org/officeDocument/2006/relationships/oleObject" Target="file:///D:\Google%20Drive\Bloomberg\VERSION_3\Ranking-%20&#3619;&#3634;&#3588;&#3634;&#3648;&#3611;&#3621;&#3637;&#3656;&#3618;&#3609;&#3649;&#3611;&#3621;&#3591;&#3649;&#3605;&#3656;&#3621;&#3632;&#3594;&#3656;&#3623;&#3591;&#3648;&#3623;&#3621;&#3634;%2011APR2023.xlsx!Top%20Ranking!R31C6:R50C14" TargetMode="External"/><Relationship Id="rId9" Type="http://schemas.openxmlformats.org/officeDocument/2006/relationships/image" Target="../media/image169.emf"/></Relationships>
</file>

<file path=ppt/slides/_rels/slide115.xml.rels><?xml version="1.0" encoding="UTF-8" standalone="yes"?>
<Relationships xmlns="http://schemas.openxmlformats.org/package/2006/relationships"><Relationship Id="rId3" Type="http://schemas.openxmlformats.org/officeDocument/2006/relationships/oleObject" Target="file:///\\FS01\Research\Research-Restrict\Mongkol\MSIC_RTD.xlsx!Value!%5bMSIC_RTD.xlsx%5dValue%20Chart%204"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1.emf"/></Relationships>
</file>

<file path=ppt/slides/_rels/slide116.xml.rels><?xml version="1.0" encoding="UTF-8" standalone="yes"?>
<Relationships xmlns="http://schemas.openxmlformats.org/package/2006/relationships"><Relationship Id="rId3" Type="http://schemas.openxmlformats.org/officeDocument/2006/relationships/oleObject" Target="file:///\\FS01\Research\Research-Restrict\Mongkol\MSIC_RTD.xlsx!Value!%5bMSIC_RTD.xlsx%5dValue%20Chart%207"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72.emf"/></Relationships>
</file>

<file path=ppt/slides/_rels/slide117.xml.rels><?xml version="1.0" encoding="UTF-8" standalone="yes"?>
<Relationships xmlns="http://schemas.openxmlformats.org/package/2006/relationships"><Relationship Id="rId3" Type="http://schemas.openxmlformats.org/officeDocument/2006/relationships/oleObject" Target="file:///D:\Google%20Drive\Bloomberg\MSCI.xlsx!INTEREST_BOND!%5bMSCI.xlsx%5dINTEREST_BOND%20Chart%205315-6"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73.emf"/></Relationships>
</file>

<file path=ppt/slides/_rels/slide118.xml.rels><?xml version="1.0" encoding="UTF-8" standalone="yes"?>
<Relationships xmlns="http://schemas.openxmlformats.org/package/2006/relationships"><Relationship Id="rId3" Type="http://schemas.openxmlformats.org/officeDocument/2006/relationships/oleObject" Target="file:///D:\Google%20Drive\Bloomberg\MSCI.xlsx!INTEREST_BOND!%5bMSCI.xlsx%5dINTEREST_BOND%20Chart%205315-2"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74.emf"/></Relationships>
</file>

<file path=ppt/slides/_rels/slide119.xml.rels><?xml version="1.0" encoding="UTF-8" standalone="yes"?>
<Relationships xmlns="http://schemas.openxmlformats.org/package/2006/relationships"><Relationship Id="rId3" Type="http://schemas.openxmlformats.org/officeDocument/2006/relationships/oleObject" Target="file:///D:\Google%20Drive\Bloomberg\MSCI.xlsx!INTEREST_BOND!%5bMSCI.xlsx%5dINTEREST_BOND%20Chart%2058"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75.emf"/></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8" Type="http://schemas.openxmlformats.org/officeDocument/2006/relationships/image" Target="../media/image178.emf"/><Relationship Id="rId3" Type="http://schemas.openxmlformats.org/officeDocument/2006/relationships/oleObject" Target="file:///D:\Google%20Drive\Bloomberg\MSCI.xlsx!INTEREST_BOND!%5bMSCI.xlsx%5dINTEREST_BOND%20Chart%2099" TargetMode="External"/><Relationship Id="rId7" Type="http://schemas.openxmlformats.org/officeDocument/2006/relationships/oleObject" Target="file:///D:\Google%20Drive\Bloomberg\MSCI.xlsx!INTEREST_BOND!R1099C60:R1114C62"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77.emf"/><Relationship Id="rId5" Type="http://schemas.openxmlformats.org/officeDocument/2006/relationships/oleObject" Target="file:///D:\Google%20Drive\Bloomberg\MSCI.xlsx!INTEREST_BOND!%5bMSCI.xlsx%5dINTEREST_BOND%20Chart%2081" TargetMode="External"/><Relationship Id="rId4" Type="http://schemas.openxmlformats.org/officeDocument/2006/relationships/image" Target="../media/image176.emf"/></Relationships>
</file>

<file path=ppt/slides/_rels/slide121.xml.rels><?xml version="1.0" encoding="UTF-8" standalone="yes"?>
<Relationships xmlns="http://schemas.openxmlformats.org/package/2006/relationships"><Relationship Id="rId3" Type="http://schemas.openxmlformats.org/officeDocument/2006/relationships/oleObject" Target="file:///D:\Google%20Drive\Bloomberg\MSCI.xlsx!INTEREST_BOND!%5bMSCI.xlsx%5dINTEREST_BOND%20Chart%20103"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80.emf"/><Relationship Id="rId5" Type="http://schemas.openxmlformats.org/officeDocument/2006/relationships/oleObject" Target="file:///D:\Google%20Drive\Bloomberg\MSCI.xlsx!INTEREST_BOND!R13578C11:R13586C13" TargetMode="External"/><Relationship Id="rId4" Type="http://schemas.openxmlformats.org/officeDocument/2006/relationships/image" Target="../media/image179.emf"/></Relationships>
</file>

<file path=ppt/slides/_rels/slide122.xml.rels><?xml version="1.0" encoding="UTF-8" standalone="yes"?>
<Relationships xmlns="http://schemas.openxmlformats.org/package/2006/relationships"><Relationship Id="rId3" Type="http://schemas.openxmlformats.org/officeDocument/2006/relationships/oleObject" Target="file:///\\FS01\Research\Research-Restrict\Mongkol\00Sector%20index_PER%20001.xlsx!PER_Value!R5C3:R32C13"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81.emf"/></Relationships>
</file>

<file path=ppt/slides/_rels/slide123.xml.rels><?xml version="1.0" encoding="UTF-8" standalone="yes"?>
<Relationships xmlns="http://schemas.openxmlformats.org/package/2006/relationships"><Relationship Id="rId3" Type="http://schemas.openxmlformats.org/officeDocument/2006/relationships/oleObject" Target="file:///\\FS01\Research\Research-Restrict\Mongkol\00Sector%20index_PER%20001.xlsx!PER_Value!R6C16:R31C25"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82.emf"/></Relationships>
</file>

<file path=ppt/slides/_rels/slide124.xml.rels><?xml version="1.0" encoding="UTF-8" standalone="yes"?>
<Relationships xmlns="http://schemas.openxmlformats.org/package/2006/relationships"><Relationship Id="rId3" Type="http://schemas.openxmlformats.org/officeDocument/2006/relationships/oleObject" Target="file:///\\FS01\Research\Research-Restrict\Mongkol\00Sector%20index_PER%20001.xlsx!PER_Value!R6C28:R32C33"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83.emf"/></Relationships>
</file>

<file path=ppt/slides/_rels/slide125.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oleObject" Target="file:///D:\Google%20Drive\Bloomberg\&#3652;&#3615;&#3621;&#3660;&#3588;&#3635;&#3609;&#3623;&#3603;%20Index%20Return%20and%20SD%2023feb2022.xlsx!Summary!R4C3:R25C21" TargetMode="Externa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8" Type="http://schemas.openxmlformats.org/officeDocument/2006/relationships/oleObject" Target="file:///D:\Google%20Drive\Bloomberg\SET%20-%20%202022%20Best%20EPS%20%20(Bloomberg)%2014JAN2023.xlsx!EPS%202023!%5bSET%20-%20%202022%20Best%20EPS%20%20(Bloomberg)%2014JAN2023.xlsx%5dEPS%202023%20Chart%205" TargetMode="External"/><Relationship Id="rId13" Type="http://schemas.openxmlformats.org/officeDocument/2006/relationships/image" Target="../media/image86.emf"/><Relationship Id="rId3" Type="http://schemas.openxmlformats.org/officeDocument/2006/relationships/image" Target="../media/image81.emf"/><Relationship Id="rId7" Type="http://schemas.openxmlformats.org/officeDocument/2006/relationships/image" Target="../media/image83.emf"/><Relationship Id="rId12" Type="http://schemas.openxmlformats.org/officeDocument/2006/relationships/oleObject" Target="file:///D:\Google%20Drive\Bloomberg\SET%20-%20%202022%20Best%20EPS%20%20(Bloomberg)%2014JAN2023.xlsx!EPS%202023!%5bSET%20-%20%202022%20Best%20EPS%20%20(Bloomberg)%2014JAN2023.xlsx%5dEPS%202023%20Chart%209" TargetMode="External"/><Relationship Id="rId17" Type="http://schemas.openxmlformats.org/officeDocument/2006/relationships/image" Target="../media/image88.emf"/><Relationship Id="rId2" Type="http://schemas.openxmlformats.org/officeDocument/2006/relationships/oleObject" Target="file:///D:\Google%20Drive\Bloomberg\SET%20-%20%202022%20Best%20EPS%20%20(Bloomberg)%2014JAN2023.xlsx!EPS%202023!%5bSET%20-%20%202022%20Best%20EPS%20%20(Bloomberg)%2014JAN2023.xlsx%5dEPS%202023%20Chart%204" TargetMode="External"/><Relationship Id="rId16" Type="http://schemas.openxmlformats.org/officeDocument/2006/relationships/oleObject" Target="file:///D:\Google%20Drive\Bloomberg\SET%20-%20%202022%20Best%20EPS%20%20(Bloomberg)%2014JAN2023.xlsx!EPS%202023!%5bSET%20-%20%202022%20Best%20EPS%20%20(Bloomberg)%2014JAN2023.xlsx%5dEPS%202023%20Chart%208" TargetMode="External"/><Relationship Id="rId1" Type="http://schemas.openxmlformats.org/officeDocument/2006/relationships/slideLayout" Target="../slideLayouts/slideLayout1.xml"/><Relationship Id="rId6" Type="http://schemas.openxmlformats.org/officeDocument/2006/relationships/oleObject" Target="file:///D:\Google%20Drive\Bloomberg\SET%20-%20%202022%20Best%20EPS%20%20(Bloomberg)%2014JAN2023.xlsx!EPS%202023!%5bSET%20-%20%202022%20Best%20EPS%20%20(Bloomberg)%2014JAN2023.xlsx%5dEPS%202023%20Chart%202" TargetMode="External"/><Relationship Id="rId11" Type="http://schemas.openxmlformats.org/officeDocument/2006/relationships/image" Target="../media/image85.emf"/><Relationship Id="rId5" Type="http://schemas.openxmlformats.org/officeDocument/2006/relationships/image" Target="../media/image82.emf"/><Relationship Id="rId15" Type="http://schemas.openxmlformats.org/officeDocument/2006/relationships/image" Target="../media/image87.emf"/><Relationship Id="rId10" Type="http://schemas.openxmlformats.org/officeDocument/2006/relationships/oleObject" Target="file:///D:\Google%20Drive\Bloomberg\SET%20-%20%202022%20Best%20EPS%20%20(Bloomberg)%2014JAN2023.xlsx!EPS%202023!%5bSET%20-%20%202022%20Best%20EPS%20%20(Bloomberg)%2014JAN2023.xlsx%5dEPS%202023%20Chart%207" TargetMode="External"/><Relationship Id="rId4" Type="http://schemas.openxmlformats.org/officeDocument/2006/relationships/oleObject" Target="file:///D:\Google%20Drive\Bloomberg\SET%20-%20%202022%20Best%20EPS%20%20(Bloomberg)%2014JAN2023.xlsx!EPS%202023!%5bSET%20-%20%202022%20Best%20EPS%20%20(Bloomberg)%2014JAN2023.xlsx%5dEPS%202023%20Chart%203" TargetMode="External"/><Relationship Id="rId9" Type="http://schemas.openxmlformats.org/officeDocument/2006/relationships/image" Target="../media/image84.emf"/><Relationship Id="rId14" Type="http://schemas.openxmlformats.org/officeDocument/2006/relationships/oleObject" Target="file:///D:\Google%20Drive\Bloomberg\SET%20-%20%202022%20Best%20EPS%20%20(Bloomberg)%2014JAN2023.xlsx!EPS%202023!%5bSET%20-%20%202022%20Best%20EPS%20%20(Bloomberg)%2014JAN2023.xlsx%5dEPS%202023%20Chart%206"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oleObject" Target="file:///D:\Google%20Drive\Bloomberg\Earning%20Yield%20Analysis%20%2001%2028MAR2023.xlsx!Earning%20Yield%20Analysis!%5bEarning%20Yield%20Analysis%20%2001%2028MAR2023.xlsx%5dEarning%20Yield%20Analysis%20Chart%2014" TargetMode="Externa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file:///E:\000\Bloomberg\003-Foreign%20limit-daily_setsmart%20version%2014OCT2023.xlsx!SETSMART-Foreign%20avaliable!%5b003-Foreign%20limit-daily_setsmart%20version%2014OCT2023.xlsx%5dSETSMART-Foreign%20avaliable%20Chart%202" TargetMode="Externa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oleObject" Target="file:///D:\Google%20Drive\Bloomberg\Forex%20Gain-loss%20001%2014MAY2023.xlsx!FX%20Gain_VALUE!%5bForex%20Gain-loss%20001%2014MAY2023.xlsx%5dFX%20Gain_VALUE%20Chart%201" TargetMode="External"/><Relationship Id="rId7" Type="http://schemas.openxmlformats.org/officeDocument/2006/relationships/image" Target="../media/image149.png"/><Relationship Id="rId12" Type="http://schemas.openxmlformats.org/officeDocument/2006/relationships/image" Target="../media/image192.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89.emf"/><Relationship Id="rId11" Type="http://schemas.openxmlformats.org/officeDocument/2006/relationships/oleObject" Target="file:///D:\Google%20Drive\Bloomberg\Forex%20Gain-loss%20001%2014MAY2023.xlsx!FX%20Gain_VALUE!%5bForex%20Gain-loss%20001%2014MAY2023.xlsx%5dFX%20Gain_VALUE%20Chart%204" TargetMode="External"/><Relationship Id="rId5" Type="http://schemas.openxmlformats.org/officeDocument/2006/relationships/oleObject" Target="file:///D:\Google%20Drive\Bloomberg\Forex%20Gain-loss%20001%2014MAY2023.xlsx!FX%20Gain_VALUE!%5bForex%20Gain-loss%20001%2014MAY2023.xlsx%5dFX%20Gain_VALUE%20Chart%203" TargetMode="External"/><Relationship Id="rId10" Type="http://schemas.openxmlformats.org/officeDocument/2006/relationships/image" Target="../media/image191.emf"/><Relationship Id="rId4" Type="http://schemas.openxmlformats.org/officeDocument/2006/relationships/image" Target="../media/image188.emf"/><Relationship Id="rId9" Type="http://schemas.openxmlformats.org/officeDocument/2006/relationships/oleObject" Target="file:///D:\Google%20Drive\Bloomberg\Forex%20Gain-loss%20001%2014MAY2023.xlsx!FX%20Gain_VALUE!%5bForex%20Gain-loss%20001%2014MAY2023.xlsx%5dFX%20Gain_VALUE%20Chart%205"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oleObject" Target="file:///H:\My%20Drive\Bloomberg\Forex%20Gain-loss%20001%2014MAY2023.xlsx!FX%20Gain_VALUE!%5bForex%20Gain-loss%20001%2014MAY2023.xlsx%5dFX%20Gain_VALUE%20Chart%201" TargetMode="External"/><Relationship Id="rId7" Type="http://schemas.openxmlformats.org/officeDocument/2006/relationships/image" Target="../media/image149.png"/><Relationship Id="rId12" Type="http://schemas.openxmlformats.org/officeDocument/2006/relationships/image" Target="../media/image203.em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01.emf"/><Relationship Id="rId11" Type="http://schemas.openxmlformats.org/officeDocument/2006/relationships/oleObject" Target="file:///H:\My%20Drive\Bloomberg\Forex%20Gain-loss%20001%2014MAY2023.xlsx!FX%20Gain_VALUE!%5bForex%20Gain-loss%20001%2014MAY2023.xlsx%5dFX%20Gain_VALUE%20Chart%204" TargetMode="External"/><Relationship Id="rId5" Type="http://schemas.openxmlformats.org/officeDocument/2006/relationships/oleObject" Target="file:///H:\My%20Drive\Bloomberg\Forex%20Gain-loss%20001%2014MAY2023.xlsx!FX%20Gain_VALUE!%5bForex%20Gain-loss%20001%2014MAY2023.xlsx%5dFX%20Gain_VALUE%20Chart%203" TargetMode="External"/><Relationship Id="rId10" Type="http://schemas.openxmlformats.org/officeDocument/2006/relationships/image" Target="../media/image202.emf"/><Relationship Id="rId4" Type="http://schemas.openxmlformats.org/officeDocument/2006/relationships/image" Target="../media/image200.emf"/><Relationship Id="rId9" Type="http://schemas.openxmlformats.org/officeDocument/2006/relationships/oleObject" Target="file:///H:\My%20Drive\Bloomberg\Forex%20Gain-loss%20001%2014MAY2023.xlsx!FX%20Gain_VALUE!%5bForex%20Gain-loss%20001%2014MAY2023.xlsx%5dFX%20Gain_VALUE%20Chart%205" TargetMode="External"/></Relationships>
</file>

<file path=ppt/slides/_rels/slide139.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oleObject" Target="file:///D:\Google%20Drive\Bloomberg\Forex%20Gain-loss%20001%2024FEB2023.xlsx!FX%20Gain_VALUE!%5bForex%20Gain-loss%20001%2024FEB2023.xlsx%5dFX%20Gain_VALUE%20Chart%201" TargetMode="External"/><Relationship Id="rId7" Type="http://schemas.openxmlformats.org/officeDocument/2006/relationships/image" Target="../media/image149.png"/><Relationship Id="rId12" Type="http://schemas.openxmlformats.org/officeDocument/2006/relationships/image" Target="../media/image207.emf"/><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05.emf"/><Relationship Id="rId11" Type="http://schemas.openxmlformats.org/officeDocument/2006/relationships/oleObject" Target="file:///D:\Google%20Drive\Bloomberg\Forex%20Gain-loss%20001%2024FEB2023.xlsx!FX%20Gain_VALUE!%5bForex%20Gain-loss%20001%2024FEB2023.xlsx%5dFX%20Gain_VALUE%20Chart%204" TargetMode="External"/><Relationship Id="rId5" Type="http://schemas.openxmlformats.org/officeDocument/2006/relationships/oleObject" Target="file:///D:\Google%20Drive\Bloomberg\Forex%20Gain-loss%20001%2024FEB2023.xlsx!FX%20Gain_VALUE!%5bForex%20Gain-loss%20001%2024FEB2023.xlsx%5dFX%20Gain_VALUE%20Chart%203" TargetMode="External"/><Relationship Id="rId10" Type="http://schemas.openxmlformats.org/officeDocument/2006/relationships/image" Target="../media/image206.emf"/><Relationship Id="rId4" Type="http://schemas.openxmlformats.org/officeDocument/2006/relationships/image" Target="../media/image204.emf"/><Relationship Id="rId9" Type="http://schemas.openxmlformats.org/officeDocument/2006/relationships/oleObject" Target="file:///D:\Google%20Drive\Bloomberg\Forex%20Gain-loss%20001%2024FEB2023.xlsx!FX%20Gain_VALUE!%5bForex%20Gain-loss%20001%2024FEB2023.xlsx%5dFX%20Gain_VALUE%20Chart%205" TargetMode="External"/></Relationships>
</file>

<file path=ppt/slides/_rels/slide14.xml.rels><?xml version="1.0" encoding="UTF-8" standalone="yes"?>
<Relationships xmlns="http://schemas.openxmlformats.org/package/2006/relationships"><Relationship Id="rId3" Type="http://schemas.openxmlformats.org/officeDocument/2006/relationships/oleObject" Target="file:///D:\Google%20Drive\Bloomberg\MSCI.xlsx!SET%2014day!%5bMSCI.xlsx%5dSET%2014day%20Chart%201"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140.xml.rels><?xml version="1.0" encoding="UTF-8" standalone="yes"?>
<Relationships xmlns="http://schemas.openxmlformats.org/package/2006/relationships"><Relationship Id="rId8" Type="http://schemas.openxmlformats.org/officeDocument/2006/relationships/image" Target="../media/image210.emf"/><Relationship Id="rId3" Type="http://schemas.openxmlformats.org/officeDocument/2006/relationships/oleObject" Target="file:///\\FS01\Research\Research-Restrict\Mongkol\MSCI.xlsx!Pre-Com-Rubber!%5bMSCI.xlsx%5dPre-Com-Rubber%20Chart%2012" TargetMode="External"/><Relationship Id="rId7" Type="http://schemas.openxmlformats.org/officeDocument/2006/relationships/oleObject" Target="file:///\\FS01\Research\Research-Restrict\Mongkol\MSCI.xlsx!Pre-Com-Rubber!%5bMSCI.xlsx%5dPre-Com-Rubber%20Chart%202"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09.emf"/><Relationship Id="rId5" Type="http://schemas.openxmlformats.org/officeDocument/2006/relationships/oleObject" Target="file:///\\FS01\Research\Research-Restrict\Mongkol\MSCI.xlsx!Pre-Com-Rubber!%5bMSCI.xlsx%5dPre-Com-Rubber%20Chart%2020" TargetMode="External"/><Relationship Id="rId10" Type="http://schemas.openxmlformats.org/officeDocument/2006/relationships/image" Target="../media/image211.emf"/><Relationship Id="rId4" Type="http://schemas.openxmlformats.org/officeDocument/2006/relationships/image" Target="../media/image208.emf"/><Relationship Id="rId9" Type="http://schemas.openxmlformats.org/officeDocument/2006/relationships/oleObject" Target="file:///\\FS01\Research\Research-Restrict\Mongkol\MSCI.xlsx!Pre-Com-Rubber!%5bMSCI.xlsx%5dPre-Com-Rubber%20Chart%2016" TargetMode="External"/></Relationships>
</file>

<file path=ppt/slides/_rels/slide141.xml.rels><?xml version="1.0" encoding="UTF-8" standalone="yes"?>
<Relationships xmlns="http://schemas.openxmlformats.org/package/2006/relationships"><Relationship Id="rId8" Type="http://schemas.openxmlformats.org/officeDocument/2006/relationships/image" Target="../media/image214.emf"/><Relationship Id="rId3" Type="http://schemas.openxmlformats.org/officeDocument/2006/relationships/oleObject" Target="file:///\\FS01\Research\Research-Restrict\Mongkol\MSCI.xlsx!Pre-Com-Rubber!%5bMSCI.xlsx%5dPre-Com-Rubber%20Chart%2020" TargetMode="External"/><Relationship Id="rId7" Type="http://schemas.openxmlformats.org/officeDocument/2006/relationships/oleObject" Target="file:///\\FS01\Research\Research-Restrict\Mongkol\MSCI.xlsx!Pre-Com-Rubber!%5bMSCI.xlsx%5dPre-Com-Rubber%20Chart%2014"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13.emf"/><Relationship Id="rId5" Type="http://schemas.openxmlformats.org/officeDocument/2006/relationships/oleObject" Target="file:///\\FS01\Research\Research-Restrict\Mongkol\MSCI.xlsx!Pre-Com-Rubber!%5bMSCI.xlsx%5dPre-Com-Rubber%20Chart%2012" TargetMode="External"/><Relationship Id="rId10" Type="http://schemas.openxmlformats.org/officeDocument/2006/relationships/image" Target="../media/image215.emf"/><Relationship Id="rId4" Type="http://schemas.openxmlformats.org/officeDocument/2006/relationships/image" Target="../media/image212.emf"/><Relationship Id="rId9" Type="http://schemas.openxmlformats.org/officeDocument/2006/relationships/oleObject" Target="file:///\\FS01\Research\Research-Restrict\Mongkol\MSCI.xlsx!Pre-Com-Rubber!%5bMSCI.xlsx%5dPre-Com-Rubber%20Chart%2015" TargetMode="External"/></Relationships>
</file>

<file path=ppt/slides/_rels/slide142.xml.rels><?xml version="1.0" encoding="UTF-8" standalone="yes"?>
<Relationships xmlns="http://schemas.openxmlformats.org/package/2006/relationships"><Relationship Id="rId3" Type="http://schemas.openxmlformats.org/officeDocument/2006/relationships/oleObject" Target="file:///\\FS01\Research\Research-Restrict\Mongkol\MSCI.xlsx!Pre-Com-Rubber!%5bMSCI.xlsx%5dPre-Com-Rubber%20Chart%2016"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16.emf"/></Relationships>
</file>

<file path=ppt/slides/_rels/slide143.xml.rels><?xml version="1.0" encoding="UTF-8" standalone="yes"?>
<Relationships xmlns="http://schemas.openxmlformats.org/package/2006/relationships"><Relationship Id="rId8" Type="http://schemas.openxmlformats.org/officeDocument/2006/relationships/image" Target="../media/image219.emf"/><Relationship Id="rId3" Type="http://schemas.openxmlformats.org/officeDocument/2006/relationships/oleObject" Target="file:///\\FS01\Research\Research-Restrict\Mongkol\MSCI.xlsx!Pre-Com-Rubber!%5bMSCI.xlsx%5dPre-Com-Rubber%20Chart%2017" TargetMode="External"/><Relationship Id="rId7" Type="http://schemas.openxmlformats.org/officeDocument/2006/relationships/oleObject" Target="file:///\\FS01\Research\Research-Restrict\Mongkol\MSCI.xlsx!Pre-Com-Rubber!%5bMSCI.xlsx%5dPre-Com-Rubber%20Chart%2019"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18.emf"/><Relationship Id="rId5" Type="http://schemas.openxmlformats.org/officeDocument/2006/relationships/oleObject" Target="file:///\\FS01\Research\Research-Restrict\Mongkol\MSCI.xlsx!Pre-Com-Rubber!%5bMSCI.xlsx%5dPre-Com-Rubber%20Chart%2018" TargetMode="External"/><Relationship Id="rId4" Type="http://schemas.openxmlformats.org/officeDocument/2006/relationships/image" Target="../media/image217.emf"/></Relationships>
</file>

<file path=ppt/slides/_rels/slide144.xml.rels><?xml version="1.0" encoding="UTF-8" standalone="yes"?>
<Relationships xmlns="http://schemas.openxmlformats.org/package/2006/relationships"><Relationship Id="rId3" Type="http://schemas.openxmlformats.org/officeDocument/2006/relationships/oleObject" Target="file:///\\FS01\Research\Research-Restrict\Mongkol\MSCI.xlsx!Pre-Com-Rubber!%5bMSCI.xlsx%5dPre-Com-Rubber%20Chart%2023"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20.emf"/></Relationships>
</file>

<file path=ppt/slides/_rels/slide145.xml.rels><?xml version="1.0" encoding="UTF-8" standalone="yes"?>
<Relationships xmlns="http://schemas.openxmlformats.org/package/2006/relationships"><Relationship Id="rId3" Type="http://schemas.openxmlformats.org/officeDocument/2006/relationships/oleObject" Target="file:///\\FS01\Research\Research-Restrict\Mongkol\MSIC_RTD.xlsx!Value!%5bMSIC_RTD.xlsx%5dValue%20Chart%203"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21.emf"/></Relationships>
</file>

<file path=ppt/slides/_rels/slide146.xml.rels><?xml version="1.0" encoding="UTF-8" standalone="yes"?>
<Relationships xmlns="http://schemas.openxmlformats.org/package/2006/relationships"><Relationship Id="rId3" Type="http://schemas.openxmlformats.org/officeDocument/2006/relationships/oleObject" Target="file:///\\FS01\Research\Research-Restrict\Mongkol\MSIC_RTD.xlsx!Value!%5bMSIC_RTD.xlsx%5dValue%20Chart%206"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22.emf"/></Relationships>
</file>

<file path=ppt/slides/_rels/slide147.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oleObject" Target="file:///\\FS01\Research\Research-Restrict\Mongkol\MSIC_RTD.xlsx!Value!%5bMSIC_RTD.xlsx%5dValue%20Chart%205" TargetMode="Externa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oleObject" Target="file:///\\FS01\Research\Research-Restrict\Mongkol\MSIC_RTD.xlsx!Value!%5bMSIC_RTD.xlsx%5dValue%20Chart%201"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24.emf"/></Relationships>
</file>

<file path=ppt/slides/_rels/slide149.xml.rels><?xml version="1.0" encoding="UTF-8" standalone="yes"?>
<Relationships xmlns="http://schemas.openxmlformats.org/package/2006/relationships"><Relationship Id="rId8" Type="http://schemas.openxmlformats.org/officeDocument/2006/relationships/oleObject" Target="file:///\\FS01\Research\Research-Restrict\Mongkol\MSCI.xlsx!BADI!R6C44:R23C58" TargetMode="External"/><Relationship Id="rId3" Type="http://schemas.openxmlformats.org/officeDocument/2006/relationships/image" Target="../media/image225.emf"/><Relationship Id="rId7" Type="http://schemas.openxmlformats.org/officeDocument/2006/relationships/image" Target="../media/image227.emf"/><Relationship Id="rId2" Type="http://schemas.openxmlformats.org/officeDocument/2006/relationships/oleObject" Target="file:///\\FS01\Research\Research-Restrict\Mongkol\MSCI.xlsx!BADI!%5bMSCI.xlsx%5dBADI%20Chart%2011" TargetMode="External"/><Relationship Id="rId1" Type="http://schemas.openxmlformats.org/officeDocument/2006/relationships/slideLayout" Target="../slideLayouts/slideLayout1.xml"/><Relationship Id="rId6" Type="http://schemas.openxmlformats.org/officeDocument/2006/relationships/oleObject" Target="file:///\\FS01\Research\Research-Restrict\Mongkol\MSCI.xlsx!BADI!%5bMSCI.xlsx%5dBADI%20Chart%2013" TargetMode="External"/><Relationship Id="rId5" Type="http://schemas.openxmlformats.org/officeDocument/2006/relationships/image" Target="../media/image226.emf"/><Relationship Id="rId4" Type="http://schemas.openxmlformats.org/officeDocument/2006/relationships/oleObject" Target="file:///\\FS01\Research\Research-Restrict\Mongkol\MSCI.xlsx!BADI!%5bMSCI.xlsx%5dBADI%20Chart%2012" TargetMode="External"/><Relationship Id="rId9" Type="http://schemas.openxmlformats.org/officeDocument/2006/relationships/image" Target="../media/image228.emf"/></Relationships>
</file>

<file path=ppt/slides/_rels/slide15.xml.rels><?xml version="1.0" encoding="UTF-8" standalone="yes"?>
<Relationships xmlns="http://schemas.openxmlformats.org/package/2006/relationships"><Relationship Id="rId3" Type="http://schemas.openxmlformats.org/officeDocument/2006/relationships/oleObject" Target="file:///\\FS01\Research\Research-Restrict\Mongkol\MSCI.xlsx!Foreign%20Asia!R4C23:R16C31"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150.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48.xml"/><Relationship Id="rId1" Type="http://schemas.openxmlformats.org/officeDocument/2006/relationships/slideLayout" Target="../slideLayouts/slideLayout34.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153.xml.rels><?xml version="1.0" encoding="UTF-8" standalone="yes"?>
<Relationships xmlns="http://schemas.openxmlformats.org/package/2006/relationships"><Relationship Id="rId3" Type="http://schemas.openxmlformats.org/officeDocument/2006/relationships/image" Target="../media/image234.emf"/><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154.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oleObject" Target="file:///\\FS01\Research\Research-Restrict\Strategy\Portfolio%20Advisory\11.Nov23\Port%20Advisory%20Nov%202023.xlsx!2.PA%20Week!%5bPort%20Advisory%20Nov%202023.xlsx%5d2.PA%20Week%20Chart%201" TargetMode="External"/><Relationship Id="rId1" Type="http://schemas.openxmlformats.org/officeDocument/2006/relationships/slideLayout" Target="../slideLayouts/slideLayout32.xml"/></Relationships>
</file>

<file path=ppt/slides/_rels/slide155.xml.rels><?xml version="1.0" encoding="UTF-8" standalone="yes"?>
<Relationships xmlns="http://schemas.openxmlformats.org/package/2006/relationships"><Relationship Id="rId3" Type="http://schemas.openxmlformats.org/officeDocument/2006/relationships/image" Target="../media/image236.emf"/><Relationship Id="rId2" Type="http://schemas.openxmlformats.org/officeDocument/2006/relationships/oleObject" Target="file:///\\FS01\Research\Research-Restrict\Strategy\Portfolio%20Advisory\11.Nov23\Port%20Advisory%20Nov%202023.xlsx!3.PA%20Performance_Edit%20!%5bPort%20Advisory%20Nov%202023.xlsx%5d3.PA%20Performance_Edit%20%20Chart%201" TargetMode="External"/><Relationship Id="rId1" Type="http://schemas.openxmlformats.org/officeDocument/2006/relationships/slideLayout" Target="../slideLayouts/slideLayout3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8.xml.rels><?xml version="1.0" encoding="UTF-8" standalone="yes"?>
<Relationships xmlns="http://schemas.openxmlformats.org/package/2006/relationships"><Relationship Id="rId2" Type="http://schemas.openxmlformats.org/officeDocument/2006/relationships/image" Target="../media/image237.emf"/><Relationship Id="rId1" Type="http://schemas.openxmlformats.org/officeDocument/2006/relationships/slideLayout" Target="../slideLayouts/slideLayout34.xml"/></Relationships>
</file>

<file path=ppt/slides/_rels/slide159.xml.rels><?xml version="1.0" encoding="UTF-8" standalone="yes"?>
<Relationships xmlns="http://schemas.openxmlformats.org/package/2006/relationships"><Relationship Id="rId2" Type="http://schemas.openxmlformats.org/officeDocument/2006/relationships/image" Target="../media/image238.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file:///\\FS01\Research\Research-Restrict\Mongkol\MSCI.xlsx!Foreign%20net%20in%20THB%20!%5bMSCI.xlsx%5dForeign%20net%20in%20THB%20%20Chart%2019" TargetMode="External"/><Relationship Id="rId7" Type="http://schemas.openxmlformats.org/officeDocument/2006/relationships/oleObject" Target="file:///\\FS01\Research\Research-Restrict\Mongkol\MSCI.xlsx!Foreign%20net%20in%20THB%20!R5505C6:R5540C10"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oleObject" Target="file:///\\FS01\Research\Research-Restrict\Mongkol\MSCI.xlsx!Foreign%20net%20in%20THB%20!%5bMSCI.xlsx%5dForeign%20net%20in%20THB%20%20Chart%2020" TargetMode="External"/><Relationship Id="rId4" Type="http://schemas.openxmlformats.org/officeDocument/2006/relationships/image" Target="../media/image33.emf"/></Relationships>
</file>

<file path=ppt/slides/_rels/slide160.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240.png"/><Relationship Id="rId1" Type="http://schemas.openxmlformats.org/officeDocument/2006/relationships/slideLayout" Target="../slideLayouts/slideLayout32.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163.xml.rels><?xml version="1.0" encoding="UTF-8" standalone="yes"?>
<Relationships xmlns="http://schemas.openxmlformats.org/package/2006/relationships"><Relationship Id="rId3" Type="http://schemas.openxmlformats.org/officeDocument/2006/relationships/image" Target="../media/image247.emf"/><Relationship Id="rId2" Type="http://schemas.openxmlformats.org/officeDocument/2006/relationships/image" Target="../media/image246.emf"/><Relationship Id="rId1" Type="http://schemas.openxmlformats.org/officeDocument/2006/relationships/slideLayout" Target="../slideLayouts/slideLayout32.xml"/></Relationships>
</file>

<file path=ppt/slides/_rels/slide164.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oleObject" Target="file:///E:\000\Bloomberg\003-Foreign%20limit-daily_setsmart%20version%2014OCT2023.xlsx!&#3617;&#3641;&#3621;&#3588;&#3656;&#3634;&#3627;&#3640;&#3657;&#3609;&#3607;&#3637;&#3656;&#3606;&#3639;&#3629;!R2C3:R20C9"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3" Type="http://schemas.openxmlformats.org/officeDocument/2006/relationships/oleObject" Target="file:///E:\000\Bloomberg\003-Foreign%20limit-daily_setsmart%20version%2014OCT2023.xlsx!&#3617;&#3641;&#3621;&#3588;&#3656;&#3634;&#3627;&#3640;&#3657;&#3609;&#3607;&#3637;&#3656;&#3606;&#3639;&#3629;!R58C3:R78C9"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2.emf"/><Relationship Id="rId5" Type="http://schemas.openxmlformats.org/officeDocument/2006/relationships/oleObject" Target="file:///E:\000\Bloomberg\003-Foreign%20limit-daily_setsmart%20version%2014OCT2023.xlsx!&#3617;&#3641;&#3621;&#3588;&#3656;&#3634;&#3627;&#3640;&#3657;&#3609;&#3607;&#3637;&#3656;&#3606;&#3639;&#3629;!R28C3:R48C9" TargetMode="External"/><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oleObject" Target="file:///E:\000\Bloomberg\&#3648;&#3611;&#3619;&#3637;&#3618;&#3610;%20SET-Commodity.xlsx!&#3618;&#3641;&#3648;&#3588;&#3619;&#3609;-&#3619;&#3633;&#3626;&#3648;&#3595;&#3637;&#3618;!%5b&#3648;&#3611;&#3619;&#3637;&#3618;&#3610;%20SET-Commodity.xlsx%5d&#3618;&#3641;&#3648;&#3588;&#3619;&#3609;-&#3619;&#3633;&#3626;&#3648;&#3595;&#3637;&#3618;%20Chart%205" TargetMode="External"/><Relationship Id="rId13" Type="http://schemas.openxmlformats.org/officeDocument/2006/relationships/image" Target="../media/image14.emf"/><Relationship Id="rId3" Type="http://schemas.openxmlformats.org/officeDocument/2006/relationships/image" Target="../media/image8.emf"/><Relationship Id="rId7" Type="http://schemas.openxmlformats.org/officeDocument/2006/relationships/image" Target="../media/image10.emf"/><Relationship Id="rId12" Type="http://schemas.openxmlformats.org/officeDocument/2006/relationships/oleObject" Target="file:///E:\000\Bloomberg\&#3648;&#3611;&#3619;&#3637;&#3618;&#3610;%20SET-Commodity.xlsx!&#3618;&#3641;&#3648;&#3588;&#3619;&#3609;-&#3619;&#3633;&#3626;&#3648;&#3595;&#3637;&#3618;!%5b&#3648;&#3611;&#3619;&#3637;&#3618;&#3610;%20SET-Commodity.xlsx%5d&#3618;&#3641;&#3648;&#3588;&#3619;&#3609;-&#3619;&#3633;&#3626;&#3648;&#3595;&#3637;&#3618;%20Chart%207" TargetMode="External"/><Relationship Id="rId2" Type="http://schemas.openxmlformats.org/officeDocument/2006/relationships/oleObject" Target="file:///E:\000\Bloomberg\&#3648;&#3611;&#3619;&#3637;&#3618;&#3610;%20SET-Commodity.xlsx!&#3618;&#3641;&#3648;&#3588;&#3619;&#3609;-&#3619;&#3633;&#3626;&#3648;&#3595;&#3637;&#3618;!%5b&#3648;&#3611;&#3619;&#3637;&#3618;&#3610;%20SET-Commodity.xlsx%5d&#3618;&#3641;&#3648;&#3588;&#3619;&#3609;-&#3619;&#3633;&#3626;&#3648;&#3595;&#3637;&#3618;%20Chart%204" TargetMode="External"/><Relationship Id="rId1" Type="http://schemas.openxmlformats.org/officeDocument/2006/relationships/slideLayout" Target="../slideLayouts/slideLayout1.xml"/><Relationship Id="rId6" Type="http://schemas.openxmlformats.org/officeDocument/2006/relationships/oleObject" Target="file:///E:\000\Bloomberg\&#3648;&#3611;&#3619;&#3637;&#3618;&#3610;%20SET-Commodity.xlsx!&#3618;&#3641;&#3648;&#3588;&#3619;&#3609;-&#3619;&#3633;&#3626;&#3648;&#3595;&#3637;&#3618;!%5b&#3648;&#3611;&#3619;&#3637;&#3618;&#3610;%20SET-Commodity.xlsx%5d&#3618;&#3641;&#3648;&#3588;&#3619;&#3609;-&#3619;&#3633;&#3626;&#3648;&#3595;&#3637;&#3618;%20Chart%206" TargetMode="External"/><Relationship Id="rId11" Type="http://schemas.openxmlformats.org/officeDocument/2006/relationships/image" Target="../media/image13.png"/><Relationship Id="rId5" Type="http://schemas.openxmlformats.org/officeDocument/2006/relationships/image" Target="../media/image9.emf"/><Relationship Id="rId10" Type="http://schemas.openxmlformats.org/officeDocument/2006/relationships/image" Target="../media/image12.png"/><Relationship Id="rId4" Type="http://schemas.openxmlformats.org/officeDocument/2006/relationships/oleObject" Target="file:///E:\000\Bloomberg\&#3648;&#3611;&#3619;&#3637;&#3618;&#3610;%20SET-Commodity.xlsx!&#3618;&#3641;&#3648;&#3588;&#3619;&#3609;-&#3619;&#3633;&#3626;&#3648;&#3595;&#3637;&#3618;!%5b&#3648;&#3611;&#3619;&#3637;&#3618;&#3610;%20SET-Commodity.xlsx%5d&#3618;&#3641;&#3648;&#3588;&#3619;&#3609;-&#3619;&#3633;&#3626;&#3648;&#3595;&#3637;&#3618;%20Chart%201" TargetMode="External"/><Relationship Id="rId9"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nesdc.go.th/ewt_dl_link.php?nid=13216&amp;filename=QGDP_report"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nesdc.go.th/ewt_dl_link.php?nid=13216&amp;filename=QGDP_report"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nesdc.go.th/ewt_dl_link.php?nid=13216&amp;filename=QGDP_report"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inews.co.uk/news/world/israel-gaza-maps-borders-changed-history-where-palestinians-live-2690900" TargetMode="External"/><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voanews.com/a/iran-says-it-dismantled-group-with-ties-to-israel-s-mossad-/6671449.html"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topnews.co.th/news/841682"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storage.googleapis.com/sg-prd-set-mis-cms/common/research/1304.pdf"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set.or.th/th/market/statistics/program-trading-value" TargetMode="External"/><Relationship Id="rId1" Type="http://schemas.openxmlformats.org/officeDocument/2006/relationships/slideLayout" Target="../slideLayouts/slideLayout5.xml"/><Relationship Id="rId4" Type="http://schemas.openxmlformats.org/officeDocument/2006/relationships/image" Target="../media/image79.emf"/></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set.or.th/th/market/statistics/program-trading-value" TargetMode="Externa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oleObject" Target="file:///D:\Google%20Drive\Bloomberg\SET%20-%20%202022%20Best%20EPS%20%20(Bloomberg)%2014JAN2023.xlsx!EPS%202023!%5bSET%20-%20%202022%20Best%20EPS%20%20(Bloomberg)%2014JAN2023.xlsx%5dEPS%202023%20Chart%205" TargetMode="External"/><Relationship Id="rId13" Type="http://schemas.openxmlformats.org/officeDocument/2006/relationships/image" Target="../media/image86.emf"/><Relationship Id="rId3" Type="http://schemas.openxmlformats.org/officeDocument/2006/relationships/image" Target="../media/image81.emf"/><Relationship Id="rId7" Type="http://schemas.openxmlformats.org/officeDocument/2006/relationships/image" Target="../media/image83.emf"/><Relationship Id="rId12" Type="http://schemas.openxmlformats.org/officeDocument/2006/relationships/oleObject" Target="file:///D:\Google%20Drive\Bloomberg\SET%20-%20%202022%20Best%20EPS%20%20(Bloomberg)%2014JAN2023.xlsx!EPS%202023!%5bSET%20-%20%202022%20Best%20EPS%20%20(Bloomberg)%2014JAN2023.xlsx%5dEPS%202023%20Chart%209" TargetMode="External"/><Relationship Id="rId17" Type="http://schemas.openxmlformats.org/officeDocument/2006/relationships/image" Target="../media/image88.emf"/><Relationship Id="rId2" Type="http://schemas.openxmlformats.org/officeDocument/2006/relationships/oleObject" Target="file:///D:\Google%20Drive\Bloomberg\SET%20-%20%202022%20Best%20EPS%20%20(Bloomberg)%2014JAN2023.xlsx!EPS%202023!%5bSET%20-%20%202022%20Best%20EPS%20%20(Bloomberg)%2014JAN2023.xlsx%5dEPS%202023%20Chart%204" TargetMode="External"/><Relationship Id="rId16" Type="http://schemas.openxmlformats.org/officeDocument/2006/relationships/oleObject" Target="file:///D:\Google%20Drive\Bloomberg\SET%20-%20%202022%20Best%20EPS%20%20(Bloomberg)%2014JAN2023.xlsx!EPS%202023!%5bSET%20-%20%202022%20Best%20EPS%20%20(Bloomberg)%2014JAN2023.xlsx%5dEPS%202023%20Chart%208" TargetMode="External"/><Relationship Id="rId1" Type="http://schemas.openxmlformats.org/officeDocument/2006/relationships/slideLayout" Target="../slideLayouts/slideLayout1.xml"/><Relationship Id="rId6" Type="http://schemas.openxmlformats.org/officeDocument/2006/relationships/oleObject" Target="file:///D:\Google%20Drive\Bloomberg\SET%20-%20%202022%20Best%20EPS%20%20(Bloomberg)%2014JAN2023.xlsx!EPS%202023!%5bSET%20-%20%202022%20Best%20EPS%20%20(Bloomberg)%2014JAN2023.xlsx%5dEPS%202023%20Chart%202" TargetMode="External"/><Relationship Id="rId11" Type="http://schemas.openxmlformats.org/officeDocument/2006/relationships/image" Target="../media/image85.emf"/><Relationship Id="rId5" Type="http://schemas.openxmlformats.org/officeDocument/2006/relationships/image" Target="../media/image82.emf"/><Relationship Id="rId15" Type="http://schemas.openxmlformats.org/officeDocument/2006/relationships/image" Target="../media/image87.emf"/><Relationship Id="rId10" Type="http://schemas.openxmlformats.org/officeDocument/2006/relationships/oleObject" Target="file:///D:\Google%20Drive\Bloomberg\SET%20-%20%202022%20Best%20EPS%20%20(Bloomberg)%2014JAN2023.xlsx!EPS%202023!%5bSET%20-%20%202022%20Best%20EPS%20%20(Bloomberg)%2014JAN2023.xlsx%5dEPS%202023%20Chart%207" TargetMode="External"/><Relationship Id="rId4" Type="http://schemas.openxmlformats.org/officeDocument/2006/relationships/oleObject" Target="file:///D:\Google%20Drive\Bloomberg\SET%20-%20%202022%20Best%20EPS%20%20(Bloomberg)%2014JAN2023.xlsx!EPS%202023!%5bSET%20-%20%202022%20Best%20EPS%20%20(Bloomberg)%2014JAN2023.xlsx%5dEPS%202023%20Chart%203" TargetMode="External"/><Relationship Id="rId9" Type="http://schemas.openxmlformats.org/officeDocument/2006/relationships/image" Target="../media/image84.emf"/><Relationship Id="rId14" Type="http://schemas.openxmlformats.org/officeDocument/2006/relationships/oleObject" Target="file:///D:\Google%20Drive\Bloomberg\SET%20-%20%202022%20Best%20EPS%20%20(Bloomberg)%2014JAN2023.xlsx!EPS%202023!%5bSET%20-%20%202022%20Best%20EPS%20%20(Bloomberg)%2014JAN2023.xlsx%5dEPS%202023%20Chart%206"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oleObject" Target="file:///D:\Google%20Drive\Bloomberg\003-Foreign%20limit-daily_setsmart%20version%2014OCT2023.xlsx!SETSMART-Foreign%20avaliable!%5b003-Foreign%20limit-daily_setsmart%20version%2014OCT2023.xlsx%5dSETSMART-Foreign%20avaliable%20Chart%201" TargetMode="Externa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emf"/></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inews.bangkokbiznews.com/read/467526" TargetMode="Externa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oleObject" Target="file:///E:\000\KTB%20Sec\BOT%20%20&#3605;&#3633;&#3623;&#3648;&#3621;&#3586;-&#3586;&#3657;&#3629;&#3617;&#3641;&#3621;&#3648;&#3624;&#3619;&#3625;&#3600;&#3585;&#3636;&#3592;\&#3600;&#3634;&#3609;&#3632;&#3585;&#3634;&#3619;&#3588;&#3621;&#3633;&#3591;&#3605;&#3634;&#3617;&#3619;&#3632;&#3610;&#3610;&#3585;&#3619;&#3632;&#3649;&#3626;&#3648;&#3591;&#3636;&#3609;&#3626;&#3604;&#3586;&#3629;&#3591;&#3619;&#3633;&#3600;&#3610;&#3634;&#3621;_Fit-106_&#3585;-&#3588;-66.xlsx!&#3619;&#3634;&#3618;&#3648;&#3604;&#3639;&#3629;&#3609;!%5b&#3600;&#3634;&#3609;&#3632;&#3585;&#3634;&#3619;&#3588;&#3621;&#3633;&#3591;&#3605;&#3634;&#3617;&#3619;&#3632;&#3610;&#3610;&#3585;&#3619;&#3632;&#3649;&#3626;&#3648;&#3591;&#3636;&#3609;&#3626;&#3604;&#3586;&#3629;&#3591;&#3619;&#3633;&#3600;&#3610;&#3634;&#3621;_Fit-106_&#3585;-&#3588;-66.xlsx%5d&#3619;&#3634;&#3618;&#3648;&#3604;&#3639;&#3629;&#3609;%20Chart%203"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oleObject" Target="file:///E:\000\Bloomberg\Recheck%20Performance%20Edit%203.xlsx!Compare%20Return!%5bRecheck%20Performance%20Edit%203.xlsx%5dCompare%20Return%20Chart%202"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0.emf"/></Relationships>
</file>

<file path=ppt/slides/_rels/slide6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oleObject" Target="file:///E:\000\Bloomberg\DAOL%20Portfolio.xlsx!Portfolio!R1C1:R70C18"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emf"/><Relationship Id="rId4" Type="http://schemas.openxmlformats.org/officeDocument/2006/relationships/oleObject" Target="file:///D:\Google%20Drive\Bloomberg\003-Foreign%20limit-daily_setsmart%20version%2014OCT2023.xlsx!SETSMART-Foreign%20avaliable!%5b003-Foreign%20limit-daily_setsmart%20version%2014OCT2023.xlsx%5dSETSMART-Foreign%20avaliable%20Chart%201"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6285BC6-3A90-4133-8EA1-DD950194D28D}"/>
              </a:ext>
            </a:extLst>
          </p:cNvPr>
          <p:cNvSpPr txBox="1"/>
          <p:nvPr/>
        </p:nvSpPr>
        <p:spPr>
          <a:xfrm>
            <a:off x="124081" y="6445514"/>
            <a:ext cx="8991004" cy="36933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โดย </a:t>
            </a:r>
            <a:r>
              <a:rPr kumimoji="0" lang="en-US"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a:t>
            </a: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มงคล พ่วงเภตรา</a:t>
            </a:r>
            <a:r>
              <a:rPr kumimoji="0" lang="en-US"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a:t>
            </a: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(ต่อ </a:t>
            </a:r>
            <a:r>
              <a:rPr kumimoji="0" lang="en-US"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5450</a:t>
            </a: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พรรณนภา เขมะสุรัตน์ (ต่อ </a:t>
            </a:r>
            <a:r>
              <a:rPr kumimoji="0" lang="en-US"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5451</a:t>
            </a: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a:t>
            </a:r>
          </a:p>
        </p:txBody>
      </p:sp>
      <p:sp>
        <p:nvSpPr>
          <p:cNvPr id="28" name="TextBox 27">
            <a:extLst>
              <a:ext uri="{FF2B5EF4-FFF2-40B4-BE49-F238E27FC236}">
                <a16:creationId xmlns:a16="http://schemas.microsoft.com/office/drawing/2014/main" id="{C9A52A03-539B-4655-8447-DD75116EA3FC}"/>
              </a:ext>
            </a:extLst>
          </p:cNvPr>
          <p:cNvSpPr txBox="1"/>
          <p:nvPr/>
        </p:nvSpPr>
        <p:spPr>
          <a:xfrm>
            <a:off x="124081" y="5693641"/>
            <a:ext cx="4387740"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prstClr val="black"/>
                </a:solidFill>
                <a:effectLst/>
                <a:uLnTx/>
                <a:uFillTx/>
                <a:latin typeface="DBHeavent-Med" panose="02000506060000020004" pitchFamily="2" charset="-34"/>
                <a:ea typeface="+mn-ea"/>
                <a:cs typeface="DBHeavent-Med" panose="02000506060000020004" pitchFamily="2" charset="-34"/>
              </a:rPr>
              <a:t>ฝ่ายวิเคราะห์กลยุทธ์การลงทุนหลักทรัพย์ </a:t>
            </a:r>
          </a:p>
        </p:txBody>
      </p:sp>
      <p:sp>
        <p:nvSpPr>
          <p:cNvPr id="2" name="Rectangle 1">
            <a:extLst>
              <a:ext uri="{FF2B5EF4-FFF2-40B4-BE49-F238E27FC236}">
                <a16:creationId xmlns:a16="http://schemas.microsoft.com/office/drawing/2014/main" id="{AF894012-6F00-44C2-9D8E-BAC80679B8B8}"/>
              </a:ext>
            </a:extLst>
          </p:cNvPr>
          <p:cNvSpPr/>
          <p:nvPr/>
        </p:nvSpPr>
        <p:spPr>
          <a:xfrm>
            <a:off x="7242" y="1759597"/>
            <a:ext cx="9224682" cy="2178424"/>
          </a:xfrm>
          <a:prstGeom prst="rect">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lvl="1" algn="thaiDist">
              <a:lnSpc>
                <a:spcPct val="150000"/>
              </a:lnSpc>
              <a:defRPr/>
            </a:pPr>
            <a:r>
              <a:rPr kumimoji="0" lang="en-US" sz="7200" b="0" i="0" u="none" strike="noStrike" kern="1200" cap="none" spc="0" normalizeH="0" baseline="0" noProof="0" dirty="0">
                <a:ln>
                  <a:noFill/>
                </a:ln>
                <a:solidFill>
                  <a:srgbClr val="FFFFFF"/>
                </a:solidFill>
                <a:effectLst/>
                <a:uLnTx/>
                <a:uFillTx/>
                <a:latin typeface="DB Heavent Light"/>
                <a:ea typeface="+mn-ea"/>
                <a:cs typeface="DB Heavent Light"/>
              </a:rPr>
              <a:t>DAOL Daily in trend</a:t>
            </a:r>
          </a:p>
          <a:p>
            <a:pPr marL="457200" marR="0" lvl="1" indent="0" algn="thaiDi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B Heavent Light"/>
                <a:ea typeface="+mn-ea"/>
                <a:cs typeface="DB Heavent Light"/>
              </a:rPr>
              <a:t>22 Nov 2023</a:t>
            </a:r>
          </a:p>
          <a:p>
            <a:pPr marL="457200" marR="0" lvl="1" indent="0" algn="thaiDi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DB Heavent Light"/>
              <a:ea typeface="+mn-ea"/>
              <a:cs typeface="DB Heavent Light"/>
            </a:endParaRPr>
          </a:p>
        </p:txBody>
      </p:sp>
      <p:sp>
        <p:nvSpPr>
          <p:cNvPr id="32" name="TextBox 31">
            <a:extLst>
              <a:ext uri="{FF2B5EF4-FFF2-40B4-BE49-F238E27FC236}">
                <a16:creationId xmlns:a16="http://schemas.microsoft.com/office/drawing/2014/main" id="{86F4BEEC-F22C-4A71-8AEA-BDCE46650D6B}"/>
              </a:ext>
            </a:extLst>
          </p:cNvPr>
          <p:cNvSpPr txBox="1"/>
          <p:nvPr/>
        </p:nvSpPr>
        <p:spPr>
          <a:xfrm>
            <a:off x="124081" y="6122059"/>
            <a:ext cx="3856248" cy="40011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2000" b="0" i="0" u="none" strike="noStrike" kern="1200" cap="none" spc="0" normalizeH="0" baseline="0" noProof="0" dirty="0">
                <a:ln>
                  <a:noFill/>
                </a:ln>
                <a:solidFill>
                  <a:prstClr val="black"/>
                </a:solidFill>
                <a:effectLst/>
                <a:uLnTx/>
                <a:uFillTx/>
                <a:latin typeface="DBHeavent-Med" panose="02000506060000020004" pitchFamily="2" charset="-34"/>
                <a:ea typeface="+mn-ea"/>
                <a:cs typeface="DBHeavent-Med" panose="02000506060000020004" pitchFamily="2" charset="-34"/>
              </a:rPr>
              <a:t>เบอร์โทรศัพท์ </a:t>
            </a:r>
            <a:r>
              <a:rPr kumimoji="0" lang="en-US" sz="2000" b="0" i="0" u="none" strike="noStrike" kern="1200" cap="none" spc="0" normalizeH="0" baseline="0" noProof="0" dirty="0">
                <a:ln>
                  <a:noFill/>
                </a:ln>
                <a:solidFill>
                  <a:prstClr val="black"/>
                </a:solidFill>
                <a:effectLst/>
                <a:uLnTx/>
                <a:uFillTx/>
                <a:latin typeface="DBHeavent-Med" panose="02000506060000020004" pitchFamily="2" charset="-34"/>
                <a:ea typeface="+mn-ea"/>
                <a:cs typeface="DBHeavent-Med" panose="02000506060000020004" pitchFamily="2" charset="-34"/>
              </a:rPr>
              <a:t>: 02-351-1801</a:t>
            </a:r>
            <a:endParaRPr kumimoji="0" lang="th-TH" sz="2000" b="0" i="0" u="none" strike="noStrike" kern="1200" cap="none" spc="0" normalizeH="0" baseline="0" noProof="0" dirty="0">
              <a:ln>
                <a:noFill/>
              </a:ln>
              <a:solidFill>
                <a:prstClr val="black"/>
              </a:solidFill>
              <a:effectLst/>
              <a:uLnTx/>
              <a:uFillTx/>
              <a:latin typeface="DBHeavent-Med" panose="02000506060000020004" pitchFamily="2" charset="-34"/>
              <a:ea typeface="+mn-ea"/>
              <a:cs typeface="DBHeavent-Med" panose="02000506060000020004" pitchFamily="2" charset="-34"/>
            </a:endParaRPr>
          </a:p>
        </p:txBody>
      </p:sp>
    </p:spTree>
    <p:extLst>
      <p:ext uri="{BB962C8B-B14F-4D97-AF65-F5344CB8AC3E}">
        <p14:creationId xmlns:p14="http://schemas.microsoft.com/office/powerpoint/2010/main" val="3998064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73E4D2-D818-C6C1-EF81-EBE5E7E70EA9}"/>
              </a:ext>
            </a:extLst>
          </p:cNvPr>
          <p:cNvSpPr txBox="1"/>
          <p:nvPr/>
        </p:nvSpPr>
        <p:spPr>
          <a:xfrm>
            <a:off x="4171408" y="1715062"/>
            <a:ext cx="8882743" cy="144655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133E68"/>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rPr>
              <a:t>Fund Flow</a:t>
            </a:r>
            <a:r>
              <a:rPr kumimoji="0" lang="th-TH" sz="8800" b="0" i="0" u="none" strike="noStrike" kern="1200" cap="none" spc="0" normalizeH="0" baseline="0" noProof="0" dirty="0">
                <a:ln>
                  <a:noFill/>
                </a:ln>
                <a:solidFill>
                  <a:srgbClr val="133E68"/>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rPr>
              <a:t>.</a:t>
            </a:r>
            <a:endParaRPr kumimoji="0" lang="en-US" sz="8800" b="0" i="0" u="none" strike="noStrike" kern="1200" cap="none" spc="0" normalizeH="0" baseline="0" noProof="0" dirty="0">
              <a:ln>
                <a:noFill/>
              </a:ln>
              <a:solidFill>
                <a:srgbClr val="133E68"/>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endParaRPr>
          </a:p>
        </p:txBody>
      </p:sp>
      <p:pic>
        <p:nvPicPr>
          <p:cNvPr id="5" name="Picture 4">
            <a:extLst>
              <a:ext uri="{FF2B5EF4-FFF2-40B4-BE49-F238E27FC236}">
                <a16:creationId xmlns:a16="http://schemas.microsoft.com/office/drawing/2014/main" id="{DF0E0273-136B-D83B-0283-F3C372823CBA}"/>
              </a:ext>
            </a:extLst>
          </p:cNvPr>
          <p:cNvPicPr>
            <a:picLocks noChangeAspect="1"/>
          </p:cNvPicPr>
          <p:nvPr/>
        </p:nvPicPr>
        <p:blipFill>
          <a:blip r:embed="rId2"/>
          <a:stretch>
            <a:fillRect/>
          </a:stretch>
        </p:blipFill>
        <p:spPr>
          <a:xfrm>
            <a:off x="1169069" y="1227430"/>
            <a:ext cx="4324937" cy="403255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4" name="Straight Connector 3">
            <a:extLst>
              <a:ext uri="{FF2B5EF4-FFF2-40B4-BE49-F238E27FC236}">
                <a16:creationId xmlns:a16="http://schemas.microsoft.com/office/drawing/2014/main" id="{EC6D823C-82E8-4227-AEA2-A595DF926D31}"/>
              </a:ext>
            </a:extLst>
          </p:cNvPr>
          <p:cNvCxnSpPr/>
          <p:nvPr/>
        </p:nvCxnSpPr>
        <p:spPr>
          <a:xfrm>
            <a:off x="5765074" y="2899953"/>
            <a:ext cx="5695406" cy="0"/>
          </a:xfrm>
          <a:prstGeom prst="line">
            <a:avLst/>
          </a:prstGeom>
          <a:ln w="19050">
            <a:solidFill>
              <a:srgbClr val="133E6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F8DBE68-E61F-4E9A-9EF4-93FD83C1A273}"/>
              </a:ext>
            </a:extLst>
          </p:cNvPr>
          <p:cNvSpPr txBox="1"/>
          <p:nvPr/>
        </p:nvSpPr>
        <p:spPr>
          <a:xfrm>
            <a:off x="6244048" y="2982578"/>
            <a:ext cx="6523273" cy="132343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133E68"/>
                </a:solidFill>
                <a:effectLst/>
                <a:uLnTx/>
                <a:uFillTx/>
                <a:latin typeface="DB Heavent Light" panose="02000506060000020004" pitchFamily="2" charset="-34"/>
                <a:ea typeface="+mn-ea"/>
                <a:cs typeface="DB Heavent Light" panose="02000506060000020004" pitchFamily="2" charset="-34"/>
              </a:rPr>
              <a:t>เม็ดเงินนักลงทุนต่างชาติ </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133E68"/>
                </a:solidFill>
                <a:effectLst/>
                <a:uLnTx/>
                <a:uFillTx/>
                <a:latin typeface="DB Heavent Light" panose="02000506060000020004" pitchFamily="2" charset="-34"/>
                <a:ea typeface="+mn-ea"/>
                <a:cs typeface="DB Heavent Light" panose="02000506060000020004" pitchFamily="2" charset="-34"/>
              </a:rPr>
              <a:t>ไหลเข้าตลาดหุ้นใดในฝั่งเอเชีย ...?</a:t>
            </a:r>
            <a:endParaRPr kumimoji="0" lang="en-US" sz="4000" b="0" i="0" u="none" strike="noStrike" kern="1200" cap="none" spc="0" normalizeH="0" baseline="0" noProof="0" dirty="0">
              <a:ln>
                <a:noFill/>
              </a:ln>
              <a:solidFill>
                <a:srgbClr val="133E68"/>
              </a:solidFill>
              <a:effectLst/>
              <a:uLnTx/>
              <a:uFillTx/>
              <a:latin typeface="DB Heavent Light" panose="02000506060000020004" pitchFamily="2" charset="-34"/>
              <a:ea typeface="+mn-ea"/>
              <a:cs typeface="DB Heavent Light" panose="02000506060000020004" pitchFamily="2" charset="-34"/>
            </a:endParaRPr>
          </a:p>
        </p:txBody>
      </p:sp>
    </p:spTree>
    <p:extLst>
      <p:ext uri="{BB962C8B-B14F-4D97-AF65-F5344CB8AC3E}">
        <p14:creationId xmlns:p14="http://schemas.microsoft.com/office/powerpoint/2010/main" val="3801967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0935DD-8067-4D81-8806-B19D766BECE2}"/>
              </a:ext>
            </a:extLst>
          </p:cNvPr>
          <p:cNvSpPr>
            <a:spLocks/>
          </p:cNvSpPr>
          <p:nvPr/>
        </p:nvSpPr>
        <p:spPr>
          <a:xfrm>
            <a:off x="924714" y="40517"/>
            <a:ext cx="8029507" cy="646331"/>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Derivative in trend</a:t>
            </a:r>
            <a:endParaRPr kumimoji="0" lang="th-TH"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endParaRPr>
          </a:p>
        </p:txBody>
      </p:sp>
      <p:pic>
        <p:nvPicPr>
          <p:cNvPr id="4" name="Picture 3">
            <a:extLst>
              <a:ext uri="{FF2B5EF4-FFF2-40B4-BE49-F238E27FC236}">
                <a16:creationId xmlns:a16="http://schemas.microsoft.com/office/drawing/2014/main" id="{DA15E04E-F655-1853-8837-42E5CD90975B}"/>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39777876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4858ED-EB0A-421C-B7F0-FC8DBA55D094}"/>
              </a:ext>
            </a:extLst>
          </p:cNvPr>
          <p:cNvSpPr/>
          <p:nvPr/>
        </p:nvSpPr>
        <p:spPr>
          <a:xfrm>
            <a:off x="105507" y="895449"/>
            <a:ext cx="11980985" cy="5509200"/>
          </a:xfrm>
          <a:prstGeom prst="rect">
            <a:avLst/>
          </a:prstGeom>
        </p:spPr>
        <p:txBody>
          <a:bodyPr wrap="square">
            <a:spAutoFit/>
          </a:bodyPr>
          <a:lstStyle/>
          <a:p>
            <a:pPr marR="0" lvl="0" indent="0" defTabSz="914446" fontAlgn="auto">
              <a:lnSpc>
                <a:spcPct val="100000"/>
              </a:lnSpc>
              <a:spcBef>
                <a:spcPts val="0"/>
              </a:spcBef>
              <a:spcAft>
                <a:spcPts val="0"/>
              </a:spcAft>
              <a:buClrTx/>
              <a:buSzTx/>
              <a:buFontTx/>
              <a:buNone/>
              <a:tabLst/>
              <a:defRPr/>
            </a:pPr>
            <a:r>
              <a:rPr lang="en-US" sz="2800" dirty="0">
                <a:solidFill>
                  <a:srgbClr val="FF0000"/>
                </a:solidFill>
                <a:latin typeface="DB Heavent" panose="02000506060000020004" pitchFamily="2" charset="-34"/>
                <a:ea typeface="Tahoma" panose="020B0604030504040204" pitchFamily="34" charset="0"/>
                <a:cs typeface="DB Heavent" panose="02000506060000020004" pitchFamily="2" charset="-34"/>
              </a:rPr>
              <a:t>News Comment: </a:t>
            </a:r>
          </a:p>
          <a:p>
            <a:pPr marR="0" lvl="0" indent="0" defTabSz="914446" fontAlgn="auto">
              <a:lnSpc>
                <a:spcPct val="100000"/>
              </a:lnSpc>
              <a:spcBef>
                <a:spcPts val="0"/>
              </a:spcBef>
              <a:spcAft>
                <a:spcPts val="0"/>
              </a:spcAft>
              <a:buClrTx/>
              <a:buSzTx/>
              <a:buFontTx/>
              <a:buNone/>
              <a:tabLst/>
              <a:defRPr/>
            </a:pP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 - ) AOT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ซื้อ/เป้า 79.00 บาท) ผบห.ประเมินผู้โดยสาร </a:t>
            </a: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FY24E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ที่ 120-130 ล้านคน ต่ำกว่า </a:t>
            </a: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consensus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ที่ 138 ล้านคน จากผู้โดยสารจีนที่ยังฟื้นตัวช้า</a:t>
            </a:r>
          </a:p>
          <a:p>
            <a:pPr marR="0" lvl="0" indent="0" defTabSz="914446" fontAlgn="auto">
              <a:lnSpc>
                <a:spcPct val="100000"/>
              </a:lnSpc>
              <a:spcBef>
                <a:spcPts val="0"/>
              </a:spcBef>
              <a:spcAft>
                <a:spcPts val="0"/>
              </a:spcAft>
              <a:buClrTx/>
              <a:buSzTx/>
              <a:buFontTx/>
              <a:buNone/>
              <a:tabLst/>
              <a:defRPr/>
            </a:pP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 + ) </a:t>
            </a: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EKH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ซื้อ/เป้า 9.00 บาท) ร่วมลงทุนกับ </a:t>
            </a:r>
            <a:r>
              <a:rPr lang="en-US" sz="2400" dirty="0" err="1">
                <a:solidFill>
                  <a:srgbClr val="0000CC"/>
                </a:solidFill>
                <a:latin typeface="DB Heavent" panose="02000506060000020004" pitchFamily="2" charset="-34"/>
                <a:ea typeface="Tahoma" panose="020B0604030504040204" pitchFamily="34" charset="0"/>
                <a:cs typeface="DB Heavent" panose="02000506060000020004" pitchFamily="2" charset="-34"/>
              </a:rPr>
              <a:t>Narai</a:t>
            </a: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สร้างรพ.เฉพาะทางด้านสุขภาพจิตและจิตเวช</a:t>
            </a:r>
          </a:p>
          <a:p>
            <a:pPr marR="0" lvl="0" indent="0" defTabSz="914446" fontAlgn="auto">
              <a:lnSpc>
                <a:spcPct val="100000"/>
              </a:lnSpc>
              <a:spcBef>
                <a:spcPts val="0"/>
              </a:spcBef>
              <a:spcAft>
                <a:spcPts val="0"/>
              </a:spcAft>
              <a:buClrTx/>
              <a:buSzTx/>
              <a:buFontTx/>
              <a:buNone/>
              <a:tabLst/>
              <a:defRPr/>
            </a:pPr>
            <a:endParaRPr lang="th-TH" sz="800" dirty="0">
              <a:solidFill>
                <a:srgbClr val="0000CC"/>
              </a:solidFill>
              <a:latin typeface="DB Heavent" panose="02000506060000020004" pitchFamily="2" charset="-34"/>
              <a:ea typeface="Tahoma" panose="020B0604030504040204" pitchFamily="34" charset="0"/>
              <a:cs typeface="DB Heavent" panose="02000506060000020004" pitchFamily="2" charset="-34"/>
            </a:endParaRPr>
          </a:p>
          <a:p>
            <a:pPr defTabSz="914446">
              <a:defRPr/>
            </a:pPr>
            <a:r>
              <a:rPr lang="en-US" sz="2800" dirty="0">
                <a:solidFill>
                  <a:srgbClr val="FF0000"/>
                </a:solidFill>
                <a:latin typeface="DB Heavent" panose="02000506060000020004" pitchFamily="2" charset="-34"/>
                <a:ea typeface="Tahoma" panose="020B0604030504040204" pitchFamily="34" charset="0"/>
                <a:cs typeface="DB Heavent" panose="02000506060000020004" pitchFamily="2" charset="-34"/>
              </a:rPr>
              <a:t>News Flash:</a:t>
            </a:r>
          </a:p>
          <a:p>
            <a:pPr marR="0" lvl="0" indent="0" defTabSz="914446" fontAlgn="auto">
              <a:lnSpc>
                <a:spcPct val="100000"/>
              </a:lnSpc>
              <a:spcBef>
                <a:spcPts val="0"/>
              </a:spcBef>
              <a:spcAft>
                <a:spcPts val="0"/>
              </a:spcAft>
              <a:buClrTx/>
              <a:buSzTx/>
              <a:buFontTx/>
              <a:buNone/>
              <a:tabLst/>
              <a:defRPr/>
            </a:pP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 - ) Bank (Overweight)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สินเชื่อ ต.ค. 23 ลดลง -0.7% </a:t>
            </a: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MoM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จากสินเชื่อรายใหญ่และภาครัฐ</a:t>
            </a:r>
          </a:p>
          <a:p>
            <a:pPr marR="0" lvl="0" indent="0" defTabSz="914446" fontAlgn="auto">
              <a:lnSpc>
                <a:spcPct val="100000"/>
              </a:lnSpc>
              <a:spcBef>
                <a:spcPts val="0"/>
              </a:spcBef>
              <a:spcAft>
                <a:spcPts val="0"/>
              </a:spcAft>
              <a:buClrTx/>
              <a:buSzTx/>
              <a:buFontTx/>
              <a:buNone/>
              <a:tabLst/>
              <a:defRPr/>
            </a:pPr>
            <a:endParaRPr lang="th-TH" sz="800" dirty="0">
              <a:solidFill>
                <a:srgbClr val="0000CC"/>
              </a:solidFill>
              <a:latin typeface="DB Heavent" panose="02000506060000020004" pitchFamily="2" charset="-34"/>
              <a:ea typeface="Tahoma" panose="020B0604030504040204" pitchFamily="34" charset="0"/>
              <a:cs typeface="DB Heavent" panose="02000506060000020004" pitchFamily="2" charset="-34"/>
            </a:endParaRPr>
          </a:p>
          <a:p>
            <a:pPr defTabSz="914446">
              <a:defRPr/>
            </a:pPr>
            <a:r>
              <a:rPr lang="en-US" sz="2800" dirty="0">
                <a:solidFill>
                  <a:srgbClr val="FF0000"/>
                </a:solidFill>
                <a:latin typeface="DB Heavent" panose="02000506060000020004" pitchFamily="2" charset="-34"/>
                <a:ea typeface="Tahoma" panose="020B0604030504040204" pitchFamily="34" charset="0"/>
                <a:cs typeface="DB Heavent" panose="02000506060000020004" pitchFamily="2" charset="-34"/>
              </a:rPr>
              <a:t>Company Update:</a:t>
            </a:r>
          </a:p>
          <a:p>
            <a:pPr marR="0" lvl="0" indent="0" defTabSz="914446" fontAlgn="auto">
              <a:lnSpc>
                <a:spcPct val="100000"/>
              </a:lnSpc>
              <a:spcBef>
                <a:spcPts val="0"/>
              </a:spcBef>
              <a:spcAft>
                <a:spcPts val="0"/>
              </a:spcAft>
              <a:buClrTx/>
              <a:buSzTx/>
              <a:buFontTx/>
              <a:buNone/>
              <a:tabLst/>
              <a:defRPr/>
            </a:pP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 + ) SJWD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ซื้อ/ปรับเป้าขึ้นเป็น 18.00 บาท) 4</a:t>
            </a: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Q23E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ฟื้นตัวดี, 2024</a:t>
            </a: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E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โตต่อ จาก </a:t>
            </a: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EV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และ </a:t>
            </a: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Seafood </a:t>
            </a:r>
          </a:p>
          <a:p>
            <a:pPr marR="0" lvl="0" indent="0" defTabSz="914446" fontAlgn="auto">
              <a:lnSpc>
                <a:spcPct val="100000"/>
              </a:lnSpc>
              <a:spcBef>
                <a:spcPts val="0"/>
              </a:spcBef>
              <a:spcAft>
                <a:spcPts val="0"/>
              </a:spcAft>
              <a:buClrTx/>
              <a:buSzTx/>
              <a:buFontTx/>
              <a:buNone/>
              <a:tabLst/>
              <a:defRPr/>
            </a:pP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( 0 ) CHG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ถือ/เป้า 3.00 บาท) 4</a:t>
            </a: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Q23E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โต </a:t>
            </a: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YoY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จากค่าเหมาหัวเพิ่ม, 2024</a:t>
            </a: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E </a:t>
            </a:r>
            <a:r>
              <a:rPr lang="th-TH"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รพ.แม่สอดกระทบจากสถานการณ์ที่เมียนมาร์  </a:t>
            </a:r>
          </a:p>
          <a:p>
            <a:pPr defTabSz="914446">
              <a:defRPr/>
            </a:pPr>
            <a:endParaRPr lang="th-TH" sz="800" dirty="0">
              <a:solidFill>
                <a:srgbClr val="FF0000"/>
              </a:solidFill>
              <a:latin typeface="DB Heavent" panose="02000506060000020004" pitchFamily="2" charset="-34"/>
              <a:ea typeface="Tahoma" panose="020B0604030504040204" pitchFamily="34" charset="0"/>
              <a:cs typeface="DB Heavent" panose="02000506060000020004" pitchFamily="2" charset="-34"/>
            </a:endParaRPr>
          </a:p>
          <a:p>
            <a:pPr defTabSz="914446">
              <a:defRPr/>
            </a:pPr>
            <a:r>
              <a:rPr lang="en-US" sz="2800" dirty="0">
                <a:solidFill>
                  <a:srgbClr val="FF0000"/>
                </a:solidFill>
                <a:latin typeface="DB Heavent" panose="02000506060000020004" pitchFamily="2" charset="-34"/>
                <a:ea typeface="Tahoma" panose="020B0604030504040204" pitchFamily="34" charset="0"/>
                <a:cs typeface="DB Heavent" panose="02000506060000020004" pitchFamily="2" charset="-34"/>
              </a:rPr>
              <a:t>Analyst Meeting:</a:t>
            </a:r>
          </a:p>
          <a:p>
            <a:pPr marR="0" lvl="0" indent="0" defTabSz="914446" fontAlgn="auto">
              <a:lnSpc>
                <a:spcPct val="100000"/>
              </a:lnSpc>
              <a:spcBef>
                <a:spcPts val="0"/>
              </a:spcBef>
              <a:spcAft>
                <a:spcPts val="0"/>
              </a:spcAft>
              <a:buClrTx/>
              <a:buSzTx/>
              <a:buFontTx/>
              <a:buNone/>
              <a:tabLst/>
              <a:defRPr/>
            </a:pP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22 Nov: BCH, IRPC, PTG, SHR</a:t>
            </a:r>
          </a:p>
          <a:p>
            <a:pPr marR="0" lvl="0" indent="0" defTabSz="914446" fontAlgn="auto">
              <a:lnSpc>
                <a:spcPct val="100000"/>
              </a:lnSpc>
              <a:spcBef>
                <a:spcPts val="0"/>
              </a:spcBef>
              <a:spcAft>
                <a:spcPts val="0"/>
              </a:spcAft>
              <a:buClrTx/>
              <a:buSzTx/>
              <a:buFontTx/>
              <a:buNone/>
              <a:tabLst/>
              <a:defRPr/>
            </a:pP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23 Nov: GPSC</a:t>
            </a:r>
          </a:p>
          <a:p>
            <a:pPr marR="0" lvl="0" indent="0" defTabSz="914446" fontAlgn="auto">
              <a:lnSpc>
                <a:spcPct val="100000"/>
              </a:lnSpc>
              <a:spcBef>
                <a:spcPts val="0"/>
              </a:spcBef>
              <a:spcAft>
                <a:spcPts val="0"/>
              </a:spcAft>
              <a:buClrTx/>
              <a:buSzTx/>
              <a:buFontTx/>
              <a:buNone/>
              <a:tabLst/>
              <a:defRPr/>
            </a:pPr>
            <a:r>
              <a:rPr lang="en-US" sz="2400" dirty="0">
                <a:solidFill>
                  <a:srgbClr val="0000CC"/>
                </a:solidFill>
                <a:latin typeface="DB Heavent" panose="02000506060000020004" pitchFamily="2" charset="-34"/>
                <a:ea typeface="Tahoma" panose="020B0604030504040204" pitchFamily="34" charset="0"/>
                <a:cs typeface="DB Heavent" panose="02000506060000020004" pitchFamily="2" charset="-34"/>
              </a:rPr>
              <a:t>24 Nov: PTT</a:t>
            </a:r>
          </a:p>
        </p:txBody>
      </p:sp>
      <p:sp>
        <p:nvSpPr>
          <p:cNvPr id="4" name="Rectangle 3">
            <a:extLst>
              <a:ext uri="{FF2B5EF4-FFF2-40B4-BE49-F238E27FC236}">
                <a16:creationId xmlns:a16="http://schemas.microsoft.com/office/drawing/2014/main" id="{F50935DD-8067-4D81-8806-B19D766BECE2}"/>
              </a:ext>
            </a:extLst>
          </p:cNvPr>
          <p:cNvSpPr>
            <a:spLocks/>
          </p:cNvSpPr>
          <p:nvPr/>
        </p:nvSpPr>
        <p:spPr>
          <a:xfrm>
            <a:off x="924714" y="40517"/>
            <a:ext cx="8029507" cy="646331"/>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pPr>
            <a:r>
              <a:rPr kumimoji="0" lang="th-TH"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บทวิเคราะห์ปัจจัยพื้นฐานวันนี้</a:t>
            </a:r>
          </a:p>
        </p:txBody>
      </p:sp>
      <p:sp>
        <p:nvSpPr>
          <p:cNvPr id="2" name="Title 1">
            <a:extLst>
              <a:ext uri="{FF2B5EF4-FFF2-40B4-BE49-F238E27FC236}">
                <a16:creationId xmlns:a16="http://schemas.microsoft.com/office/drawing/2014/main" id="{B38E315E-8067-D930-47D7-EBEAB9EEACCF}"/>
              </a:ext>
            </a:extLst>
          </p:cNvPr>
          <p:cNvSpPr>
            <a:spLocks noGrp="1"/>
          </p:cNvSpPr>
          <p:nvPr>
            <p:ph type="title"/>
          </p:nvPr>
        </p:nvSpPr>
        <p:spPr/>
        <p:txBody>
          <a:bodyPr/>
          <a:lstStyle/>
          <a:p>
            <a:r>
              <a:rPr lang="th-TH" dirty="0"/>
              <a:t>บทวิเคราะห์ปัจจัยพื้นฐานวันนี้</a:t>
            </a:r>
            <a:endParaRPr lang="en-US" dirty="0"/>
          </a:p>
        </p:txBody>
      </p:sp>
      <p:sp>
        <p:nvSpPr>
          <p:cNvPr id="7" name="TextBox 6">
            <a:extLst>
              <a:ext uri="{FF2B5EF4-FFF2-40B4-BE49-F238E27FC236}">
                <a16:creationId xmlns:a16="http://schemas.microsoft.com/office/drawing/2014/main" id="{B4917CAB-CF53-0040-C380-3AD77B80F39C}"/>
              </a:ext>
            </a:extLst>
          </p:cNvPr>
          <p:cNvSpPr txBox="1"/>
          <p:nvPr/>
        </p:nvSpPr>
        <p:spPr>
          <a:xfrm>
            <a:off x="8954221" y="717504"/>
            <a:ext cx="3205603" cy="954107"/>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DB Heavent" panose="02000506060000020004" pitchFamily="2" charset="-34"/>
                <a:ea typeface="Tahoma" panose="020B0604030504040204" pitchFamily="34" charset="0"/>
                <a:cs typeface="DB Heavent" panose="02000506060000020004" pitchFamily="2" charset="-34"/>
              </a:rPr>
              <a:t>DAOL Daily Summary</a:t>
            </a:r>
          </a:p>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DB Heavent" panose="02000506060000020004" pitchFamily="2" charset="-34"/>
                <a:ea typeface="Tahoma" panose="020B0604030504040204" pitchFamily="34" charset="0"/>
                <a:cs typeface="DB Heavent" panose="02000506060000020004" pitchFamily="2" charset="-34"/>
              </a:rPr>
              <a:t>(</a:t>
            </a:r>
            <a:r>
              <a:rPr lang="en-US" sz="2800" dirty="0">
                <a:latin typeface="DB Heavent" panose="02000506060000020004" pitchFamily="2" charset="-34"/>
                <a:ea typeface="Tahoma" panose="020B0604030504040204" pitchFamily="34" charset="0"/>
                <a:cs typeface="DB Heavent" panose="02000506060000020004" pitchFamily="2" charset="-34"/>
              </a:rPr>
              <a:t>22</a:t>
            </a:r>
            <a:r>
              <a:rPr kumimoji="0" lang="en-US" sz="2800" b="0" i="0" u="none" strike="noStrike" kern="1200" cap="none" spc="0" normalizeH="0" baseline="0" noProof="0" dirty="0">
                <a:ln>
                  <a:noFill/>
                </a:ln>
                <a:effectLst/>
                <a:uLnTx/>
                <a:uFillTx/>
                <a:latin typeface="DB Heavent" panose="02000506060000020004" pitchFamily="2" charset="-34"/>
                <a:ea typeface="Tahoma" panose="020B0604030504040204" pitchFamily="34" charset="0"/>
                <a:cs typeface="DB Heavent" panose="02000506060000020004" pitchFamily="2" charset="-34"/>
              </a:rPr>
              <a:t> November 2023)</a:t>
            </a:r>
          </a:p>
        </p:txBody>
      </p:sp>
      <p:sp>
        <p:nvSpPr>
          <p:cNvPr id="8" name="TextBox 7">
            <a:extLst>
              <a:ext uri="{FF2B5EF4-FFF2-40B4-BE49-F238E27FC236}">
                <a16:creationId xmlns:a16="http://schemas.microsoft.com/office/drawing/2014/main" id="{5B65033F-9D95-D7F5-B8C8-12E1FB1CC9DD}"/>
              </a:ext>
            </a:extLst>
          </p:cNvPr>
          <p:cNvSpPr txBox="1"/>
          <p:nvPr/>
        </p:nvSpPr>
        <p:spPr>
          <a:xfrm>
            <a:off x="5448300" y="5442190"/>
            <a:ext cx="6145306" cy="830997"/>
          </a:xfrm>
          <a:prstGeom prst="rect">
            <a:avLst/>
          </a:prstGeom>
          <a:solidFill>
            <a:schemeClr val="accent2"/>
          </a:solid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sz="2400" dirty="0">
                <a:latin typeface="DB Heavent" panose="02000506060000020004" pitchFamily="2" charset="-34"/>
                <a:ea typeface="Tahoma" panose="020B0604030504040204" pitchFamily="34" charset="0"/>
                <a:cs typeface="DB Heavent" panose="02000506060000020004" pitchFamily="2" charset="-34"/>
              </a:rPr>
              <a:t>Key Event:</a:t>
            </a:r>
          </a:p>
          <a:p>
            <a:pPr marL="0" marR="0" lvl="0" indent="0" algn="l" defTabSz="914446" rtl="0" eaLnBrk="1" fontAlgn="auto" latinLnBrk="0" hangingPunct="1">
              <a:lnSpc>
                <a:spcPct val="100000"/>
              </a:lnSpc>
              <a:spcBef>
                <a:spcPts val="0"/>
              </a:spcBef>
              <a:spcAft>
                <a:spcPts val="0"/>
              </a:spcAft>
              <a:buClrTx/>
              <a:buSzTx/>
              <a:buFontTx/>
              <a:buNone/>
              <a:tabLst/>
              <a:defRPr/>
            </a:pPr>
            <a:r>
              <a:rPr lang="en-US" sz="2400" dirty="0">
                <a:latin typeface="DB Heavent" panose="02000506060000020004" pitchFamily="2" charset="-34"/>
                <a:ea typeface="Tahoma" panose="020B0604030504040204" pitchFamily="34" charset="0"/>
                <a:cs typeface="DB Heavent" panose="02000506060000020004" pitchFamily="2" charset="-34"/>
              </a:rPr>
              <a:t>23 Nov: </a:t>
            </a:r>
            <a:r>
              <a:rPr lang="th-TH" sz="2400" dirty="0">
                <a:latin typeface="DB Heavent" panose="02000506060000020004" pitchFamily="2" charset="-34"/>
                <a:ea typeface="Tahoma" panose="020B0604030504040204" pitchFamily="34" charset="0"/>
                <a:cs typeface="DB Heavent" panose="02000506060000020004" pitchFamily="2" charset="-34"/>
              </a:rPr>
              <a:t>ส.อ.ท. แถลงยอดผลิตและส่งออกรถยนต์</a:t>
            </a:r>
          </a:p>
        </p:txBody>
      </p:sp>
    </p:spTree>
    <p:extLst>
      <p:ext uri="{BB962C8B-B14F-4D97-AF65-F5344CB8AC3E}">
        <p14:creationId xmlns:p14="http://schemas.microsoft.com/office/powerpoint/2010/main" val="16803525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DDCF6-13AC-CAE3-5D37-926AAFC9E91D}"/>
              </a:ext>
            </a:extLst>
          </p:cNvPr>
          <p:cNvPicPr>
            <a:picLocks noChangeAspect="1"/>
          </p:cNvPicPr>
          <p:nvPr/>
        </p:nvPicPr>
        <p:blipFill>
          <a:blip r:embed="rId2"/>
          <a:stretch>
            <a:fillRect/>
          </a:stretch>
        </p:blipFill>
        <p:spPr>
          <a:xfrm>
            <a:off x="1604399" y="1419084"/>
            <a:ext cx="3612036" cy="348505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86E5185F-9A2C-4176-B6EB-91D06588C4A4}"/>
              </a:ext>
            </a:extLst>
          </p:cNvPr>
          <p:cNvSpPr txBox="1"/>
          <p:nvPr/>
        </p:nvSpPr>
        <p:spPr>
          <a:xfrm>
            <a:off x="4171408" y="1715062"/>
            <a:ext cx="8882743" cy="144655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133E68"/>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rPr>
              <a:t>Dividend Stocks.</a:t>
            </a:r>
          </a:p>
        </p:txBody>
      </p:sp>
      <p:cxnSp>
        <p:nvCxnSpPr>
          <p:cNvPr id="7" name="Straight Connector 6">
            <a:extLst>
              <a:ext uri="{FF2B5EF4-FFF2-40B4-BE49-F238E27FC236}">
                <a16:creationId xmlns:a16="http://schemas.microsoft.com/office/drawing/2014/main" id="{551E1B71-2441-4795-AD14-892FB3B5C2FD}"/>
              </a:ext>
            </a:extLst>
          </p:cNvPr>
          <p:cNvCxnSpPr/>
          <p:nvPr/>
        </p:nvCxnSpPr>
        <p:spPr>
          <a:xfrm>
            <a:off x="5765074" y="2899953"/>
            <a:ext cx="5695406" cy="0"/>
          </a:xfrm>
          <a:prstGeom prst="line">
            <a:avLst/>
          </a:prstGeom>
          <a:ln w="19050">
            <a:solidFill>
              <a:srgbClr val="133E68"/>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075A8A-E65C-4853-94E9-64C0B1AD9BE2}"/>
              </a:ext>
            </a:extLst>
          </p:cNvPr>
          <p:cNvSpPr txBox="1"/>
          <p:nvPr/>
        </p:nvSpPr>
        <p:spPr>
          <a:xfrm>
            <a:off x="6169402" y="2988503"/>
            <a:ext cx="4711338" cy="707886"/>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133E68"/>
                </a:solidFill>
                <a:effectLst/>
                <a:uLnTx/>
                <a:uFillTx/>
                <a:latin typeface="DB Heavent Light" panose="02000506060000020004" pitchFamily="2" charset="-34"/>
                <a:ea typeface="+mn-ea"/>
                <a:cs typeface="DB Heavent Light" panose="02000506060000020004" pitchFamily="2" charset="-34"/>
              </a:rPr>
              <a:t>หุ้นที่มีการจ่ายปันผลในอัตราที่สูง</a:t>
            </a:r>
            <a:endParaRPr kumimoji="0" lang="en-US" sz="4000" b="0" i="0" u="none" strike="noStrike" kern="1200" cap="none" spc="0" normalizeH="0" baseline="0" noProof="0" dirty="0">
              <a:ln>
                <a:noFill/>
              </a:ln>
              <a:solidFill>
                <a:srgbClr val="133E68"/>
              </a:solidFill>
              <a:effectLst/>
              <a:uLnTx/>
              <a:uFillTx/>
              <a:latin typeface="DB Heavent Light" panose="02000506060000020004" pitchFamily="2" charset="-34"/>
              <a:ea typeface="+mn-ea"/>
              <a:cs typeface="DB Heavent Light" panose="02000506060000020004" pitchFamily="2" charset="-34"/>
            </a:endParaRPr>
          </a:p>
        </p:txBody>
      </p:sp>
    </p:spTree>
    <p:extLst>
      <p:ext uri="{BB962C8B-B14F-4D97-AF65-F5344CB8AC3E}">
        <p14:creationId xmlns:p14="http://schemas.microsoft.com/office/powerpoint/2010/main" val="20871168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B6F8F618-C1A2-D2E5-B016-31AF002B7537}"/>
              </a:ext>
            </a:extLst>
          </p:cNvPr>
          <p:cNvGraphicFramePr>
            <a:graphicFrameLocks noChangeAspect="1"/>
          </p:cNvGraphicFramePr>
          <p:nvPr>
            <p:extLst>
              <p:ext uri="{D42A27DB-BD31-4B8C-83A1-F6EECF244321}">
                <p14:modId xmlns:p14="http://schemas.microsoft.com/office/powerpoint/2010/main" val="1110952179"/>
              </p:ext>
            </p:extLst>
          </p:nvPr>
        </p:nvGraphicFramePr>
        <p:xfrm>
          <a:off x="5576888" y="1782763"/>
          <a:ext cx="6086475" cy="3457575"/>
        </p:xfrm>
        <a:graphic>
          <a:graphicData uri="http://schemas.openxmlformats.org/presentationml/2006/ole">
            <mc:AlternateContent xmlns:mc="http://schemas.openxmlformats.org/markup-compatibility/2006">
              <mc:Choice xmlns:v="urn:schemas-microsoft-com:vml" Requires="v">
                <p:oleObj name="Worksheet" r:id="rId3" imgW="6086551" imgH="3457679" progId="Excel.Sheet.12">
                  <p:link updateAutomatic="1"/>
                </p:oleObj>
              </mc:Choice>
              <mc:Fallback>
                <p:oleObj name="Worksheet" r:id="rId3" imgW="6086551" imgH="3457679" progId="Excel.Sheet.12">
                  <p:link updateAutomatic="1"/>
                  <p:pic>
                    <p:nvPicPr>
                      <p:cNvPr id="3" name="Object 2">
                        <a:extLst>
                          <a:ext uri="{FF2B5EF4-FFF2-40B4-BE49-F238E27FC236}">
                            <a16:creationId xmlns:a16="http://schemas.microsoft.com/office/drawing/2014/main" id="{B6F8F618-C1A2-D2E5-B016-31AF002B7537}"/>
                          </a:ext>
                        </a:extLst>
                      </p:cNvPr>
                      <p:cNvPicPr/>
                      <p:nvPr/>
                    </p:nvPicPr>
                    <p:blipFill>
                      <a:blip r:embed="rId4"/>
                      <a:stretch>
                        <a:fillRect/>
                      </a:stretch>
                    </p:blipFill>
                    <p:spPr>
                      <a:xfrm>
                        <a:off x="5576888" y="1782763"/>
                        <a:ext cx="6086475" cy="345757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EFF545F-5600-4BD1-8208-627705FA95DD}"/>
              </a:ext>
            </a:extLst>
          </p:cNvPr>
          <p:cNvGraphicFramePr>
            <a:graphicFrameLocks noChangeAspect="1"/>
          </p:cNvGraphicFramePr>
          <p:nvPr>
            <p:extLst>
              <p:ext uri="{D42A27DB-BD31-4B8C-83A1-F6EECF244321}">
                <p14:modId xmlns:p14="http://schemas.microsoft.com/office/powerpoint/2010/main" val="503861287"/>
              </p:ext>
            </p:extLst>
          </p:nvPr>
        </p:nvGraphicFramePr>
        <p:xfrm>
          <a:off x="133350" y="4078288"/>
          <a:ext cx="4686300" cy="2436812"/>
        </p:xfrm>
        <a:graphic>
          <a:graphicData uri="http://schemas.openxmlformats.org/presentationml/2006/ole">
            <mc:AlternateContent xmlns:mc="http://schemas.openxmlformats.org/markup-compatibility/2006">
              <mc:Choice xmlns:v="urn:schemas-microsoft-com:vml" Requires="v">
                <p:oleObj name="Worksheet" r:id="rId5" imgW="5315102" imgH="3000375" progId="Excel.Sheet.12">
                  <p:link updateAutomatic="1"/>
                </p:oleObj>
              </mc:Choice>
              <mc:Fallback>
                <p:oleObj name="Worksheet" r:id="rId5" imgW="5315102" imgH="3000375" progId="Excel.Sheet.12">
                  <p:link updateAutomatic="1"/>
                  <p:pic>
                    <p:nvPicPr>
                      <p:cNvPr id="4" name="Object 3">
                        <a:extLst>
                          <a:ext uri="{FF2B5EF4-FFF2-40B4-BE49-F238E27FC236}">
                            <a16:creationId xmlns:a16="http://schemas.microsoft.com/office/drawing/2014/main" id="{EEFF545F-5600-4BD1-8208-627705FA95DD}"/>
                          </a:ext>
                        </a:extLst>
                      </p:cNvPr>
                      <p:cNvPicPr/>
                      <p:nvPr/>
                    </p:nvPicPr>
                    <p:blipFill>
                      <a:blip r:embed="rId6"/>
                      <a:stretch>
                        <a:fillRect/>
                      </a:stretch>
                    </p:blipFill>
                    <p:spPr>
                      <a:xfrm>
                        <a:off x="133350" y="4078288"/>
                        <a:ext cx="4686300" cy="2436812"/>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6806CCDC-87AB-4850-B931-E574B88F28E9}"/>
              </a:ext>
            </a:extLst>
          </p:cNvPr>
          <p:cNvGraphicFramePr>
            <a:graphicFrameLocks noChangeAspect="1"/>
          </p:cNvGraphicFramePr>
          <p:nvPr>
            <p:extLst>
              <p:ext uri="{D42A27DB-BD31-4B8C-83A1-F6EECF244321}">
                <p14:modId xmlns:p14="http://schemas.microsoft.com/office/powerpoint/2010/main" val="411813110"/>
              </p:ext>
            </p:extLst>
          </p:nvPr>
        </p:nvGraphicFramePr>
        <p:xfrm>
          <a:off x="160338" y="1122363"/>
          <a:ext cx="4659312" cy="2662237"/>
        </p:xfrm>
        <a:graphic>
          <a:graphicData uri="http://schemas.openxmlformats.org/presentationml/2006/ole">
            <mc:AlternateContent xmlns:mc="http://schemas.openxmlformats.org/markup-compatibility/2006">
              <mc:Choice xmlns:v="urn:schemas-microsoft-com:vml" Requires="v">
                <p:oleObj name="Worksheet" r:id="rId7" imgW="5315102" imgH="3038406" progId="Excel.Sheet.12">
                  <p:link updateAutomatic="1"/>
                </p:oleObj>
              </mc:Choice>
              <mc:Fallback>
                <p:oleObj name="Worksheet" r:id="rId7" imgW="5315102" imgH="3038406" progId="Excel.Sheet.12">
                  <p:link updateAutomatic="1"/>
                  <p:pic>
                    <p:nvPicPr>
                      <p:cNvPr id="5" name="Object 4">
                        <a:extLst>
                          <a:ext uri="{FF2B5EF4-FFF2-40B4-BE49-F238E27FC236}">
                            <a16:creationId xmlns:a16="http://schemas.microsoft.com/office/drawing/2014/main" id="{6806CCDC-87AB-4850-B931-E574B88F28E9}"/>
                          </a:ext>
                        </a:extLst>
                      </p:cNvPr>
                      <p:cNvPicPr/>
                      <p:nvPr/>
                    </p:nvPicPr>
                    <p:blipFill>
                      <a:blip r:embed="rId8"/>
                      <a:stretch>
                        <a:fillRect/>
                      </a:stretch>
                    </p:blipFill>
                    <p:spPr>
                      <a:xfrm>
                        <a:off x="160338" y="1122363"/>
                        <a:ext cx="4659312" cy="2662237"/>
                      </a:xfrm>
                      <a:prstGeom prst="rect">
                        <a:avLst/>
                      </a:prstGeom>
                    </p:spPr>
                  </p:pic>
                </p:oleObj>
              </mc:Fallback>
            </mc:AlternateContent>
          </a:graphicData>
        </a:graphic>
      </p:graphicFrame>
      <p:sp>
        <p:nvSpPr>
          <p:cNvPr id="19" name="Rectangle 18"/>
          <p:cNvSpPr/>
          <p:nvPr/>
        </p:nvSpPr>
        <p:spPr>
          <a:xfrm>
            <a:off x="2366683" y="1098333"/>
            <a:ext cx="833718" cy="2730167"/>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DB Heavent Light"/>
            </a:endParaRPr>
          </a:p>
        </p:txBody>
      </p:sp>
      <p:sp>
        <p:nvSpPr>
          <p:cNvPr id="20" name="Rectangle 19"/>
          <p:cNvSpPr/>
          <p:nvPr/>
        </p:nvSpPr>
        <p:spPr>
          <a:xfrm>
            <a:off x="2366684" y="4102000"/>
            <a:ext cx="733250" cy="2400450"/>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DB Heavent Light"/>
            </a:endParaRPr>
          </a:p>
        </p:txBody>
      </p:sp>
      <p:sp>
        <p:nvSpPr>
          <p:cNvPr id="22" name="Rectangle 21">
            <a:extLst>
              <a:ext uri="{FF2B5EF4-FFF2-40B4-BE49-F238E27FC236}">
                <a16:creationId xmlns:a16="http://schemas.microsoft.com/office/drawing/2014/main" id="{0BA19408-2A99-424E-AE40-B6FB95FBF535}"/>
              </a:ext>
            </a:extLst>
          </p:cNvPr>
          <p:cNvSpPr/>
          <p:nvPr/>
        </p:nvSpPr>
        <p:spPr>
          <a:xfrm>
            <a:off x="8104095" y="1959073"/>
            <a:ext cx="1053356" cy="3545255"/>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DB Heavent Light"/>
            </a:endParaRPr>
          </a:p>
        </p:txBody>
      </p:sp>
      <p:sp>
        <p:nvSpPr>
          <p:cNvPr id="23" name="Rectangle 22">
            <a:extLst>
              <a:ext uri="{FF2B5EF4-FFF2-40B4-BE49-F238E27FC236}">
                <a16:creationId xmlns:a16="http://schemas.microsoft.com/office/drawing/2014/main" id="{F50935DD-8067-4D81-8806-B19D766BECE2}"/>
              </a:ext>
            </a:extLst>
          </p:cNvPr>
          <p:cNvSpPr>
            <a:spLocks/>
          </p:cNvSpPr>
          <p:nvPr/>
        </p:nvSpPr>
        <p:spPr>
          <a:xfrm>
            <a:off x="924714" y="40517"/>
            <a:ext cx="8029507" cy="646331"/>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pPr>
            <a:r>
              <a:rPr kumimoji="0" lang="th-TH"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ตารางหุ้นที่มี </a:t>
            </a: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Dividend Yield </a:t>
            </a:r>
            <a:r>
              <a:rPr kumimoji="0" lang="th-TH"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สูง</a:t>
            </a:r>
          </a:p>
        </p:txBody>
      </p:sp>
      <p:sp>
        <p:nvSpPr>
          <p:cNvPr id="15" name="TextBox 14">
            <a:extLst>
              <a:ext uri="{FF2B5EF4-FFF2-40B4-BE49-F238E27FC236}">
                <a16:creationId xmlns:a16="http://schemas.microsoft.com/office/drawing/2014/main" id="{FEBDECCE-A319-41F4-A5AE-25ACE71CC095}"/>
              </a:ext>
            </a:extLst>
          </p:cNvPr>
          <p:cNvSpPr txBox="1"/>
          <p:nvPr/>
        </p:nvSpPr>
        <p:spPr>
          <a:xfrm>
            <a:off x="143499" y="815992"/>
            <a:ext cx="4482030" cy="338554"/>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rPr>
              <a:t>High Dividend Yield Stock </a:t>
            </a:r>
            <a:r>
              <a:rPr kumimoji="0" lang="th-TH"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rPr>
              <a:t>(หุ้นจ่าย </a:t>
            </a:r>
            <a:r>
              <a:rPr kumimoji="0" lang="en-US"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rPr>
              <a:t>Dividend </a:t>
            </a:r>
            <a:r>
              <a:rPr kumimoji="0" lang="th-TH"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rPr>
              <a:t>มากกว่า 1 ครั้ง/ปี)</a:t>
            </a:r>
            <a:endParaRPr kumimoji="0" lang="en-US"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endParaRPr>
          </a:p>
        </p:txBody>
      </p:sp>
      <p:sp>
        <p:nvSpPr>
          <p:cNvPr id="24" name="TextBox 23">
            <a:extLst>
              <a:ext uri="{FF2B5EF4-FFF2-40B4-BE49-F238E27FC236}">
                <a16:creationId xmlns:a16="http://schemas.microsoft.com/office/drawing/2014/main" id="{6ECCF7CA-F461-4AD9-995C-DBC3D1DA42A2}"/>
              </a:ext>
            </a:extLst>
          </p:cNvPr>
          <p:cNvSpPr txBox="1"/>
          <p:nvPr/>
        </p:nvSpPr>
        <p:spPr>
          <a:xfrm>
            <a:off x="143502" y="3828499"/>
            <a:ext cx="3740873" cy="338554"/>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rPr>
              <a:t>High Dividend Yield Stock </a:t>
            </a:r>
            <a:r>
              <a:rPr kumimoji="0" lang="th-TH"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rPr>
              <a:t>(หุ้นที่จ่ายปันผล 1 ครั้ง/ปี)</a:t>
            </a:r>
          </a:p>
        </p:txBody>
      </p:sp>
      <p:sp>
        <p:nvSpPr>
          <p:cNvPr id="25" name="TextBox 24">
            <a:extLst>
              <a:ext uri="{FF2B5EF4-FFF2-40B4-BE49-F238E27FC236}">
                <a16:creationId xmlns:a16="http://schemas.microsoft.com/office/drawing/2014/main" id="{41D989A4-2164-4454-BF89-DFD07C02A4F8}"/>
              </a:ext>
            </a:extLst>
          </p:cNvPr>
          <p:cNvSpPr txBox="1"/>
          <p:nvPr/>
        </p:nvSpPr>
        <p:spPr>
          <a:xfrm>
            <a:off x="5689505" y="1688765"/>
            <a:ext cx="2930565" cy="338554"/>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rPr>
              <a:t>High Dividend :  Property Fund &amp;  REIT</a:t>
            </a:r>
            <a:endParaRPr kumimoji="0" lang="th-TH"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endParaRPr>
          </a:p>
        </p:txBody>
      </p:sp>
      <p:sp>
        <p:nvSpPr>
          <p:cNvPr id="18" name="TextBox 17">
            <a:extLst>
              <a:ext uri="{FF2B5EF4-FFF2-40B4-BE49-F238E27FC236}">
                <a16:creationId xmlns:a16="http://schemas.microsoft.com/office/drawing/2014/main" id="{61B9D82B-DA28-4124-BFCE-1A2BC0D91B2F}"/>
              </a:ext>
            </a:extLst>
          </p:cNvPr>
          <p:cNvSpPr txBox="1"/>
          <p:nvPr/>
        </p:nvSpPr>
        <p:spPr>
          <a:xfrm>
            <a:off x="9875218" y="6163896"/>
            <a:ext cx="2134221" cy="338554"/>
          </a:xfrm>
          <a:prstGeom prst="rect">
            <a:avLst/>
          </a:prstGeom>
        </p:spPr>
        <p:txBody>
          <a:bodyPr wrap="squar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(update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สัปดาห์ละหนึ่งครั้ง)</a:t>
            </a:r>
          </a:p>
        </p:txBody>
      </p:sp>
      <p:sp>
        <p:nvSpPr>
          <p:cNvPr id="2" name="Title 1">
            <a:extLst>
              <a:ext uri="{FF2B5EF4-FFF2-40B4-BE49-F238E27FC236}">
                <a16:creationId xmlns:a16="http://schemas.microsoft.com/office/drawing/2014/main" id="{05AB06A3-C0AA-4506-2E63-67ADC8BC0D02}"/>
              </a:ext>
            </a:extLst>
          </p:cNvPr>
          <p:cNvSpPr>
            <a:spLocks noGrp="1"/>
          </p:cNvSpPr>
          <p:nvPr>
            <p:ph type="title"/>
          </p:nvPr>
        </p:nvSpPr>
        <p:spPr/>
        <p:txBody>
          <a:bodyPr/>
          <a:lstStyle/>
          <a:p>
            <a:r>
              <a:rPr lang="th-TH" dirty="0"/>
              <a:t>ตารางหุ้นที่มี </a:t>
            </a:r>
            <a:r>
              <a:rPr lang="en-US" dirty="0"/>
              <a:t>Dividend Yield </a:t>
            </a:r>
            <a:r>
              <a:rPr lang="th-TH" dirty="0"/>
              <a:t>สูง</a:t>
            </a:r>
            <a:endParaRPr lang="en-US" dirty="0"/>
          </a:p>
        </p:txBody>
      </p:sp>
    </p:spTree>
    <p:extLst>
      <p:ext uri="{BB962C8B-B14F-4D97-AF65-F5344CB8AC3E}">
        <p14:creationId xmlns:p14="http://schemas.microsoft.com/office/powerpoint/2010/main" val="19844465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14802A-0481-17E4-B70B-9413EE1E8593}"/>
              </a:ext>
            </a:extLst>
          </p:cNvPr>
          <p:cNvSpPr txBox="1"/>
          <p:nvPr/>
        </p:nvSpPr>
        <p:spPr>
          <a:xfrm>
            <a:off x="1290693" y="6364578"/>
            <a:ext cx="6219645" cy="338554"/>
          </a:xfrm>
          <a:prstGeom prst="rect">
            <a:avLst/>
          </a:prstGeom>
          <a:noFill/>
        </p:spPr>
        <p:txBody>
          <a:bodyPr wrap="square" rtlCol="0">
            <a:spAutoFit/>
          </a:bodyPr>
          <a:lstStyle/>
          <a:p>
            <a:r>
              <a:rPr lang="th-TH" sz="1600" i="1" dirty="0"/>
              <a:t>หมายเหตุ </a:t>
            </a:r>
            <a:r>
              <a:rPr lang="en-US" sz="1600" i="1" dirty="0"/>
              <a:t>: </a:t>
            </a:r>
            <a:r>
              <a:rPr lang="th-TH" sz="1600" i="1" dirty="0"/>
              <a:t> ใช้หุ้นที่เข้าตลาดปี 2011  เป็นฐานในการคำนวณ</a:t>
            </a:r>
            <a:endParaRPr lang="en-US" sz="1600" i="1" dirty="0"/>
          </a:p>
        </p:txBody>
      </p:sp>
      <p:pic>
        <p:nvPicPr>
          <p:cNvPr id="7" name="Picture 6">
            <a:extLst>
              <a:ext uri="{FF2B5EF4-FFF2-40B4-BE49-F238E27FC236}">
                <a16:creationId xmlns:a16="http://schemas.microsoft.com/office/drawing/2014/main" id="{49804179-C2E0-1AA1-25B4-4786A199FE74}"/>
              </a:ext>
            </a:extLst>
          </p:cNvPr>
          <p:cNvPicPr>
            <a:picLocks noChangeAspect="1"/>
          </p:cNvPicPr>
          <p:nvPr/>
        </p:nvPicPr>
        <p:blipFill>
          <a:blip r:embed="rId2"/>
          <a:stretch>
            <a:fillRect/>
          </a:stretch>
        </p:blipFill>
        <p:spPr>
          <a:xfrm>
            <a:off x="306041" y="704510"/>
            <a:ext cx="11579918" cy="4498777"/>
          </a:xfrm>
          <a:prstGeom prst="rect">
            <a:avLst/>
          </a:prstGeom>
        </p:spPr>
      </p:pic>
      <p:sp>
        <p:nvSpPr>
          <p:cNvPr id="8" name="TextBox 7">
            <a:extLst>
              <a:ext uri="{FF2B5EF4-FFF2-40B4-BE49-F238E27FC236}">
                <a16:creationId xmlns:a16="http://schemas.microsoft.com/office/drawing/2014/main" id="{F7C3EF74-3931-49D5-D36F-EFB66012B40E}"/>
              </a:ext>
            </a:extLst>
          </p:cNvPr>
          <p:cNvSpPr txBox="1"/>
          <p:nvPr/>
        </p:nvSpPr>
        <p:spPr>
          <a:xfrm>
            <a:off x="191219" y="5322493"/>
            <a:ext cx="11809562" cy="830997"/>
          </a:xfrm>
          <a:prstGeom prst="rect">
            <a:avLst/>
          </a:prstGeom>
          <a:noFill/>
        </p:spPr>
        <p:txBody>
          <a:bodyPr wrap="square">
            <a:spAutoFit/>
          </a:bodyPr>
          <a:lstStyle/>
          <a:p>
            <a:pPr marL="257175" indent="-257175" defTabSz="685800">
              <a:buClrTx/>
              <a:buFont typeface="Wingdings" panose="05000000000000000000" pitchFamily="2" charset="2"/>
              <a:buChar char="§"/>
            </a:pPr>
            <a:r>
              <a:rPr lang="th-TH" sz="2400" kern="1200" dirty="0">
                <a:solidFill>
                  <a:srgbClr val="003D66"/>
                </a:solidFill>
                <a:latin typeface="DB Heavent Light" panose="02000506060000020004" pitchFamily="2" charset="-34"/>
                <a:ea typeface="+mn-ea"/>
                <a:cs typeface="DB Heavent Light" panose="02000506060000020004" pitchFamily="2" charset="-34"/>
              </a:rPr>
              <a:t>ข้อมูล ณ ธ.ค.202</a:t>
            </a:r>
            <a:r>
              <a:rPr lang="en-US" sz="2400" kern="1200" dirty="0">
                <a:solidFill>
                  <a:srgbClr val="003D66"/>
                </a:solidFill>
                <a:latin typeface="DB Heavent Light" panose="02000506060000020004" pitchFamily="2" charset="-34"/>
                <a:ea typeface="+mn-ea"/>
                <a:cs typeface="DB Heavent Light" panose="02000506060000020004" pitchFamily="2" charset="-34"/>
              </a:rPr>
              <a:t>2</a:t>
            </a:r>
            <a:r>
              <a:rPr lang="th-TH" sz="2400" kern="1200" dirty="0">
                <a:solidFill>
                  <a:srgbClr val="003D66"/>
                </a:solidFill>
                <a:latin typeface="DB Heavent Light" panose="02000506060000020004" pitchFamily="2" charset="-34"/>
                <a:ea typeface="+mn-ea"/>
                <a:cs typeface="DB Heavent Light" panose="02000506060000020004" pitchFamily="2" charset="-34"/>
              </a:rPr>
              <a:t> มีจำนวนบริษัทใน </a:t>
            </a:r>
            <a:r>
              <a:rPr lang="en-US" sz="2400" kern="1200" dirty="0">
                <a:solidFill>
                  <a:srgbClr val="003D66"/>
                </a:solidFill>
                <a:latin typeface="DB Heavent Light" panose="02000506060000020004" pitchFamily="2" charset="-34"/>
                <a:ea typeface="+mn-ea"/>
                <a:cs typeface="DB Heavent Light" panose="02000506060000020004" pitchFamily="2" charset="-34"/>
              </a:rPr>
              <a:t>SET </a:t>
            </a:r>
            <a:r>
              <a:rPr lang="th-TH" sz="2400" kern="1200" dirty="0">
                <a:solidFill>
                  <a:srgbClr val="003D66"/>
                </a:solidFill>
                <a:latin typeface="DB Heavent Light" panose="02000506060000020004" pitchFamily="2" charset="-34"/>
                <a:ea typeface="+mn-ea"/>
                <a:cs typeface="DB Heavent Light" panose="02000506060000020004" pitchFamily="2" charset="-34"/>
              </a:rPr>
              <a:t>จำนวน 653 บริษัท โดยเงินปันผลที่จ่ายในปี 202</a:t>
            </a:r>
            <a:r>
              <a:rPr lang="en-US" sz="2400" kern="1200" dirty="0">
                <a:solidFill>
                  <a:srgbClr val="003D66"/>
                </a:solidFill>
                <a:latin typeface="DB Heavent Light" panose="02000506060000020004" pitchFamily="2" charset="-34"/>
                <a:ea typeface="+mn-ea"/>
                <a:cs typeface="DB Heavent Light" panose="02000506060000020004" pitchFamily="2" charset="-34"/>
              </a:rPr>
              <a:t>2</a:t>
            </a:r>
            <a:r>
              <a:rPr lang="th-TH" sz="2400" kern="1200" dirty="0">
                <a:solidFill>
                  <a:srgbClr val="003D66"/>
                </a:solidFill>
                <a:latin typeface="DB Heavent Light" panose="02000506060000020004" pitchFamily="2" charset="-34"/>
                <a:ea typeface="+mn-ea"/>
                <a:cs typeface="DB Heavent Light" panose="02000506060000020004" pitchFamily="2" charset="-34"/>
              </a:rPr>
              <a:t> คือ 5.</a:t>
            </a:r>
            <a:r>
              <a:rPr lang="en-US" sz="2400" kern="1200" dirty="0">
                <a:solidFill>
                  <a:srgbClr val="003D66"/>
                </a:solidFill>
                <a:latin typeface="DB Heavent Light" panose="02000506060000020004" pitchFamily="2" charset="-34"/>
                <a:ea typeface="+mn-ea"/>
                <a:cs typeface="DB Heavent Light" panose="02000506060000020004" pitchFamily="2" charset="-34"/>
              </a:rPr>
              <a:t>8</a:t>
            </a:r>
            <a:r>
              <a:rPr lang="th-TH" sz="2400" kern="1200" dirty="0">
                <a:solidFill>
                  <a:srgbClr val="003D66"/>
                </a:solidFill>
                <a:latin typeface="DB Heavent Light" panose="02000506060000020004" pitchFamily="2" charset="-34"/>
                <a:ea typeface="+mn-ea"/>
                <a:cs typeface="DB Heavent Light" panose="02000506060000020004" pitchFamily="2" charset="-34"/>
              </a:rPr>
              <a:t> แสนลบ. (ดึงข้อมูลจากงบกระแสเงินสด)</a:t>
            </a:r>
          </a:p>
          <a:p>
            <a:pPr marL="257175" indent="-257175" defTabSz="685800">
              <a:buClrTx/>
              <a:buFont typeface="Wingdings" panose="05000000000000000000" pitchFamily="2" charset="2"/>
              <a:buChar char="§"/>
            </a:pPr>
            <a:r>
              <a:rPr lang="th-TH" sz="2400" kern="1200" dirty="0">
                <a:solidFill>
                  <a:srgbClr val="003D66"/>
                </a:solidFill>
                <a:latin typeface="DB Heavent Light" panose="02000506060000020004" pitchFamily="2" charset="-34"/>
                <a:ea typeface="+mn-ea"/>
                <a:cs typeface="DB Heavent Light" panose="02000506060000020004" pitchFamily="2" charset="-34"/>
              </a:rPr>
              <a:t>นับตั้งแต่ปี 2011  เป็นต้นมา ทุกบริษัทรวมกัน มีการจ่ายเงินปันผลเพิ่มขึ้นในอัตราเฉลี่ย </a:t>
            </a:r>
            <a:r>
              <a:rPr lang="en-US" sz="2400" kern="1200" dirty="0">
                <a:solidFill>
                  <a:srgbClr val="003D66"/>
                </a:solidFill>
                <a:latin typeface="DB Heavent Light" panose="02000506060000020004" pitchFamily="2" charset="-34"/>
                <a:ea typeface="+mn-ea"/>
                <a:cs typeface="DB Heavent Light" panose="02000506060000020004" pitchFamily="2" charset="-34"/>
              </a:rPr>
              <a:t>4.2</a:t>
            </a:r>
            <a:r>
              <a:rPr lang="th-TH" sz="2400" kern="1200" dirty="0">
                <a:solidFill>
                  <a:srgbClr val="003D66"/>
                </a:solidFill>
                <a:latin typeface="DB Heavent Light" panose="02000506060000020004" pitchFamily="2" charset="-34"/>
                <a:ea typeface="+mn-ea"/>
                <a:cs typeface="DB Heavent Light" panose="02000506060000020004" pitchFamily="2" charset="-34"/>
              </a:rPr>
              <a:t>% ต่อปี </a:t>
            </a:r>
            <a:endParaRPr lang="en-US" sz="2400" kern="1200" dirty="0">
              <a:solidFill>
                <a:srgbClr val="003D66"/>
              </a:solidFill>
              <a:latin typeface="DB Heavent Light" panose="02000506060000020004" pitchFamily="2" charset="-34"/>
              <a:ea typeface="+mn-ea"/>
              <a:cs typeface="DB Heavent Light" panose="02000506060000020004" pitchFamily="2" charset="-34"/>
            </a:endParaRPr>
          </a:p>
        </p:txBody>
      </p:sp>
      <p:cxnSp>
        <p:nvCxnSpPr>
          <p:cNvPr id="2" name="Straight Arrow Connector 1">
            <a:extLst>
              <a:ext uri="{FF2B5EF4-FFF2-40B4-BE49-F238E27FC236}">
                <a16:creationId xmlns:a16="http://schemas.microsoft.com/office/drawing/2014/main" id="{B29BD60A-A090-4471-673C-692A0BC1DD68}"/>
              </a:ext>
            </a:extLst>
          </p:cNvPr>
          <p:cNvCxnSpPr/>
          <p:nvPr/>
        </p:nvCxnSpPr>
        <p:spPr>
          <a:xfrm flipV="1">
            <a:off x="358588" y="0"/>
            <a:ext cx="11519647" cy="66966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2905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0FB0-16A3-8DAC-04A6-DC03E844DDF3}"/>
              </a:ext>
            </a:extLst>
          </p:cNvPr>
          <p:cNvSpPr>
            <a:spLocks noGrp="1"/>
          </p:cNvSpPr>
          <p:nvPr>
            <p:ph type="title"/>
          </p:nvPr>
        </p:nvSpPr>
        <p:spPr/>
        <p:txBody>
          <a:bodyPr/>
          <a:lstStyle/>
          <a:p>
            <a:r>
              <a:rPr lang="th-TH" dirty="0"/>
              <a:t>ผลกระทบของการลดลงของราคาหุ้นจาก </a:t>
            </a:r>
            <a:r>
              <a:rPr lang="en-US" dirty="0"/>
              <a:t>“XD”  </a:t>
            </a:r>
            <a:r>
              <a:rPr lang="th-TH"/>
              <a:t>ต่อดัชนีฯ</a:t>
            </a:r>
            <a:endParaRPr lang="en-US"/>
          </a:p>
        </p:txBody>
      </p:sp>
      <p:graphicFrame>
        <p:nvGraphicFramePr>
          <p:cNvPr id="3" name="Object 2">
            <a:extLst>
              <a:ext uri="{FF2B5EF4-FFF2-40B4-BE49-F238E27FC236}">
                <a16:creationId xmlns:a16="http://schemas.microsoft.com/office/drawing/2014/main" id="{7B3BD994-EE9A-5A52-8CAD-12CE7399420F}"/>
              </a:ext>
            </a:extLst>
          </p:cNvPr>
          <p:cNvGraphicFramePr>
            <a:graphicFrameLocks noChangeAspect="1"/>
          </p:cNvGraphicFramePr>
          <p:nvPr/>
        </p:nvGraphicFramePr>
        <p:xfrm>
          <a:off x="1385888" y="884238"/>
          <a:ext cx="9661525" cy="5759450"/>
        </p:xfrm>
        <a:graphic>
          <a:graphicData uri="http://schemas.openxmlformats.org/presentationml/2006/ole">
            <mc:AlternateContent xmlns:mc="http://schemas.openxmlformats.org/markup-compatibility/2006">
              <mc:Choice xmlns:v="urn:schemas-microsoft-com:vml" Requires="v">
                <p:oleObj name="Worksheet" r:id="rId2" imgW="9248851" imgH="5515079" progId="Excel.Sheet.12">
                  <p:link updateAutomatic="1"/>
                </p:oleObj>
              </mc:Choice>
              <mc:Fallback>
                <p:oleObj name="Worksheet" r:id="rId2" imgW="9248851" imgH="5515079" progId="Excel.Sheet.12">
                  <p:link updateAutomatic="1"/>
                  <p:pic>
                    <p:nvPicPr>
                      <p:cNvPr id="3" name="Object 2">
                        <a:extLst>
                          <a:ext uri="{FF2B5EF4-FFF2-40B4-BE49-F238E27FC236}">
                            <a16:creationId xmlns:a16="http://schemas.microsoft.com/office/drawing/2014/main" id="{7B3BD994-EE9A-5A52-8CAD-12CE7399420F}"/>
                          </a:ext>
                        </a:extLst>
                      </p:cNvPr>
                      <p:cNvPicPr/>
                      <p:nvPr/>
                    </p:nvPicPr>
                    <p:blipFill>
                      <a:blip r:embed="rId3"/>
                      <a:stretch>
                        <a:fillRect/>
                      </a:stretch>
                    </p:blipFill>
                    <p:spPr>
                      <a:xfrm>
                        <a:off x="1385888" y="884238"/>
                        <a:ext cx="9661525" cy="5759450"/>
                      </a:xfrm>
                      <a:prstGeom prst="rect">
                        <a:avLst/>
                      </a:prstGeom>
                    </p:spPr>
                  </p:pic>
                </p:oleObj>
              </mc:Fallback>
            </mc:AlternateContent>
          </a:graphicData>
        </a:graphic>
      </p:graphicFrame>
      <p:sp>
        <p:nvSpPr>
          <p:cNvPr id="4" name="Oval 3">
            <a:extLst>
              <a:ext uri="{FF2B5EF4-FFF2-40B4-BE49-F238E27FC236}">
                <a16:creationId xmlns:a16="http://schemas.microsoft.com/office/drawing/2014/main" id="{FC496E65-0D7D-0E66-C4BB-0F7432AF0C8A}"/>
              </a:ext>
            </a:extLst>
          </p:cNvPr>
          <p:cNvSpPr/>
          <p:nvPr/>
        </p:nvSpPr>
        <p:spPr>
          <a:xfrm>
            <a:off x="7592037" y="1140903"/>
            <a:ext cx="1602297" cy="3926047"/>
          </a:xfrm>
          <a:prstGeom prst="ellipse">
            <a:avLst/>
          </a:prstGeom>
          <a:noFill/>
          <a:ln w="28575">
            <a:solidFill>
              <a:srgbClr val="0000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6954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0FB0-16A3-8DAC-04A6-DC03E844DDF3}"/>
              </a:ext>
            </a:extLst>
          </p:cNvPr>
          <p:cNvSpPr>
            <a:spLocks noGrp="1"/>
          </p:cNvSpPr>
          <p:nvPr>
            <p:ph type="title"/>
          </p:nvPr>
        </p:nvSpPr>
        <p:spPr/>
        <p:txBody>
          <a:bodyPr/>
          <a:lstStyle/>
          <a:p>
            <a:r>
              <a:rPr lang="th-TH" dirty="0"/>
              <a:t>ผลกระทบของการลดลงของราคาหุ้นจาก </a:t>
            </a:r>
            <a:r>
              <a:rPr lang="en-US" dirty="0"/>
              <a:t>“XD”  </a:t>
            </a:r>
            <a:r>
              <a:rPr lang="th-TH"/>
              <a:t>ต่อดัชนีฯ</a:t>
            </a:r>
            <a:endParaRPr lang="en-US"/>
          </a:p>
        </p:txBody>
      </p:sp>
      <p:graphicFrame>
        <p:nvGraphicFramePr>
          <p:cNvPr id="4" name="Object 3">
            <a:extLst>
              <a:ext uri="{FF2B5EF4-FFF2-40B4-BE49-F238E27FC236}">
                <a16:creationId xmlns:a16="http://schemas.microsoft.com/office/drawing/2014/main" id="{2EB54383-8B57-0C35-0C63-869BFA800723}"/>
              </a:ext>
            </a:extLst>
          </p:cNvPr>
          <p:cNvGraphicFramePr>
            <a:graphicFrameLocks noChangeAspect="1"/>
          </p:cNvGraphicFramePr>
          <p:nvPr/>
        </p:nvGraphicFramePr>
        <p:xfrm>
          <a:off x="1513681" y="895631"/>
          <a:ext cx="9164638" cy="5514975"/>
        </p:xfrm>
        <a:graphic>
          <a:graphicData uri="http://schemas.openxmlformats.org/presentationml/2006/ole">
            <mc:AlternateContent xmlns:mc="http://schemas.openxmlformats.org/markup-compatibility/2006">
              <mc:Choice xmlns:v="urn:schemas-microsoft-com:vml" Requires="v">
                <p:oleObj name="Worksheet" r:id="rId2" imgW="9163875" imgH="5515536" progId="Excel.Sheet.12">
                  <p:link updateAutomatic="1"/>
                </p:oleObj>
              </mc:Choice>
              <mc:Fallback>
                <p:oleObj name="Worksheet" r:id="rId2" imgW="9163875" imgH="5515536" progId="Excel.Sheet.12">
                  <p:link updateAutomatic="1"/>
                  <p:pic>
                    <p:nvPicPr>
                      <p:cNvPr id="4" name="Object 3">
                        <a:extLst>
                          <a:ext uri="{FF2B5EF4-FFF2-40B4-BE49-F238E27FC236}">
                            <a16:creationId xmlns:a16="http://schemas.microsoft.com/office/drawing/2014/main" id="{2EB54383-8B57-0C35-0C63-869BFA800723}"/>
                          </a:ext>
                        </a:extLst>
                      </p:cNvPr>
                      <p:cNvPicPr/>
                      <p:nvPr/>
                    </p:nvPicPr>
                    <p:blipFill>
                      <a:blip r:embed="rId3"/>
                      <a:stretch>
                        <a:fillRect/>
                      </a:stretch>
                    </p:blipFill>
                    <p:spPr>
                      <a:xfrm>
                        <a:off x="1513681" y="895631"/>
                        <a:ext cx="9164638" cy="551497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8F3BBE81-EA4D-BF7A-9FB3-33C460FBD542}"/>
              </a:ext>
            </a:extLst>
          </p:cNvPr>
          <p:cNvSpPr txBox="1"/>
          <p:nvPr/>
        </p:nvSpPr>
        <p:spPr>
          <a:xfrm>
            <a:off x="5181600" y="3092858"/>
            <a:ext cx="2456329" cy="923330"/>
          </a:xfrm>
          <a:prstGeom prst="rect">
            <a:avLst/>
          </a:prstGeom>
          <a:solidFill>
            <a:srgbClr val="FFFF00"/>
          </a:solidFill>
        </p:spPr>
        <p:txBody>
          <a:bodyPr wrap="square" rtlCol="0">
            <a:spAutoFit/>
          </a:bodyPr>
          <a:lstStyle/>
          <a:p>
            <a:pPr algn="ctr"/>
            <a:r>
              <a:rPr lang="th-TH" sz="5400" dirty="0"/>
              <a:t>ปี</a:t>
            </a:r>
            <a:r>
              <a:rPr lang="en-US" sz="5400" dirty="0"/>
              <a:t> 2022</a:t>
            </a:r>
          </a:p>
        </p:txBody>
      </p:sp>
    </p:spTree>
    <p:extLst>
      <p:ext uri="{BB962C8B-B14F-4D97-AF65-F5344CB8AC3E}">
        <p14:creationId xmlns:p14="http://schemas.microsoft.com/office/powerpoint/2010/main" val="42762833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451538"/>
            <a:ext cx="12192000" cy="1954924"/>
          </a:xfrm>
          <a:prstGeom prst="rect">
            <a:avLst/>
          </a:prstGeom>
          <a:solidFill>
            <a:schemeClr val="accent5">
              <a:lumMod val="5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3" name="Rectangle 2">
            <a:extLst>
              <a:ext uri="{FF2B5EF4-FFF2-40B4-BE49-F238E27FC236}">
                <a16:creationId xmlns:a16="http://schemas.microsoft.com/office/drawing/2014/main" id="{2F6A283D-14BD-4F84-A738-246991749849}"/>
              </a:ext>
            </a:extLst>
          </p:cNvPr>
          <p:cNvSpPr>
            <a:spLocks/>
          </p:cNvSpPr>
          <p:nvPr/>
        </p:nvSpPr>
        <p:spPr>
          <a:xfrm>
            <a:off x="1179161" y="2497977"/>
            <a:ext cx="10094316" cy="1862176"/>
          </a:xfrm>
          <a:prstGeom prst="rect">
            <a:avLst/>
          </a:prstGeom>
          <a:noFill/>
        </p:spPr>
        <p:txBody>
          <a:bodyPr wrap="square">
            <a:spAutoFit/>
          </a:bodyPr>
          <a:lstStyle/>
          <a:p>
            <a:pPr marL="1588" marR="0" lvl="1" indent="0" algn="ctr" defTabSz="895395" rtl="0" eaLnBrk="1" fontAlgn="auto" latinLnBrk="0" hangingPunct="1">
              <a:lnSpc>
                <a:spcPct val="100000"/>
              </a:lnSpc>
              <a:spcBef>
                <a:spcPts val="0"/>
              </a:spcBef>
              <a:spcAft>
                <a:spcPts val="0"/>
              </a:spcAft>
              <a:buClr>
                <a:srgbClr val="44546A"/>
              </a:buClr>
              <a:buSzPct val="100000"/>
              <a:buFontTx/>
              <a:buNone/>
              <a:tabLst/>
              <a:defRPr/>
            </a:pPr>
            <a:r>
              <a:rPr kumimoji="0" lang="en-US" sz="11501"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rPr>
              <a:t>Market Indicators</a:t>
            </a:r>
          </a:p>
        </p:txBody>
      </p:sp>
    </p:spTree>
    <p:extLst>
      <p:ext uri="{BB962C8B-B14F-4D97-AF65-F5344CB8AC3E}">
        <p14:creationId xmlns:p14="http://schemas.microsoft.com/office/powerpoint/2010/main" val="10600921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D4376ED-8A75-A76E-1F92-C8D1B405481B}"/>
              </a:ext>
            </a:extLst>
          </p:cNvPr>
          <p:cNvPicPr>
            <a:picLocks noChangeAspect="1"/>
          </p:cNvPicPr>
          <p:nvPr/>
        </p:nvPicPr>
        <p:blipFill>
          <a:blip r:embed="rId2"/>
          <a:stretch>
            <a:fillRect/>
          </a:stretch>
        </p:blipFill>
        <p:spPr>
          <a:xfrm>
            <a:off x="599228" y="5717166"/>
            <a:ext cx="11510246" cy="920576"/>
          </a:xfrm>
          <a:prstGeom prst="rect">
            <a:avLst/>
          </a:prstGeom>
        </p:spPr>
      </p:pic>
      <p:sp>
        <p:nvSpPr>
          <p:cNvPr id="15" name="Arrow: Down 14">
            <a:extLst>
              <a:ext uri="{FF2B5EF4-FFF2-40B4-BE49-F238E27FC236}">
                <a16:creationId xmlns:a16="http://schemas.microsoft.com/office/drawing/2014/main" id="{74676A5B-B66E-80EE-2968-C50628EE8951}"/>
              </a:ext>
            </a:extLst>
          </p:cNvPr>
          <p:cNvSpPr/>
          <p:nvPr/>
        </p:nvSpPr>
        <p:spPr>
          <a:xfrm>
            <a:off x="10705744" y="1091562"/>
            <a:ext cx="105801" cy="1412868"/>
          </a:xfrm>
          <a:prstGeom prst="downArrow">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pic>
        <p:nvPicPr>
          <p:cNvPr id="14" name="Picture 13">
            <a:extLst>
              <a:ext uri="{FF2B5EF4-FFF2-40B4-BE49-F238E27FC236}">
                <a16:creationId xmlns:a16="http://schemas.microsoft.com/office/drawing/2014/main" id="{59F4F2DC-DA5B-9ED3-2C30-FF51F465F5AD}"/>
              </a:ext>
            </a:extLst>
          </p:cNvPr>
          <p:cNvPicPr>
            <a:picLocks noChangeAspect="1"/>
          </p:cNvPicPr>
          <p:nvPr/>
        </p:nvPicPr>
        <p:blipFill>
          <a:blip r:embed="rId3"/>
          <a:stretch>
            <a:fillRect/>
          </a:stretch>
        </p:blipFill>
        <p:spPr>
          <a:xfrm>
            <a:off x="10087262" y="581197"/>
            <a:ext cx="1048647" cy="699448"/>
          </a:xfrm>
          <a:prstGeom prst="rect">
            <a:avLst/>
          </a:prstGeom>
          <a:effectLst>
            <a:softEdge rad="63500"/>
          </a:effectLst>
        </p:spPr>
      </p:pic>
      <p:pic>
        <p:nvPicPr>
          <p:cNvPr id="3" name="Picture 2">
            <a:extLst>
              <a:ext uri="{FF2B5EF4-FFF2-40B4-BE49-F238E27FC236}">
                <a16:creationId xmlns:a16="http://schemas.microsoft.com/office/drawing/2014/main" id="{B704CF8B-0837-4E9B-8816-4A44A044FA61}"/>
              </a:ext>
            </a:extLst>
          </p:cNvPr>
          <p:cNvPicPr>
            <a:picLocks noChangeAspect="1"/>
          </p:cNvPicPr>
          <p:nvPr/>
        </p:nvPicPr>
        <p:blipFill>
          <a:blip r:embed="rId4"/>
          <a:stretch>
            <a:fillRect/>
          </a:stretch>
        </p:blipFill>
        <p:spPr>
          <a:xfrm>
            <a:off x="299214" y="1515500"/>
            <a:ext cx="11810260" cy="4263297"/>
          </a:xfrm>
          <a:prstGeom prst="rect">
            <a:avLst/>
          </a:prstGeom>
        </p:spPr>
      </p:pic>
      <p:sp>
        <p:nvSpPr>
          <p:cNvPr id="2" name="Title 1">
            <a:extLst>
              <a:ext uri="{FF2B5EF4-FFF2-40B4-BE49-F238E27FC236}">
                <a16:creationId xmlns:a16="http://schemas.microsoft.com/office/drawing/2014/main" id="{63E3CF43-A93A-4C6A-4D95-FDF65ACF063B}"/>
              </a:ext>
            </a:extLst>
          </p:cNvPr>
          <p:cNvSpPr>
            <a:spLocks noGrp="1"/>
          </p:cNvSpPr>
          <p:nvPr>
            <p:ph type="title"/>
          </p:nvPr>
        </p:nvSpPr>
        <p:spPr/>
        <p:txBody>
          <a:bodyPr/>
          <a:lstStyle/>
          <a:p>
            <a:r>
              <a:rPr lang="en-US" dirty="0"/>
              <a:t>2017-23  : 10 Event </a:t>
            </a:r>
            <a:r>
              <a:rPr lang="th-TH" dirty="0"/>
              <a:t>ที่กดดันตลาดหุ้นไทยในรอบ 7 ปีที่ผ่านมา</a:t>
            </a:r>
            <a:endParaRPr lang="en-US" dirty="0"/>
          </a:p>
        </p:txBody>
      </p:sp>
      <p:pic>
        <p:nvPicPr>
          <p:cNvPr id="5" name="Picture 4">
            <a:extLst>
              <a:ext uri="{FF2B5EF4-FFF2-40B4-BE49-F238E27FC236}">
                <a16:creationId xmlns:a16="http://schemas.microsoft.com/office/drawing/2014/main" id="{9CD772EB-CD5E-9922-6A8B-946ADBAA386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62844" y="2040419"/>
            <a:ext cx="768116" cy="569158"/>
          </a:xfrm>
          <a:prstGeom prst="rect">
            <a:avLst/>
          </a:prstGeom>
        </p:spPr>
      </p:pic>
      <p:pic>
        <p:nvPicPr>
          <p:cNvPr id="6" name="Picture 5">
            <a:extLst>
              <a:ext uri="{FF2B5EF4-FFF2-40B4-BE49-F238E27FC236}">
                <a16:creationId xmlns:a16="http://schemas.microsoft.com/office/drawing/2014/main" id="{E865F017-01BC-E537-F256-F2C17C3F58FA}"/>
              </a:ext>
            </a:extLst>
          </p:cNvPr>
          <p:cNvPicPr>
            <a:picLocks noChangeAspect="1"/>
          </p:cNvPicPr>
          <p:nvPr/>
        </p:nvPicPr>
        <p:blipFill>
          <a:blip r:embed="rId6"/>
          <a:stretch>
            <a:fillRect/>
          </a:stretch>
        </p:blipFill>
        <p:spPr>
          <a:xfrm>
            <a:off x="2005963" y="1170633"/>
            <a:ext cx="1048648" cy="590016"/>
          </a:xfrm>
          <a:prstGeom prst="rect">
            <a:avLst/>
          </a:prstGeom>
          <a:effectLst>
            <a:softEdge rad="63500"/>
          </a:effectLst>
        </p:spPr>
      </p:pic>
      <p:pic>
        <p:nvPicPr>
          <p:cNvPr id="7" name="Picture 6">
            <a:extLst>
              <a:ext uri="{FF2B5EF4-FFF2-40B4-BE49-F238E27FC236}">
                <a16:creationId xmlns:a16="http://schemas.microsoft.com/office/drawing/2014/main" id="{F18A2B6F-D028-F06F-DF68-07F15D789EEC}"/>
              </a:ext>
            </a:extLst>
          </p:cNvPr>
          <p:cNvPicPr>
            <a:picLocks noChangeAspect="1"/>
          </p:cNvPicPr>
          <p:nvPr/>
        </p:nvPicPr>
        <p:blipFill>
          <a:blip r:embed="rId7"/>
          <a:stretch>
            <a:fillRect/>
          </a:stretch>
        </p:blipFill>
        <p:spPr>
          <a:xfrm>
            <a:off x="7212132" y="1249087"/>
            <a:ext cx="1818887" cy="1023124"/>
          </a:xfrm>
          <a:prstGeom prst="rect">
            <a:avLst/>
          </a:prstGeom>
          <a:effectLst>
            <a:softEdge rad="63500"/>
          </a:effectLst>
        </p:spPr>
      </p:pic>
      <p:sp>
        <p:nvSpPr>
          <p:cNvPr id="8" name="Arrow: Down 7">
            <a:extLst>
              <a:ext uri="{FF2B5EF4-FFF2-40B4-BE49-F238E27FC236}">
                <a16:creationId xmlns:a16="http://schemas.microsoft.com/office/drawing/2014/main" id="{5C353182-0068-574E-6A5B-468DCE3A4BCB}"/>
              </a:ext>
            </a:extLst>
          </p:cNvPr>
          <p:cNvSpPr/>
          <p:nvPr/>
        </p:nvSpPr>
        <p:spPr>
          <a:xfrm>
            <a:off x="8922675" y="2272211"/>
            <a:ext cx="239697" cy="1379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9" name="Arrow: Down 8">
            <a:extLst>
              <a:ext uri="{FF2B5EF4-FFF2-40B4-BE49-F238E27FC236}">
                <a16:creationId xmlns:a16="http://schemas.microsoft.com/office/drawing/2014/main" id="{9275B69A-CFF2-A018-64A8-457800A9D044}"/>
              </a:ext>
            </a:extLst>
          </p:cNvPr>
          <p:cNvSpPr/>
          <p:nvPr/>
        </p:nvSpPr>
        <p:spPr>
          <a:xfrm>
            <a:off x="5594835" y="2677143"/>
            <a:ext cx="239697" cy="1379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10" name="Arrow: Down 9">
            <a:extLst>
              <a:ext uri="{FF2B5EF4-FFF2-40B4-BE49-F238E27FC236}">
                <a16:creationId xmlns:a16="http://schemas.microsoft.com/office/drawing/2014/main" id="{ECFD9D3E-895B-4CA7-42E4-22C478D317E5}"/>
              </a:ext>
            </a:extLst>
          </p:cNvPr>
          <p:cNvSpPr/>
          <p:nvPr/>
        </p:nvSpPr>
        <p:spPr>
          <a:xfrm>
            <a:off x="2410438" y="1723903"/>
            <a:ext cx="239697" cy="1379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pic>
        <p:nvPicPr>
          <p:cNvPr id="11" name="Picture 10">
            <a:extLst>
              <a:ext uri="{FF2B5EF4-FFF2-40B4-BE49-F238E27FC236}">
                <a16:creationId xmlns:a16="http://schemas.microsoft.com/office/drawing/2014/main" id="{273E64E4-110F-2E18-985A-0F16496FEF19}"/>
              </a:ext>
            </a:extLst>
          </p:cNvPr>
          <p:cNvPicPr>
            <a:picLocks noChangeAspect="1"/>
          </p:cNvPicPr>
          <p:nvPr/>
        </p:nvPicPr>
        <p:blipFill>
          <a:blip r:embed="rId8"/>
          <a:stretch>
            <a:fillRect/>
          </a:stretch>
        </p:blipFill>
        <p:spPr>
          <a:xfrm>
            <a:off x="9039436" y="1280645"/>
            <a:ext cx="1439292" cy="960008"/>
          </a:xfrm>
          <a:prstGeom prst="rect">
            <a:avLst/>
          </a:prstGeom>
          <a:effectLst>
            <a:softEdge rad="63500"/>
          </a:effectLst>
        </p:spPr>
      </p:pic>
      <p:sp>
        <p:nvSpPr>
          <p:cNvPr id="12" name="Arrow: Down 11">
            <a:extLst>
              <a:ext uri="{FF2B5EF4-FFF2-40B4-BE49-F238E27FC236}">
                <a16:creationId xmlns:a16="http://schemas.microsoft.com/office/drawing/2014/main" id="{AF3629E7-5A95-1C91-EFA9-1F627C3CE7D4}"/>
              </a:ext>
            </a:extLst>
          </p:cNvPr>
          <p:cNvSpPr/>
          <p:nvPr/>
        </p:nvSpPr>
        <p:spPr>
          <a:xfrm>
            <a:off x="9168119" y="2294404"/>
            <a:ext cx="239697" cy="1379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pic>
        <p:nvPicPr>
          <p:cNvPr id="13" name="Picture 12">
            <a:extLst>
              <a:ext uri="{FF2B5EF4-FFF2-40B4-BE49-F238E27FC236}">
                <a16:creationId xmlns:a16="http://schemas.microsoft.com/office/drawing/2014/main" id="{C923FDD0-F4C2-0F39-96C7-C6AAFC04B6FD}"/>
              </a:ext>
            </a:extLst>
          </p:cNvPr>
          <p:cNvPicPr>
            <a:picLocks noChangeAspect="1"/>
          </p:cNvPicPr>
          <p:nvPr/>
        </p:nvPicPr>
        <p:blipFill>
          <a:blip r:embed="rId9"/>
          <a:stretch>
            <a:fillRect/>
          </a:stretch>
        </p:blipFill>
        <p:spPr>
          <a:xfrm>
            <a:off x="11119482" y="2504430"/>
            <a:ext cx="768116" cy="432065"/>
          </a:xfrm>
          <a:prstGeom prst="rect">
            <a:avLst/>
          </a:prstGeom>
          <a:effectLst>
            <a:softEdge rad="63500"/>
          </a:effectLst>
        </p:spPr>
      </p:pic>
      <p:sp>
        <p:nvSpPr>
          <p:cNvPr id="21" name="TextBox 20">
            <a:extLst>
              <a:ext uri="{FF2B5EF4-FFF2-40B4-BE49-F238E27FC236}">
                <a16:creationId xmlns:a16="http://schemas.microsoft.com/office/drawing/2014/main" id="{34EAA38D-2515-F10A-F956-0E61311F1DFD}"/>
              </a:ext>
            </a:extLst>
          </p:cNvPr>
          <p:cNvSpPr txBox="1"/>
          <p:nvPr/>
        </p:nvSpPr>
        <p:spPr>
          <a:xfrm>
            <a:off x="167861" y="1227657"/>
            <a:ext cx="11491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DB Heavent Light"/>
                <a:ea typeface="+mn-ea"/>
                <a:cs typeface="DB Heavent Light"/>
              </a:rPr>
              <a:t>SET Index</a:t>
            </a:r>
          </a:p>
        </p:txBody>
      </p:sp>
      <p:sp>
        <p:nvSpPr>
          <p:cNvPr id="22" name="Star: 5 Points 21">
            <a:extLst>
              <a:ext uri="{FF2B5EF4-FFF2-40B4-BE49-F238E27FC236}">
                <a16:creationId xmlns:a16="http://schemas.microsoft.com/office/drawing/2014/main" id="{FA6F308B-C75F-C0C4-8D39-6426D94F6BFA}"/>
              </a:ext>
            </a:extLst>
          </p:cNvPr>
          <p:cNvSpPr/>
          <p:nvPr/>
        </p:nvSpPr>
        <p:spPr>
          <a:xfrm>
            <a:off x="2410437" y="6023387"/>
            <a:ext cx="239697" cy="224287"/>
          </a:xfrm>
          <a:prstGeom prst="star5">
            <a:avLst/>
          </a:prstGeom>
          <a:solidFill>
            <a:srgbClr val="33CC33"/>
          </a:solidFill>
          <a:ln>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23" name="Star: 5 Points 22">
            <a:extLst>
              <a:ext uri="{FF2B5EF4-FFF2-40B4-BE49-F238E27FC236}">
                <a16:creationId xmlns:a16="http://schemas.microsoft.com/office/drawing/2014/main" id="{11A5F5D3-E743-11AD-E53D-9122626EB6BF}"/>
              </a:ext>
            </a:extLst>
          </p:cNvPr>
          <p:cNvSpPr/>
          <p:nvPr/>
        </p:nvSpPr>
        <p:spPr>
          <a:xfrm>
            <a:off x="9162372" y="6059888"/>
            <a:ext cx="239697" cy="224287"/>
          </a:xfrm>
          <a:prstGeom prst="star5">
            <a:avLst/>
          </a:prstGeom>
          <a:solidFill>
            <a:srgbClr val="33CC33"/>
          </a:solidFill>
          <a:ln>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pic>
        <p:nvPicPr>
          <p:cNvPr id="17" name="Picture 16">
            <a:extLst>
              <a:ext uri="{FF2B5EF4-FFF2-40B4-BE49-F238E27FC236}">
                <a16:creationId xmlns:a16="http://schemas.microsoft.com/office/drawing/2014/main" id="{01C5C165-097A-E542-28F0-E53245DFE2F6}"/>
              </a:ext>
            </a:extLst>
          </p:cNvPr>
          <p:cNvPicPr>
            <a:picLocks noChangeAspect="1"/>
          </p:cNvPicPr>
          <p:nvPr/>
        </p:nvPicPr>
        <p:blipFill>
          <a:blip r:embed="rId10"/>
          <a:stretch>
            <a:fillRect/>
          </a:stretch>
        </p:blipFill>
        <p:spPr>
          <a:xfrm>
            <a:off x="11521388" y="1203333"/>
            <a:ext cx="596503" cy="379979"/>
          </a:xfrm>
          <a:prstGeom prst="rect">
            <a:avLst/>
          </a:prstGeom>
          <a:effectLst>
            <a:softEdge rad="31750"/>
          </a:effectLst>
        </p:spPr>
      </p:pic>
      <p:sp>
        <p:nvSpPr>
          <p:cNvPr id="24" name="Star: 5 Points 23">
            <a:extLst>
              <a:ext uri="{FF2B5EF4-FFF2-40B4-BE49-F238E27FC236}">
                <a16:creationId xmlns:a16="http://schemas.microsoft.com/office/drawing/2014/main" id="{1FDC0886-C8FF-8B6D-8A43-1A30C5CD7E0F}"/>
              </a:ext>
            </a:extLst>
          </p:cNvPr>
          <p:cNvSpPr/>
          <p:nvPr/>
        </p:nvSpPr>
        <p:spPr>
          <a:xfrm>
            <a:off x="5834532" y="6096126"/>
            <a:ext cx="239697" cy="224287"/>
          </a:xfrm>
          <a:prstGeom prst="star5">
            <a:avLst/>
          </a:prstGeom>
          <a:solidFill>
            <a:srgbClr val="33CC33"/>
          </a:solidFill>
          <a:ln>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25" name="Star: 5 Points 24">
            <a:extLst>
              <a:ext uri="{FF2B5EF4-FFF2-40B4-BE49-F238E27FC236}">
                <a16:creationId xmlns:a16="http://schemas.microsoft.com/office/drawing/2014/main" id="{FB4B59B9-1817-C42B-339F-EB07A87991C2}"/>
              </a:ext>
            </a:extLst>
          </p:cNvPr>
          <p:cNvSpPr/>
          <p:nvPr/>
        </p:nvSpPr>
        <p:spPr>
          <a:xfrm>
            <a:off x="11699790" y="6086853"/>
            <a:ext cx="239697" cy="224287"/>
          </a:xfrm>
          <a:prstGeom prst="star5">
            <a:avLst/>
          </a:prstGeom>
          <a:solidFill>
            <a:srgbClr val="33CC33"/>
          </a:solidFill>
          <a:ln>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Tree>
    <p:extLst>
      <p:ext uri="{BB962C8B-B14F-4D97-AF65-F5344CB8AC3E}">
        <p14:creationId xmlns:p14="http://schemas.microsoft.com/office/powerpoint/2010/main" val="27621855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9FE72-8A7B-EF8B-2EF5-390AF51C3B30}"/>
              </a:ext>
            </a:extLst>
          </p:cNvPr>
          <p:cNvPicPr>
            <a:picLocks noChangeAspect="1"/>
          </p:cNvPicPr>
          <p:nvPr/>
        </p:nvPicPr>
        <p:blipFill>
          <a:blip r:embed="rId2"/>
          <a:stretch>
            <a:fillRect/>
          </a:stretch>
        </p:blipFill>
        <p:spPr>
          <a:xfrm>
            <a:off x="178279" y="417657"/>
            <a:ext cx="11835442" cy="5863300"/>
          </a:xfrm>
          <a:prstGeom prst="rect">
            <a:avLst/>
          </a:prstGeom>
        </p:spPr>
      </p:pic>
      <p:cxnSp>
        <p:nvCxnSpPr>
          <p:cNvPr id="3" name="Straight Arrow Connector 2">
            <a:extLst>
              <a:ext uri="{FF2B5EF4-FFF2-40B4-BE49-F238E27FC236}">
                <a16:creationId xmlns:a16="http://schemas.microsoft.com/office/drawing/2014/main" id="{6CCBF26B-3FAC-5C35-83F4-F1E58123E370}"/>
              </a:ext>
            </a:extLst>
          </p:cNvPr>
          <p:cNvCxnSpPr>
            <a:cxnSpLocks/>
          </p:cNvCxnSpPr>
          <p:nvPr/>
        </p:nvCxnSpPr>
        <p:spPr>
          <a:xfrm flipH="1" flipV="1">
            <a:off x="8503920" y="1636776"/>
            <a:ext cx="411480" cy="1399032"/>
          </a:xfrm>
          <a:prstGeom prst="straightConnector1">
            <a:avLst/>
          </a:prstGeom>
          <a:ln w="381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939543-B827-D1B2-0CFD-628B6EB7FCEC}"/>
              </a:ext>
            </a:extLst>
          </p:cNvPr>
          <p:cNvSpPr txBox="1"/>
          <p:nvPr/>
        </p:nvSpPr>
        <p:spPr>
          <a:xfrm>
            <a:off x="8503920" y="3035808"/>
            <a:ext cx="1371600" cy="1200329"/>
          </a:xfrm>
          <a:prstGeom prst="rect">
            <a:avLst/>
          </a:prstGeom>
          <a:solidFill>
            <a:srgbClr val="FED40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prstClr val="black"/>
                </a:solidFill>
                <a:effectLst/>
                <a:uLnTx/>
                <a:uFillTx/>
                <a:latin typeface="MN Lotchong" pitchFamily="2" charset="0"/>
                <a:ea typeface="+mn-ea"/>
                <a:cs typeface="MN Lotchong" pitchFamily="2" charset="0"/>
              </a:rPr>
              <a:t>ราคาน้ำมันดิบ </a:t>
            </a:r>
            <a:r>
              <a:rPr kumimoji="0" lang="en-US" sz="1800" b="0" i="0" u="none" strike="noStrike" kern="1200" cap="none" spc="0" normalizeH="0" baseline="0" noProof="0" dirty="0">
                <a:ln>
                  <a:noFill/>
                </a:ln>
                <a:solidFill>
                  <a:prstClr val="black"/>
                </a:solidFill>
                <a:effectLst/>
                <a:uLnTx/>
                <a:uFillTx/>
                <a:latin typeface="MN Lotchong" pitchFamily="2" charset="0"/>
                <a:ea typeface="+mn-ea"/>
                <a:cs typeface="MN Lotchong" pitchFamily="2" charset="0"/>
              </a:rPr>
              <a:t>  </a:t>
            </a:r>
            <a:r>
              <a:rPr kumimoji="0" lang="th-TH" sz="1800" b="0" i="0" u="none" strike="noStrike" kern="1200" cap="none" spc="0" normalizeH="0" baseline="0" noProof="0" dirty="0">
                <a:ln>
                  <a:noFill/>
                </a:ln>
                <a:solidFill>
                  <a:prstClr val="black"/>
                </a:solidFill>
                <a:effectLst/>
                <a:uLnTx/>
                <a:uFillTx/>
                <a:latin typeface="MN Lotchong" pitchFamily="2" charset="0"/>
                <a:ea typeface="+mn-ea"/>
                <a:cs typeface="MN Lotchong" pitchFamily="2" charset="0"/>
              </a:rPr>
              <a:t>และ </a:t>
            </a:r>
            <a:r>
              <a:rPr kumimoji="0" lang="en-US" sz="1800" b="0" i="0" u="none" strike="noStrike" kern="1200" cap="none" spc="0" normalizeH="0" baseline="0" noProof="0" dirty="0">
                <a:ln>
                  <a:noFill/>
                </a:ln>
                <a:solidFill>
                  <a:prstClr val="black"/>
                </a:solidFill>
                <a:effectLst/>
                <a:uLnTx/>
                <a:uFillTx/>
                <a:latin typeface="MN Lotchong" pitchFamily="2" charset="0"/>
                <a:ea typeface="+mn-ea"/>
                <a:cs typeface="MN Lotchong" pitchFamily="2" charset="0"/>
              </a:rPr>
              <a:t>Bond yield </a:t>
            </a:r>
            <a:r>
              <a:rPr kumimoji="0" lang="th-TH" sz="1800" b="0" i="0" u="none" strike="noStrike" kern="1200" cap="none" spc="0" normalizeH="0" baseline="0" noProof="0" dirty="0">
                <a:ln>
                  <a:noFill/>
                </a:ln>
                <a:solidFill>
                  <a:prstClr val="black"/>
                </a:solidFill>
                <a:effectLst/>
                <a:uLnTx/>
                <a:uFillTx/>
                <a:latin typeface="MN Lotchong" pitchFamily="2" charset="0"/>
                <a:ea typeface="+mn-ea"/>
                <a:cs typeface="MN Lotchong" pitchFamily="2" charset="0"/>
              </a:rPr>
              <a:t>ของไทย เริ่มขยับตัวขึ้น</a:t>
            </a:r>
            <a:endParaRPr kumimoji="0" lang="en-US" sz="1800" b="0" i="0" u="none" strike="noStrike" kern="1200" cap="none" spc="0" normalizeH="0" baseline="0" noProof="0" dirty="0">
              <a:ln>
                <a:noFill/>
              </a:ln>
              <a:solidFill>
                <a:prstClr val="black"/>
              </a:solidFill>
              <a:effectLst/>
              <a:uLnTx/>
              <a:uFillTx/>
              <a:latin typeface="MN Lotchong" pitchFamily="2" charset="0"/>
              <a:ea typeface="+mn-ea"/>
              <a:cs typeface="MN Lotchong" pitchFamily="2" charset="0"/>
            </a:endParaRPr>
          </a:p>
        </p:txBody>
      </p:sp>
      <p:sp>
        <p:nvSpPr>
          <p:cNvPr id="10" name="Star: 5 Points 9">
            <a:extLst>
              <a:ext uri="{FF2B5EF4-FFF2-40B4-BE49-F238E27FC236}">
                <a16:creationId xmlns:a16="http://schemas.microsoft.com/office/drawing/2014/main" id="{18C844C3-2C30-ACCF-CFE7-CB8154CF4765}"/>
              </a:ext>
            </a:extLst>
          </p:cNvPr>
          <p:cNvSpPr/>
          <p:nvPr/>
        </p:nvSpPr>
        <p:spPr>
          <a:xfrm>
            <a:off x="8403336" y="1463040"/>
            <a:ext cx="201168" cy="173736"/>
          </a:xfrm>
          <a:prstGeom prst="star5">
            <a:avLst/>
          </a:prstGeom>
          <a:solidFill>
            <a:srgbClr val="FED40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22943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5745644-5099-2E00-4D66-F7C5816CCA08}"/>
              </a:ext>
            </a:extLst>
          </p:cNvPr>
          <p:cNvGraphicFramePr>
            <a:graphicFrameLocks noChangeAspect="1"/>
          </p:cNvGraphicFramePr>
          <p:nvPr>
            <p:extLst>
              <p:ext uri="{D42A27DB-BD31-4B8C-83A1-F6EECF244321}">
                <p14:modId xmlns:p14="http://schemas.microsoft.com/office/powerpoint/2010/main" val="2275932126"/>
              </p:ext>
            </p:extLst>
          </p:nvPr>
        </p:nvGraphicFramePr>
        <p:xfrm>
          <a:off x="711949" y="1063120"/>
          <a:ext cx="9991725" cy="3057525"/>
        </p:xfrm>
        <a:graphic>
          <a:graphicData uri="http://schemas.openxmlformats.org/presentationml/2006/ole">
            <mc:AlternateContent xmlns:mc="http://schemas.openxmlformats.org/markup-compatibility/2006">
              <mc:Choice xmlns:v="urn:schemas-microsoft-com:vml" Requires="v">
                <p:oleObj name="Worksheet" r:id="rId2" imgW="9991549" imgH="3057696" progId="Excel.Sheet.12">
                  <p:link updateAutomatic="1"/>
                </p:oleObj>
              </mc:Choice>
              <mc:Fallback>
                <p:oleObj name="Worksheet" r:id="rId2" imgW="9991549" imgH="3057696" progId="Excel.Sheet.12">
                  <p:link updateAutomatic="1"/>
                  <p:pic>
                    <p:nvPicPr>
                      <p:cNvPr id="2" name="Object 1">
                        <a:extLst>
                          <a:ext uri="{FF2B5EF4-FFF2-40B4-BE49-F238E27FC236}">
                            <a16:creationId xmlns:a16="http://schemas.microsoft.com/office/drawing/2014/main" id="{15745644-5099-2E00-4D66-F7C5816CCA08}"/>
                          </a:ext>
                        </a:extLst>
                      </p:cNvPr>
                      <p:cNvPicPr/>
                      <p:nvPr/>
                    </p:nvPicPr>
                    <p:blipFill>
                      <a:blip r:embed="rId3"/>
                      <a:stretch>
                        <a:fillRect/>
                      </a:stretch>
                    </p:blipFill>
                    <p:spPr>
                      <a:xfrm>
                        <a:off x="711949" y="1063120"/>
                        <a:ext cx="9991725" cy="3057525"/>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DD30C231-D8A5-4963-3CC0-AFC6B2BECB3A}"/>
              </a:ext>
            </a:extLst>
          </p:cNvPr>
          <p:cNvSpPr>
            <a:spLocks noGrp="1"/>
          </p:cNvSpPr>
          <p:nvPr>
            <p:ph type="title"/>
          </p:nvPr>
        </p:nvSpPr>
        <p:spPr/>
        <p:txBody>
          <a:bodyPr/>
          <a:lstStyle/>
          <a:p>
            <a:r>
              <a:rPr lang="en-US" dirty="0"/>
              <a:t>Flow </a:t>
            </a:r>
            <a:r>
              <a:rPr lang="th-TH" dirty="0"/>
              <a:t>ต่างชาติ</a:t>
            </a:r>
            <a:r>
              <a:rPr lang="en-US" dirty="0"/>
              <a:t> </a:t>
            </a:r>
            <a:r>
              <a:rPr lang="th-TH" dirty="0"/>
              <a:t>ที่ไหลเข้า-ออก </a:t>
            </a:r>
            <a:r>
              <a:rPr lang="en-US" dirty="0"/>
              <a:t> 6 </a:t>
            </a:r>
            <a:r>
              <a:rPr lang="th-TH" dirty="0"/>
              <a:t>ตลาดหลักเอเซีย</a:t>
            </a:r>
            <a:endParaRPr lang="en-US" dirty="0"/>
          </a:p>
        </p:txBody>
      </p:sp>
      <p:sp>
        <p:nvSpPr>
          <p:cNvPr id="5" name="TextBox 4">
            <a:extLst>
              <a:ext uri="{FF2B5EF4-FFF2-40B4-BE49-F238E27FC236}">
                <a16:creationId xmlns:a16="http://schemas.microsoft.com/office/drawing/2014/main" id="{511580F1-8421-78BF-C7E4-173C73843EEB}"/>
              </a:ext>
            </a:extLst>
          </p:cNvPr>
          <p:cNvSpPr txBox="1"/>
          <p:nvPr/>
        </p:nvSpPr>
        <p:spPr>
          <a:xfrm>
            <a:off x="816675" y="4796248"/>
            <a:ext cx="5209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Remark :  </a:t>
            </a: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ตัวเลข </a:t>
            </a: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Net position </a:t>
            </a: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ของนักลงทุนต่างประเทศ ใน 6 ตลาดหุ้นเอเซีย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ประกอบด้วย </a:t>
            </a: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India-</a:t>
            </a:r>
            <a:r>
              <a:rPr kumimoji="0" lang="en-US" sz="1800" b="0" i="0" u="none" strike="noStrike" kern="1200" cap="none" spc="0" normalizeH="0" baseline="0" noProof="0" dirty="0" err="1">
                <a:ln>
                  <a:noFill/>
                </a:ln>
                <a:solidFill>
                  <a:srgbClr val="003D66"/>
                </a:solidFill>
                <a:effectLst/>
                <a:uLnTx/>
                <a:uFillTx/>
                <a:latin typeface="DB Heavent Light"/>
                <a:ea typeface="+mn-ea"/>
                <a:cs typeface="DB Heavent Light"/>
              </a:rPr>
              <a:t>S.Korea</a:t>
            </a: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-Taiwan-</a:t>
            </a:r>
            <a:r>
              <a:rPr kumimoji="0" lang="en-US" sz="1800" b="0" i="0" u="none" strike="noStrike" kern="1200" cap="none" spc="0" normalizeH="0" baseline="0" noProof="0" dirty="0" err="1">
                <a:ln>
                  <a:noFill/>
                </a:ln>
                <a:solidFill>
                  <a:srgbClr val="003D66"/>
                </a:solidFill>
                <a:effectLst/>
                <a:uLnTx/>
                <a:uFillTx/>
                <a:latin typeface="DB Heavent Light"/>
                <a:ea typeface="+mn-ea"/>
                <a:cs typeface="DB Heavent Light"/>
              </a:rPr>
              <a:t>Veitnam</a:t>
            </a: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-Philippines-Indonesia</a:t>
            </a:r>
          </a:p>
        </p:txBody>
      </p:sp>
      <p:sp>
        <p:nvSpPr>
          <p:cNvPr id="3" name="Rectangle: Rounded Corners 2">
            <a:extLst>
              <a:ext uri="{FF2B5EF4-FFF2-40B4-BE49-F238E27FC236}">
                <a16:creationId xmlns:a16="http://schemas.microsoft.com/office/drawing/2014/main" id="{B4944892-8B6C-6BC3-6B7F-44F5235F3330}"/>
              </a:ext>
            </a:extLst>
          </p:cNvPr>
          <p:cNvSpPr/>
          <p:nvPr/>
        </p:nvSpPr>
        <p:spPr>
          <a:xfrm>
            <a:off x="3675788" y="912594"/>
            <a:ext cx="793631" cy="3358575"/>
          </a:xfrm>
          <a:prstGeom prst="roundRect">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graphicFrame>
        <p:nvGraphicFramePr>
          <p:cNvPr id="4" name="Object 3">
            <a:extLst>
              <a:ext uri="{FF2B5EF4-FFF2-40B4-BE49-F238E27FC236}">
                <a16:creationId xmlns:a16="http://schemas.microsoft.com/office/drawing/2014/main" id="{5FB406D4-D5E3-BC57-6BDE-9252819D8698}"/>
              </a:ext>
            </a:extLst>
          </p:cNvPr>
          <p:cNvGraphicFramePr>
            <a:graphicFrameLocks noChangeAspect="1"/>
          </p:cNvGraphicFramePr>
          <p:nvPr>
            <p:extLst>
              <p:ext uri="{D42A27DB-BD31-4B8C-83A1-F6EECF244321}">
                <p14:modId xmlns:p14="http://schemas.microsoft.com/office/powerpoint/2010/main" val="131707032"/>
              </p:ext>
            </p:extLst>
          </p:nvPr>
        </p:nvGraphicFramePr>
        <p:xfrm>
          <a:off x="6229350" y="4270375"/>
          <a:ext cx="4467225" cy="2181225"/>
        </p:xfrm>
        <a:graphic>
          <a:graphicData uri="http://schemas.openxmlformats.org/presentationml/2006/ole">
            <mc:AlternateContent xmlns:mc="http://schemas.openxmlformats.org/markup-compatibility/2006">
              <mc:Choice xmlns:v="urn:schemas-microsoft-com:vml" Requires="v">
                <p:oleObj name="Worksheet" r:id="rId4" imgW="4467113" imgH="2181381" progId="Excel.Sheet.12">
                  <p:link updateAutomatic="1"/>
                </p:oleObj>
              </mc:Choice>
              <mc:Fallback>
                <p:oleObj name="Worksheet" r:id="rId4" imgW="4467113" imgH="2181381" progId="Excel.Sheet.12">
                  <p:link updateAutomatic="1"/>
                  <p:pic>
                    <p:nvPicPr>
                      <p:cNvPr id="4" name="Object 3">
                        <a:extLst>
                          <a:ext uri="{FF2B5EF4-FFF2-40B4-BE49-F238E27FC236}">
                            <a16:creationId xmlns:a16="http://schemas.microsoft.com/office/drawing/2014/main" id="{5FB406D4-D5E3-BC57-6BDE-9252819D8698}"/>
                          </a:ext>
                        </a:extLst>
                      </p:cNvPr>
                      <p:cNvPicPr/>
                      <p:nvPr/>
                    </p:nvPicPr>
                    <p:blipFill>
                      <a:blip r:embed="rId5"/>
                      <a:stretch>
                        <a:fillRect/>
                      </a:stretch>
                    </p:blipFill>
                    <p:spPr>
                      <a:xfrm>
                        <a:off x="6229350" y="4270375"/>
                        <a:ext cx="4467225" cy="218122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D149AF21-A261-6093-C95D-ABB2A7D56815}"/>
              </a:ext>
            </a:extLst>
          </p:cNvPr>
          <p:cNvSpPr txBox="1"/>
          <p:nvPr/>
        </p:nvSpPr>
        <p:spPr>
          <a:xfrm>
            <a:off x="134788" y="6231998"/>
            <a:ext cx="60945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DB Heavent Light"/>
                <a:ea typeface="+mn-ea"/>
                <a:cs typeface="DB Heavent Light"/>
              </a:rPr>
              <a:t>E:\000\Bloomberg\003-Foreign limit-</a:t>
            </a:r>
            <a:r>
              <a:rPr kumimoji="0" lang="en-US" sz="1800" b="0" i="0" u="none" strike="noStrike" kern="1200" cap="none" spc="0" normalizeH="0" baseline="0" noProof="0" dirty="0" err="1">
                <a:ln>
                  <a:noFill/>
                </a:ln>
                <a:solidFill>
                  <a:srgbClr val="E7E6E6">
                    <a:lumMod val="75000"/>
                  </a:srgbClr>
                </a:solidFill>
                <a:effectLst/>
                <a:uLnTx/>
                <a:uFillTx/>
                <a:latin typeface="DB Heavent Light"/>
                <a:ea typeface="+mn-ea"/>
                <a:cs typeface="DB Heavent Light"/>
              </a:rPr>
              <a:t>daily_setsmart</a:t>
            </a:r>
            <a:r>
              <a:rPr kumimoji="0" lang="en-US" sz="1800" b="0" i="0" u="none" strike="noStrike" kern="1200" cap="none" spc="0" normalizeH="0" baseline="0" noProof="0" dirty="0">
                <a:ln>
                  <a:noFill/>
                </a:ln>
                <a:solidFill>
                  <a:srgbClr val="E7E6E6">
                    <a:lumMod val="75000"/>
                  </a:srgbClr>
                </a:solidFill>
                <a:effectLst/>
                <a:uLnTx/>
                <a:uFillTx/>
                <a:latin typeface="DB Heavent Light"/>
                <a:ea typeface="+mn-ea"/>
                <a:cs typeface="DB Heavent Light"/>
              </a:rPr>
              <a:t> version 14OCT2023.xlsx</a:t>
            </a:r>
          </a:p>
        </p:txBody>
      </p:sp>
    </p:spTree>
    <p:extLst>
      <p:ext uri="{BB962C8B-B14F-4D97-AF65-F5344CB8AC3E}">
        <p14:creationId xmlns:p14="http://schemas.microsoft.com/office/powerpoint/2010/main" val="31890190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0935DD-8067-4D81-8806-B19D766BECE2}"/>
              </a:ext>
            </a:extLst>
          </p:cNvPr>
          <p:cNvSpPr>
            <a:spLocks/>
          </p:cNvSpPr>
          <p:nvPr/>
        </p:nvSpPr>
        <p:spPr>
          <a:xfrm>
            <a:off x="759614" y="40517"/>
            <a:ext cx="8029507" cy="646331"/>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Calendar (Month)</a:t>
            </a:r>
          </a:p>
        </p:txBody>
      </p:sp>
      <p:sp>
        <p:nvSpPr>
          <p:cNvPr id="3" name="Title 2">
            <a:extLst>
              <a:ext uri="{FF2B5EF4-FFF2-40B4-BE49-F238E27FC236}">
                <a16:creationId xmlns:a16="http://schemas.microsoft.com/office/drawing/2014/main" id="{6B306D53-74BB-1C49-511C-96B9695AA1A8}"/>
              </a:ext>
            </a:extLst>
          </p:cNvPr>
          <p:cNvSpPr>
            <a:spLocks noGrp="1"/>
          </p:cNvSpPr>
          <p:nvPr>
            <p:ph type="title"/>
          </p:nvPr>
        </p:nvSpPr>
        <p:spPr/>
        <p:txBody>
          <a:bodyPr/>
          <a:lstStyle/>
          <a:p>
            <a:r>
              <a:rPr lang="en-US" dirty="0"/>
              <a:t>Calendar (Week)</a:t>
            </a:r>
          </a:p>
        </p:txBody>
      </p:sp>
      <p:pic>
        <p:nvPicPr>
          <p:cNvPr id="5" name="Picture 4">
            <a:extLst>
              <a:ext uri="{FF2B5EF4-FFF2-40B4-BE49-F238E27FC236}">
                <a16:creationId xmlns:a16="http://schemas.microsoft.com/office/drawing/2014/main" id="{64C4F415-F3BD-5826-D244-2E2AFCBEC45C}"/>
              </a:ext>
            </a:extLst>
          </p:cNvPr>
          <p:cNvPicPr>
            <a:picLocks noChangeAspect="1"/>
          </p:cNvPicPr>
          <p:nvPr/>
        </p:nvPicPr>
        <p:blipFill>
          <a:blip r:embed="rId3"/>
          <a:stretch>
            <a:fillRect/>
          </a:stretch>
        </p:blipFill>
        <p:spPr>
          <a:xfrm>
            <a:off x="2429714" y="820386"/>
            <a:ext cx="7608856" cy="5471682"/>
          </a:xfrm>
          <a:prstGeom prst="rect">
            <a:avLst/>
          </a:prstGeom>
        </p:spPr>
      </p:pic>
    </p:spTree>
    <p:extLst>
      <p:ext uri="{BB962C8B-B14F-4D97-AF65-F5344CB8AC3E}">
        <p14:creationId xmlns:p14="http://schemas.microsoft.com/office/powerpoint/2010/main" val="7606109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0935DD-8067-4D81-8806-B19D766BECE2}"/>
              </a:ext>
            </a:extLst>
          </p:cNvPr>
          <p:cNvSpPr>
            <a:spLocks/>
          </p:cNvSpPr>
          <p:nvPr/>
        </p:nvSpPr>
        <p:spPr>
          <a:xfrm>
            <a:off x="759614" y="40517"/>
            <a:ext cx="8029507" cy="646331"/>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Calendar (Month)</a:t>
            </a:r>
          </a:p>
        </p:txBody>
      </p:sp>
      <p:sp>
        <p:nvSpPr>
          <p:cNvPr id="3" name="Title 2">
            <a:extLst>
              <a:ext uri="{FF2B5EF4-FFF2-40B4-BE49-F238E27FC236}">
                <a16:creationId xmlns:a16="http://schemas.microsoft.com/office/drawing/2014/main" id="{6B306D53-74BB-1C49-511C-96B9695AA1A8}"/>
              </a:ext>
            </a:extLst>
          </p:cNvPr>
          <p:cNvSpPr>
            <a:spLocks noGrp="1"/>
          </p:cNvSpPr>
          <p:nvPr>
            <p:ph type="title"/>
          </p:nvPr>
        </p:nvSpPr>
        <p:spPr/>
        <p:txBody>
          <a:bodyPr/>
          <a:lstStyle/>
          <a:p>
            <a:r>
              <a:rPr lang="en-US" dirty="0"/>
              <a:t>Calendar (Month)</a:t>
            </a:r>
          </a:p>
        </p:txBody>
      </p:sp>
      <p:pic>
        <p:nvPicPr>
          <p:cNvPr id="2" name="Picture 1">
            <a:extLst>
              <a:ext uri="{FF2B5EF4-FFF2-40B4-BE49-F238E27FC236}">
                <a16:creationId xmlns:a16="http://schemas.microsoft.com/office/drawing/2014/main" id="{6875A39D-89D5-1E35-2AC8-1E3F94C793BB}"/>
              </a:ext>
            </a:extLst>
          </p:cNvPr>
          <p:cNvPicPr>
            <a:picLocks noChangeAspect="1"/>
          </p:cNvPicPr>
          <p:nvPr/>
        </p:nvPicPr>
        <p:blipFill>
          <a:blip r:embed="rId3"/>
          <a:stretch>
            <a:fillRect/>
          </a:stretch>
        </p:blipFill>
        <p:spPr>
          <a:xfrm>
            <a:off x="123264" y="952230"/>
            <a:ext cx="11945471" cy="4663566"/>
          </a:xfrm>
          <a:prstGeom prst="rect">
            <a:avLst/>
          </a:prstGeom>
        </p:spPr>
      </p:pic>
    </p:spTree>
    <p:extLst>
      <p:ext uri="{BB962C8B-B14F-4D97-AF65-F5344CB8AC3E}">
        <p14:creationId xmlns:p14="http://schemas.microsoft.com/office/powerpoint/2010/main" val="2132405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12BA4-F5A2-CCC5-2C8D-2D75955FECEE}"/>
              </a:ext>
            </a:extLst>
          </p:cNvPr>
          <p:cNvPicPr>
            <a:picLocks noChangeAspect="1"/>
          </p:cNvPicPr>
          <p:nvPr/>
        </p:nvPicPr>
        <p:blipFill>
          <a:blip r:embed="rId2"/>
          <a:stretch>
            <a:fillRect/>
          </a:stretch>
        </p:blipFill>
        <p:spPr>
          <a:xfrm>
            <a:off x="65673" y="1321318"/>
            <a:ext cx="4005997" cy="2158921"/>
          </a:xfrm>
          <a:prstGeom prst="rect">
            <a:avLst/>
          </a:prstGeom>
        </p:spPr>
      </p:pic>
      <p:pic>
        <p:nvPicPr>
          <p:cNvPr id="5" name="Picture 4">
            <a:extLst>
              <a:ext uri="{FF2B5EF4-FFF2-40B4-BE49-F238E27FC236}">
                <a16:creationId xmlns:a16="http://schemas.microsoft.com/office/drawing/2014/main" id="{EE50956C-5B0C-A9A6-6BFB-49F20742ABB3}"/>
              </a:ext>
            </a:extLst>
          </p:cNvPr>
          <p:cNvPicPr>
            <a:picLocks noChangeAspect="1"/>
          </p:cNvPicPr>
          <p:nvPr/>
        </p:nvPicPr>
        <p:blipFill>
          <a:blip r:embed="rId3"/>
          <a:stretch>
            <a:fillRect/>
          </a:stretch>
        </p:blipFill>
        <p:spPr>
          <a:xfrm>
            <a:off x="4114333" y="1321318"/>
            <a:ext cx="4005999" cy="2158921"/>
          </a:xfrm>
          <a:prstGeom prst="rect">
            <a:avLst/>
          </a:prstGeom>
        </p:spPr>
      </p:pic>
      <p:pic>
        <p:nvPicPr>
          <p:cNvPr id="7" name="Picture 6">
            <a:extLst>
              <a:ext uri="{FF2B5EF4-FFF2-40B4-BE49-F238E27FC236}">
                <a16:creationId xmlns:a16="http://schemas.microsoft.com/office/drawing/2014/main" id="{4D340F0C-2956-E810-EF91-7323BD6FDDDD}"/>
              </a:ext>
            </a:extLst>
          </p:cNvPr>
          <p:cNvPicPr>
            <a:picLocks noChangeAspect="1"/>
          </p:cNvPicPr>
          <p:nvPr/>
        </p:nvPicPr>
        <p:blipFill>
          <a:blip r:embed="rId4"/>
          <a:stretch>
            <a:fillRect/>
          </a:stretch>
        </p:blipFill>
        <p:spPr>
          <a:xfrm>
            <a:off x="8186003" y="1321319"/>
            <a:ext cx="4005997" cy="2158920"/>
          </a:xfrm>
          <a:prstGeom prst="rect">
            <a:avLst/>
          </a:prstGeom>
        </p:spPr>
      </p:pic>
      <p:pic>
        <p:nvPicPr>
          <p:cNvPr id="9" name="Picture 8">
            <a:extLst>
              <a:ext uri="{FF2B5EF4-FFF2-40B4-BE49-F238E27FC236}">
                <a16:creationId xmlns:a16="http://schemas.microsoft.com/office/drawing/2014/main" id="{A542D839-CF09-3B08-32FE-2DCF0C4D8F51}"/>
              </a:ext>
            </a:extLst>
          </p:cNvPr>
          <p:cNvPicPr>
            <a:picLocks noChangeAspect="1"/>
          </p:cNvPicPr>
          <p:nvPr/>
        </p:nvPicPr>
        <p:blipFill>
          <a:blip r:embed="rId5"/>
          <a:stretch>
            <a:fillRect/>
          </a:stretch>
        </p:blipFill>
        <p:spPr>
          <a:xfrm>
            <a:off x="1681684" y="3848859"/>
            <a:ext cx="4005998" cy="2158921"/>
          </a:xfrm>
          <a:prstGeom prst="rect">
            <a:avLst/>
          </a:prstGeom>
        </p:spPr>
      </p:pic>
      <p:pic>
        <p:nvPicPr>
          <p:cNvPr id="11" name="Picture 10">
            <a:extLst>
              <a:ext uri="{FF2B5EF4-FFF2-40B4-BE49-F238E27FC236}">
                <a16:creationId xmlns:a16="http://schemas.microsoft.com/office/drawing/2014/main" id="{5CF94975-519D-0804-1BD4-4948290CFF5C}"/>
              </a:ext>
            </a:extLst>
          </p:cNvPr>
          <p:cNvPicPr>
            <a:picLocks noChangeAspect="1"/>
          </p:cNvPicPr>
          <p:nvPr/>
        </p:nvPicPr>
        <p:blipFill>
          <a:blip r:embed="rId6"/>
          <a:stretch>
            <a:fillRect/>
          </a:stretch>
        </p:blipFill>
        <p:spPr>
          <a:xfrm>
            <a:off x="6504319" y="3848860"/>
            <a:ext cx="4005997" cy="2158920"/>
          </a:xfrm>
          <a:prstGeom prst="rect">
            <a:avLst/>
          </a:prstGeom>
        </p:spPr>
      </p:pic>
      <p:sp>
        <p:nvSpPr>
          <p:cNvPr id="12" name="Title 2">
            <a:extLst>
              <a:ext uri="{FF2B5EF4-FFF2-40B4-BE49-F238E27FC236}">
                <a16:creationId xmlns:a16="http://schemas.microsoft.com/office/drawing/2014/main" id="{37D13421-3F24-D301-80B4-A44B643D7B2B}"/>
              </a:ext>
            </a:extLst>
          </p:cNvPr>
          <p:cNvSpPr txBox="1">
            <a:spLocks/>
          </p:cNvSpPr>
          <p:nvPr/>
        </p:nvSpPr>
        <p:spPr>
          <a:xfrm>
            <a:off x="299214" y="66575"/>
            <a:ext cx="9999333" cy="727753"/>
          </a:xfrm>
          <a:prstGeom prst="rect">
            <a:avLst/>
          </a:prstGeom>
        </p:spPr>
        <p:txBody>
          <a:bodyPr/>
          <a:lstStyle>
            <a:lvl1pPr algn="l" defTabSz="914446" rtl="0" eaLnBrk="1" latinLnBrk="0" hangingPunct="1">
              <a:lnSpc>
                <a:spcPct val="90000"/>
              </a:lnSpc>
              <a:spcBef>
                <a:spcPct val="0"/>
              </a:spcBef>
              <a:buNone/>
              <a:defRPr sz="4400" kern="1200">
                <a:solidFill>
                  <a:srgbClr val="003B66"/>
                </a:solidFill>
                <a:latin typeface="DB Heavent Med" panose="02000606060000090000" pitchFamily="2" charset="-34"/>
                <a:ea typeface="+mj-ea"/>
                <a:cs typeface="DB Heavent Med" panose="02000606060000090000" pitchFamily="2" charset="-34"/>
              </a:defRPr>
            </a:lvl1pPr>
          </a:lstStyle>
          <a:p>
            <a:pPr marL="0" marR="0" lvl="0" indent="0" algn="l" defTabSz="914446" rtl="0" eaLnBrk="1" fontAlgn="auto" latinLnBrk="0" hangingPunct="1">
              <a:lnSpc>
                <a:spcPct val="90000"/>
              </a:lnSpc>
              <a:spcBef>
                <a:spcPct val="0"/>
              </a:spcBef>
              <a:spcAft>
                <a:spcPts val="0"/>
              </a:spcAft>
              <a:buClrTx/>
              <a:buSzTx/>
              <a:buFontTx/>
              <a:buNone/>
              <a:tabLst/>
              <a:defRPr/>
            </a:pPr>
            <a:r>
              <a:rPr kumimoji="0" lang="th-TH" sz="4400" b="0" i="0" u="none" strike="noStrike" kern="1200" cap="none" spc="0" normalizeH="0" baseline="0" noProof="0" dirty="0">
                <a:ln>
                  <a:noFill/>
                </a:ln>
                <a:solidFill>
                  <a:srgbClr val="003B66"/>
                </a:solidFill>
                <a:effectLst/>
                <a:uLnTx/>
                <a:uFillTx/>
                <a:latin typeface="DB Heavent Med" panose="02000606060000090000" pitchFamily="2" charset="-34"/>
                <a:ea typeface="+mj-ea"/>
                <a:cs typeface="DB Heavent Med" panose="02000606060000090000" pitchFamily="2" charset="-34"/>
              </a:rPr>
              <a:t>การเปลี่ยนแปลงของ </a:t>
            </a:r>
            <a:r>
              <a:rPr kumimoji="0" lang="en-US" sz="4400" b="0" i="0" u="none" strike="noStrike" kern="1200" cap="none" spc="0" normalizeH="0" baseline="0" noProof="0" dirty="0">
                <a:ln>
                  <a:noFill/>
                </a:ln>
                <a:solidFill>
                  <a:srgbClr val="003B66"/>
                </a:solidFill>
                <a:effectLst/>
                <a:uLnTx/>
                <a:uFillTx/>
                <a:latin typeface="DB Heavent Med" panose="02000606060000090000" pitchFamily="2" charset="-34"/>
                <a:ea typeface="+mj-ea"/>
                <a:cs typeface="DB Heavent Med" panose="02000606060000090000" pitchFamily="2" charset="-34"/>
              </a:rPr>
              <a:t>SET Index </a:t>
            </a:r>
            <a:r>
              <a:rPr kumimoji="0" lang="th-TH" sz="4400" b="0" i="0" u="none" strike="noStrike" kern="1200" cap="none" spc="0" normalizeH="0" baseline="0" noProof="0" dirty="0">
                <a:ln>
                  <a:noFill/>
                </a:ln>
                <a:solidFill>
                  <a:srgbClr val="003B66"/>
                </a:solidFill>
                <a:effectLst/>
                <a:uLnTx/>
                <a:uFillTx/>
                <a:latin typeface="DB Heavent Med" panose="02000606060000090000" pitchFamily="2" charset="-34"/>
                <a:ea typeface="+mj-ea"/>
                <a:cs typeface="DB Heavent Med" panose="02000606060000090000" pitchFamily="2" charset="-34"/>
              </a:rPr>
              <a:t>ในแต่ละเดือน</a:t>
            </a:r>
            <a:endParaRPr kumimoji="0" lang="en-US" sz="4400" b="0" i="0" u="none" strike="noStrike" kern="1200" cap="none" spc="0" normalizeH="0" baseline="0" noProof="0" dirty="0">
              <a:ln>
                <a:noFill/>
              </a:ln>
              <a:solidFill>
                <a:srgbClr val="003B66"/>
              </a:solidFill>
              <a:effectLst/>
              <a:uLnTx/>
              <a:uFillTx/>
              <a:latin typeface="DB Heavent Med" panose="02000606060000090000" pitchFamily="2" charset="-34"/>
              <a:ea typeface="+mj-ea"/>
              <a:cs typeface="DB Heavent Med" panose="02000606060000090000" pitchFamily="2" charset="-34"/>
            </a:endParaRPr>
          </a:p>
        </p:txBody>
      </p:sp>
    </p:spTree>
    <p:extLst>
      <p:ext uri="{BB962C8B-B14F-4D97-AF65-F5344CB8AC3E}">
        <p14:creationId xmlns:p14="http://schemas.microsoft.com/office/powerpoint/2010/main" val="13228003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130FA3A0-D2F5-42A5-9007-1F119590AE13}"/>
              </a:ext>
            </a:extLst>
          </p:cNvPr>
          <p:cNvGraphicFramePr>
            <a:graphicFrameLocks noChangeAspect="1"/>
          </p:cNvGraphicFramePr>
          <p:nvPr>
            <p:extLst>
              <p:ext uri="{D42A27DB-BD31-4B8C-83A1-F6EECF244321}">
                <p14:modId xmlns:p14="http://schemas.microsoft.com/office/powerpoint/2010/main" val="3086058173"/>
              </p:ext>
            </p:extLst>
          </p:nvPr>
        </p:nvGraphicFramePr>
        <p:xfrm>
          <a:off x="107950" y="855663"/>
          <a:ext cx="5970588" cy="5397500"/>
        </p:xfrm>
        <a:graphic>
          <a:graphicData uri="http://schemas.openxmlformats.org/presentationml/2006/ole">
            <mc:AlternateContent xmlns:mc="http://schemas.openxmlformats.org/markup-compatibility/2006">
              <mc:Choice xmlns:v="urn:schemas-microsoft-com:vml" Requires="v">
                <p:oleObj name="Worksheet" r:id="rId3" imgW="6029277" imgH="5448272" progId="Excel.Sheet.12">
                  <p:link updateAutomatic="1"/>
                </p:oleObj>
              </mc:Choice>
              <mc:Fallback>
                <p:oleObj name="Worksheet" r:id="rId3" imgW="6029277" imgH="5448272" progId="Excel.Sheet.12">
                  <p:link updateAutomatic="1"/>
                  <p:pic>
                    <p:nvPicPr>
                      <p:cNvPr id="8" name="Object 7">
                        <a:extLst>
                          <a:ext uri="{FF2B5EF4-FFF2-40B4-BE49-F238E27FC236}">
                            <a16:creationId xmlns:a16="http://schemas.microsoft.com/office/drawing/2014/main" id="{130FA3A0-D2F5-42A5-9007-1F119590AE13}"/>
                          </a:ext>
                        </a:extLst>
                      </p:cNvPr>
                      <p:cNvPicPr/>
                      <p:nvPr/>
                    </p:nvPicPr>
                    <p:blipFill>
                      <a:blip r:embed="rId4"/>
                      <a:stretch>
                        <a:fillRect/>
                      </a:stretch>
                    </p:blipFill>
                    <p:spPr>
                      <a:xfrm>
                        <a:off x="107950" y="855663"/>
                        <a:ext cx="5970588" cy="5397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F6EA39DF-AB78-4B7D-978C-146BCC11A221}"/>
              </a:ext>
            </a:extLst>
          </p:cNvPr>
          <p:cNvGraphicFramePr>
            <a:graphicFrameLocks noChangeAspect="1"/>
          </p:cNvGraphicFramePr>
          <p:nvPr>
            <p:extLst>
              <p:ext uri="{D42A27DB-BD31-4B8C-83A1-F6EECF244321}">
                <p14:modId xmlns:p14="http://schemas.microsoft.com/office/powerpoint/2010/main" val="4255511935"/>
              </p:ext>
            </p:extLst>
          </p:nvPr>
        </p:nvGraphicFramePr>
        <p:xfrm>
          <a:off x="6461125" y="1227138"/>
          <a:ext cx="5599113" cy="3875087"/>
        </p:xfrm>
        <a:graphic>
          <a:graphicData uri="http://schemas.openxmlformats.org/presentationml/2006/ole">
            <mc:AlternateContent xmlns:mc="http://schemas.openxmlformats.org/markup-compatibility/2006">
              <mc:Choice xmlns:v="urn:schemas-microsoft-com:vml" Requires="v">
                <p:oleObj name="Worksheet" r:id="rId5" imgW="6029277" imgH="4143204" progId="Excel.Sheet.12">
                  <p:link updateAutomatic="1"/>
                </p:oleObj>
              </mc:Choice>
              <mc:Fallback>
                <p:oleObj name="Worksheet" r:id="rId5" imgW="6029277" imgH="4143204" progId="Excel.Sheet.12">
                  <p:link updateAutomatic="1"/>
                  <p:pic>
                    <p:nvPicPr>
                      <p:cNvPr id="5" name="Object 4">
                        <a:extLst>
                          <a:ext uri="{FF2B5EF4-FFF2-40B4-BE49-F238E27FC236}">
                            <a16:creationId xmlns:a16="http://schemas.microsoft.com/office/drawing/2014/main" id="{F6EA39DF-AB78-4B7D-978C-146BCC11A221}"/>
                          </a:ext>
                        </a:extLst>
                      </p:cNvPr>
                      <p:cNvPicPr/>
                      <p:nvPr/>
                    </p:nvPicPr>
                    <p:blipFill>
                      <a:blip r:embed="rId6"/>
                      <a:stretch>
                        <a:fillRect/>
                      </a:stretch>
                    </p:blipFill>
                    <p:spPr>
                      <a:xfrm>
                        <a:off x="6461125" y="1227138"/>
                        <a:ext cx="5599113" cy="3875087"/>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75D3934D-F9BA-C1AF-4AF3-42FAAFE0E89F}"/>
              </a:ext>
            </a:extLst>
          </p:cNvPr>
          <p:cNvPicPr>
            <a:picLocks noChangeAspect="1"/>
          </p:cNvPicPr>
          <p:nvPr/>
        </p:nvPicPr>
        <p:blipFill>
          <a:blip r:embed="rId7"/>
          <a:stretch>
            <a:fillRect/>
          </a:stretch>
        </p:blipFill>
        <p:spPr>
          <a:xfrm>
            <a:off x="6457953" y="820665"/>
            <a:ext cx="5602289" cy="406475"/>
          </a:xfrm>
          <a:prstGeom prst="rect">
            <a:avLst/>
          </a:prstGeom>
        </p:spPr>
      </p:pic>
      <p:sp>
        <p:nvSpPr>
          <p:cNvPr id="3" name="Title 2">
            <a:extLst>
              <a:ext uri="{FF2B5EF4-FFF2-40B4-BE49-F238E27FC236}">
                <a16:creationId xmlns:a16="http://schemas.microsoft.com/office/drawing/2014/main" id="{E6A5E006-55A9-30FC-1F0B-1BF5F7074C8C}"/>
              </a:ext>
            </a:extLst>
          </p:cNvPr>
          <p:cNvSpPr>
            <a:spLocks noGrp="1"/>
          </p:cNvSpPr>
          <p:nvPr>
            <p:ph type="title"/>
          </p:nvPr>
        </p:nvSpPr>
        <p:spPr/>
        <p:txBody>
          <a:bodyPr/>
          <a:lstStyle/>
          <a:p>
            <a:r>
              <a:rPr lang="th-TH" dirty="0"/>
              <a:t>ดัชนีตลาดหุ้นและราคาสินทรัพย์ทางการเงิน</a:t>
            </a:r>
            <a:br>
              <a:rPr lang="th-TH" dirty="0"/>
            </a:br>
            <a:endParaRPr lang="en-US" dirty="0"/>
          </a:p>
        </p:txBody>
      </p:sp>
      <p:cxnSp>
        <p:nvCxnSpPr>
          <p:cNvPr id="4" name="Straight Arrow Connector 3">
            <a:extLst>
              <a:ext uri="{FF2B5EF4-FFF2-40B4-BE49-F238E27FC236}">
                <a16:creationId xmlns:a16="http://schemas.microsoft.com/office/drawing/2014/main" id="{4B37B6A4-8741-B838-C6E1-D3261184F498}"/>
              </a:ext>
            </a:extLst>
          </p:cNvPr>
          <p:cNvCxnSpPr/>
          <p:nvPr/>
        </p:nvCxnSpPr>
        <p:spPr>
          <a:xfrm flipV="1">
            <a:off x="143435" y="89647"/>
            <a:ext cx="11824447" cy="6553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2949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6E49-CD27-22F1-016F-65BCA573B244}"/>
              </a:ext>
            </a:extLst>
          </p:cNvPr>
          <p:cNvSpPr>
            <a:spLocks noGrp="1"/>
          </p:cNvSpPr>
          <p:nvPr>
            <p:ph type="title"/>
          </p:nvPr>
        </p:nvSpPr>
        <p:spPr/>
        <p:txBody>
          <a:bodyPr/>
          <a:lstStyle/>
          <a:p>
            <a:r>
              <a:rPr lang="en-US" dirty="0"/>
              <a:t>Ranking : </a:t>
            </a:r>
            <a:r>
              <a:rPr lang="th-TH" dirty="0"/>
              <a:t>ราคาเปลี่ยนแปลงมากที่สุดในแต่ละช่วงเวลา</a:t>
            </a:r>
            <a:endParaRPr lang="en-US" dirty="0"/>
          </a:p>
        </p:txBody>
      </p:sp>
      <p:graphicFrame>
        <p:nvGraphicFramePr>
          <p:cNvPr id="17" name="Object 16">
            <a:extLst>
              <a:ext uri="{FF2B5EF4-FFF2-40B4-BE49-F238E27FC236}">
                <a16:creationId xmlns:a16="http://schemas.microsoft.com/office/drawing/2014/main" id="{71A2FC1A-AF0F-C283-E2E4-084D476565DC}"/>
              </a:ext>
            </a:extLst>
          </p:cNvPr>
          <p:cNvGraphicFramePr>
            <a:graphicFrameLocks noChangeAspect="1"/>
          </p:cNvGraphicFramePr>
          <p:nvPr>
            <p:extLst>
              <p:ext uri="{D42A27DB-BD31-4B8C-83A1-F6EECF244321}">
                <p14:modId xmlns:p14="http://schemas.microsoft.com/office/powerpoint/2010/main" val="3064262091"/>
              </p:ext>
            </p:extLst>
          </p:nvPr>
        </p:nvGraphicFramePr>
        <p:xfrm>
          <a:off x="168275" y="936625"/>
          <a:ext cx="3659188" cy="2289175"/>
        </p:xfrm>
        <a:graphic>
          <a:graphicData uri="http://schemas.openxmlformats.org/presentationml/2006/ole">
            <mc:AlternateContent xmlns:mc="http://schemas.openxmlformats.org/markup-compatibility/2006">
              <mc:Choice xmlns:v="urn:schemas-microsoft-com:vml" Requires="v">
                <p:oleObj name="Worksheet" r:id="rId2" imgW="5619902" imgH="3514725" progId="Excel.Sheet.12">
                  <p:link updateAutomatic="1"/>
                </p:oleObj>
              </mc:Choice>
              <mc:Fallback>
                <p:oleObj name="Worksheet" r:id="rId2" imgW="5619902" imgH="3514725" progId="Excel.Sheet.12">
                  <p:link updateAutomatic="1"/>
                  <p:pic>
                    <p:nvPicPr>
                      <p:cNvPr id="17" name="Object 16">
                        <a:extLst>
                          <a:ext uri="{FF2B5EF4-FFF2-40B4-BE49-F238E27FC236}">
                            <a16:creationId xmlns:a16="http://schemas.microsoft.com/office/drawing/2014/main" id="{71A2FC1A-AF0F-C283-E2E4-084D476565DC}"/>
                          </a:ext>
                        </a:extLst>
                      </p:cNvPr>
                      <p:cNvPicPr/>
                      <p:nvPr/>
                    </p:nvPicPr>
                    <p:blipFill>
                      <a:blip r:embed="rId3"/>
                      <a:stretch>
                        <a:fillRect/>
                      </a:stretch>
                    </p:blipFill>
                    <p:spPr>
                      <a:xfrm>
                        <a:off x="168275" y="936625"/>
                        <a:ext cx="3659188" cy="22891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8FCB17F7-8218-9789-8133-ECD1AAC92737}"/>
              </a:ext>
            </a:extLst>
          </p:cNvPr>
          <p:cNvGraphicFramePr>
            <a:graphicFrameLocks noChangeAspect="1"/>
          </p:cNvGraphicFramePr>
          <p:nvPr>
            <p:extLst>
              <p:ext uri="{D42A27DB-BD31-4B8C-83A1-F6EECF244321}">
                <p14:modId xmlns:p14="http://schemas.microsoft.com/office/powerpoint/2010/main" val="4029734098"/>
              </p:ext>
            </p:extLst>
          </p:nvPr>
        </p:nvGraphicFramePr>
        <p:xfrm>
          <a:off x="4237038" y="935038"/>
          <a:ext cx="3538537" cy="2224087"/>
        </p:xfrm>
        <a:graphic>
          <a:graphicData uri="http://schemas.openxmlformats.org/presentationml/2006/ole">
            <mc:AlternateContent xmlns:mc="http://schemas.openxmlformats.org/markup-compatibility/2006">
              <mc:Choice xmlns:v="urn:schemas-microsoft-com:vml" Requires="v">
                <p:oleObj name="Worksheet" r:id="rId4" imgW="5619902" imgH="3533740" progId="Excel.Sheet.12">
                  <p:link updateAutomatic="1"/>
                </p:oleObj>
              </mc:Choice>
              <mc:Fallback>
                <p:oleObj name="Worksheet" r:id="rId4" imgW="5619902" imgH="3533740" progId="Excel.Sheet.12">
                  <p:link updateAutomatic="1"/>
                  <p:pic>
                    <p:nvPicPr>
                      <p:cNvPr id="18" name="Object 17">
                        <a:extLst>
                          <a:ext uri="{FF2B5EF4-FFF2-40B4-BE49-F238E27FC236}">
                            <a16:creationId xmlns:a16="http://schemas.microsoft.com/office/drawing/2014/main" id="{8FCB17F7-8218-9789-8133-ECD1AAC92737}"/>
                          </a:ext>
                        </a:extLst>
                      </p:cNvPr>
                      <p:cNvPicPr/>
                      <p:nvPr/>
                    </p:nvPicPr>
                    <p:blipFill>
                      <a:blip r:embed="rId5"/>
                      <a:stretch>
                        <a:fillRect/>
                      </a:stretch>
                    </p:blipFill>
                    <p:spPr>
                      <a:xfrm>
                        <a:off x="4237038" y="935038"/>
                        <a:ext cx="3538537" cy="222408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DE2A0E14-F731-939E-EF9A-E2A8138A75F3}"/>
              </a:ext>
            </a:extLst>
          </p:cNvPr>
          <p:cNvGraphicFramePr>
            <a:graphicFrameLocks noChangeAspect="1"/>
          </p:cNvGraphicFramePr>
          <p:nvPr>
            <p:extLst>
              <p:ext uri="{D42A27DB-BD31-4B8C-83A1-F6EECF244321}">
                <p14:modId xmlns:p14="http://schemas.microsoft.com/office/powerpoint/2010/main" val="2887035661"/>
              </p:ext>
            </p:extLst>
          </p:nvPr>
        </p:nvGraphicFramePr>
        <p:xfrm>
          <a:off x="8472488" y="933450"/>
          <a:ext cx="3552825" cy="2224088"/>
        </p:xfrm>
        <a:graphic>
          <a:graphicData uri="http://schemas.openxmlformats.org/presentationml/2006/ole">
            <mc:AlternateContent xmlns:mc="http://schemas.openxmlformats.org/markup-compatibility/2006">
              <mc:Choice xmlns:v="urn:schemas-microsoft-com:vml" Requires="v">
                <p:oleObj name="Worksheet" r:id="rId6" imgW="5619902" imgH="3514725" progId="Excel.Sheet.12">
                  <p:link updateAutomatic="1"/>
                </p:oleObj>
              </mc:Choice>
              <mc:Fallback>
                <p:oleObj name="Worksheet" r:id="rId6" imgW="5619902" imgH="3514725" progId="Excel.Sheet.12">
                  <p:link updateAutomatic="1"/>
                  <p:pic>
                    <p:nvPicPr>
                      <p:cNvPr id="19" name="Object 18">
                        <a:extLst>
                          <a:ext uri="{FF2B5EF4-FFF2-40B4-BE49-F238E27FC236}">
                            <a16:creationId xmlns:a16="http://schemas.microsoft.com/office/drawing/2014/main" id="{DE2A0E14-F731-939E-EF9A-E2A8138A75F3}"/>
                          </a:ext>
                        </a:extLst>
                      </p:cNvPr>
                      <p:cNvPicPr/>
                      <p:nvPr/>
                    </p:nvPicPr>
                    <p:blipFill>
                      <a:blip r:embed="rId7"/>
                      <a:stretch>
                        <a:fillRect/>
                      </a:stretch>
                    </p:blipFill>
                    <p:spPr>
                      <a:xfrm>
                        <a:off x="8472488" y="933450"/>
                        <a:ext cx="3552825" cy="2224088"/>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BBB49D26-A602-5AEA-45B7-BF882CC39B2F}"/>
              </a:ext>
            </a:extLst>
          </p:cNvPr>
          <p:cNvGraphicFramePr>
            <a:graphicFrameLocks noChangeAspect="1"/>
          </p:cNvGraphicFramePr>
          <p:nvPr>
            <p:extLst>
              <p:ext uri="{D42A27DB-BD31-4B8C-83A1-F6EECF244321}">
                <p14:modId xmlns:p14="http://schemas.microsoft.com/office/powerpoint/2010/main" val="110038860"/>
              </p:ext>
            </p:extLst>
          </p:nvPr>
        </p:nvGraphicFramePr>
        <p:xfrm>
          <a:off x="169863" y="3752850"/>
          <a:ext cx="3771900" cy="2387600"/>
        </p:xfrm>
        <a:graphic>
          <a:graphicData uri="http://schemas.openxmlformats.org/presentationml/2006/ole">
            <mc:AlternateContent xmlns:mc="http://schemas.openxmlformats.org/markup-compatibility/2006">
              <mc:Choice xmlns:v="urn:schemas-microsoft-com:vml" Requires="v">
                <p:oleObj name="Worksheet" r:id="rId8" imgW="5619902" imgH="3552756" progId="Excel.Sheet.12">
                  <p:link updateAutomatic="1"/>
                </p:oleObj>
              </mc:Choice>
              <mc:Fallback>
                <p:oleObj name="Worksheet" r:id="rId8" imgW="5619902" imgH="3552756" progId="Excel.Sheet.12">
                  <p:link updateAutomatic="1"/>
                  <p:pic>
                    <p:nvPicPr>
                      <p:cNvPr id="20" name="Object 19">
                        <a:extLst>
                          <a:ext uri="{FF2B5EF4-FFF2-40B4-BE49-F238E27FC236}">
                            <a16:creationId xmlns:a16="http://schemas.microsoft.com/office/drawing/2014/main" id="{BBB49D26-A602-5AEA-45B7-BF882CC39B2F}"/>
                          </a:ext>
                        </a:extLst>
                      </p:cNvPr>
                      <p:cNvPicPr/>
                      <p:nvPr/>
                    </p:nvPicPr>
                    <p:blipFill>
                      <a:blip r:embed="rId9"/>
                      <a:stretch>
                        <a:fillRect/>
                      </a:stretch>
                    </p:blipFill>
                    <p:spPr>
                      <a:xfrm>
                        <a:off x="169863" y="3752850"/>
                        <a:ext cx="3771900" cy="23876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1B34B4AF-CD8D-22D3-C928-A0B6BFE8D573}"/>
              </a:ext>
            </a:extLst>
          </p:cNvPr>
          <p:cNvGraphicFramePr>
            <a:graphicFrameLocks noChangeAspect="1"/>
          </p:cNvGraphicFramePr>
          <p:nvPr>
            <p:extLst>
              <p:ext uri="{D42A27DB-BD31-4B8C-83A1-F6EECF244321}">
                <p14:modId xmlns:p14="http://schemas.microsoft.com/office/powerpoint/2010/main" val="2936372750"/>
              </p:ext>
            </p:extLst>
          </p:nvPr>
        </p:nvGraphicFramePr>
        <p:xfrm>
          <a:off x="4522788" y="3768725"/>
          <a:ext cx="3606800" cy="2281238"/>
        </p:xfrm>
        <a:graphic>
          <a:graphicData uri="http://schemas.openxmlformats.org/presentationml/2006/ole">
            <mc:AlternateContent xmlns:mc="http://schemas.openxmlformats.org/markup-compatibility/2006">
              <mc:Choice xmlns:v="urn:schemas-microsoft-com:vml" Requires="v">
                <p:oleObj name="Worksheet" r:id="rId10" imgW="5619902" imgH="3552756" progId="Excel.Sheet.12">
                  <p:link updateAutomatic="1"/>
                </p:oleObj>
              </mc:Choice>
              <mc:Fallback>
                <p:oleObj name="Worksheet" r:id="rId10" imgW="5619902" imgH="3552756" progId="Excel.Sheet.12">
                  <p:link updateAutomatic="1"/>
                  <p:pic>
                    <p:nvPicPr>
                      <p:cNvPr id="21" name="Object 20">
                        <a:extLst>
                          <a:ext uri="{FF2B5EF4-FFF2-40B4-BE49-F238E27FC236}">
                            <a16:creationId xmlns:a16="http://schemas.microsoft.com/office/drawing/2014/main" id="{1B34B4AF-CD8D-22D3-C928-A0B6BFE8D573}"/>
                          </a:ext>
                        </a:extLst>
                      </p:cNvPr>
                      <p:cNvPicPr/>
                      <p:nvPr/>
                    </p:nvPicPr>
                    <p:blipFill>
                      <a:blip r:embed="rId11"/>
                      <a:stretch>
                        <a:fillRect/>
                      </a:stretch>
                    </p:blipFill>
                    <p:spPr>
                      <a:xfrm>
                        <a:off x="4522788" y="3768725"/>
                        <a:ext cx="3606800" cy="2281238"/>
                      </a:xfrm>
                      <a:prstGeom prst="rect">
                        <a:avLst/>
                      </a:prstGeom>
                    </p:spPr>
                  </p:pic>
                </p:oleObj>
              </mc:Fallback>
            </mc:AlternateContent>
          </a:graphicData>
        </a:graphic>
      </p:graphicFrame>
    </p:spTree>
    <p:extLst>
      <p:ext uri="{BB962C8B-B14F-4D97-AF65-F5344CB8AC3E}">
        <p14:creationId xmlns:p14="http://schemas.microsoft.com/office/powerpoint/2010/main" val="36724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5141D-06A0-D953-A1AF-69CDC046958F}"/>
              </a:ext>
            </a:extLst>
          </p:cNvPr>
          <p:cNvSpPr>
            <a:spLocks noGrp="1"/>
          </p:cNvSpPr>
          <p:nvPr>
            <p:ph type="title"/>
          </p:nvPr>
        </p:nvSpPr>
        <p:spPr/>
        <p:txBody>
          <a:bodyPr/>
          <a:lstStyle/>
          <a:p>
            <a:r>
              <a:rPr lang="th-TH" dirty="0"/>
              <a:t>ค่าเงินบาทอ่อนค่า เป็นลบต่อตลาดหุ้นไทย</a:t>
            </a:r>
            <a:endParaRPr lang="en-US" dirty="0"/>
          </a:p>
        </p:txBody>
      </p:sp>
      <p:sp>
        <p:nvSpPr>
          <p:cNvPr id="2" name="Slide Number Placeholder 1">
            <a:extLst>
              <a:ext uri="{FF2B5EF4-FFF2-40B4-BE49-F238E27FC236}">
                <a16:creationId xmlns:a16="http://schemas.microsoft.com/office/drawing/2014/main" id="{AA1881A5-0F37-48CA-8B23-0DD3CFE0A13D}"/>
              </a:ext>
            </a:extLst>
          </p:cNvPr>
          <p:cNvSpPr>
            <a:spLocks noGrp="1"/>
          </p:cNvSpPr>
          <p:nvPr>
            <p:ph type="sldNum" sz="quarter" idx="13"/>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115</a:t>
            </a:fld>
            <a:endParaRPr kumimoji="0" lang="en-US" sz="18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endParaRPr>
          </a:p>
        </p:txBody>
      </p:sp>
      <p:graphicFrame>
        <p:nvGraphicFramePr>
          <p:cNvPr id="5" name="Object 4">
            <a:extLst>
              <a:ext uri="{FF2B5EF4-FFF2-40B4-BE49-F238E27FC236}">
                <a16:creationId xmlns:a16="http://schemas.microsoft.com/office/drawing/2014/main" id="{A7034428-1219-7D56-DFA0-5B0B4C9F492F}"/>
              </a:ext>
            </a:extLst>
          </p:cNvPr>
          <p:cNvGraphicFramePr>
            <a:graphicFrameLocks noChangeAspect="1"/>
          </p:cNvGraphicFramePr>
          <p:nvPr/>
        </p:nvGraphicFramePr>
        <p:xfrm>
          <a:off x="1416424" y="794328"/>
          <a:ext cx="9556376" cy="5733826"/>
        </p:xfrm>
        <a:graphic>
          <a:graphicData uri="http://schemas.openxmlformats.org/presentationml/2006/ole">
            <mc:AlternateContent xmlns:mc="http://schemas.openxmlformats.org/markup-compatibility/2006">
              <mc:Choice xmlns:v="urn:schemas-microsoft-com:vml" Requires="v">
                <p:oleObj name="Worksheet" r:id="rId3" imgW="4572000" imgH="2743328" progId="Excel.Sheet.12">
                  <p:link updateAutomatic="1"/>
                </p:oleObj>
              </mc:Choice>
              <mc:Fallback>
                <p:oleObj name="Worksheet" r:id="rId3" imgW="4572000" imgH="2743328" progId="Excel.Sheet.12">
                  <p:link updateAutomatic="1"/>
                  <p:pic>
                    <p:nvPicPr>
                      <p:cNvPr id="5" name="Object 4">
                        <a:extLst>
                          <a:ext uri="{FF2B5EF4-FFF2-40B4-BE49-F238E27FC236}">
                            <a16:creationId xmlns:a16="http://schemas.microsoft.com/office/drawing/2014/main" id="{A7034428-1219-7D56-DFA0-5B0B4C9F492F}"/>
                          </a:ext>
                        </a:extLst>
                      </p:cNvPr>
                      <p:cNvPicPr/>
                      <p:nvPr/>
                    </p:nvPicPr>
                    <p:blipFill>
                      <a:blip r:embed="rId4"/>
                      <a:stretch>
                        <a:fillRect/>
                      </a:stretch>
                    </p:blipFill>
                    <p:spPr>
                      <a:xfrm>
                        <a:off x="1416424" y="794328"/>
                        <a:ext cx="9556376" cy="5733826"/>
                      </a:xfrm>
                      <a:prstGeom prst="rect">
                        <a:avLst/>
                      </a:prstGeom>
                    </p:spPr>
                  </p:pic>
                </p:oleObj>
              </mc:Fallback>
            </mc:AlternateContent>
          </a:graphicData>
        </a:graphic>
      </p:graphicFrame>
      <p:cxnSp>
        <p:nvCxnSpPr>
          <p:cNvPr id="4" name="Straight Arrow Connector 3">
            <a:extLst>
              <a:ext uri="{FF2B5EF4-FFF2-40B4-BE49-F238E27FC236}">
                <a16:creationId xmlns:a16="http://schemas.microsoft.com/office/drawing/2014/main" id="{27136241-BE4A-75B5-54FB-58DB11EE158B}"/>
              </a:ext>
            </a:extLst>
          </p:cNvPr>
          <p:cNvCxnSpPr/>
          <p:nvPr/>
        </p:nvCxnSpPr>
        <p:spPr>
          <a:xfrm flipV="1">
            <a:off x="403412" y="98612"/>
            <a:ext cx="11232226" cy="64456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5359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B75923-0870-862E-7BD4-88C865771EDA}"/>
              </a:ext>
            </a:extLst>
          </p:cNvPr>
          <p:cNvSpPr>
            <a:spLocks noGrp="1"/>
          </p:cNvSpPr>
          <p:nvPr>
            <p:ph type="title"/>
          </p:nvPr>
        </p:nvSpPr>
        <p:spPr/>
        <p:txBody>
          <a:bodyPr/>
          <a:lstStyle/>
          <a:p>
            <a:r>
              <a:rPr lang="en-US" dirty="0"/>
              <a:t>Bond Yield 10 </a:t>
            </a:r>
            <a:r>
              <a:rPr lang="th-TH" dirty="0"/>
              <a:t>ปี ของสหรัฐฯ</a:t>
            </a:r>
            <a:endParaRPr lang="en-US" dirty="0"/>
          </a:p>
        </p:txBody>
      </p:sp>
      <p:sp>
        <p:nvSpPr>
          <p:cNvPr id="2" name="Slide Number Placeholder 1">
            <a:extLst>
              <a:ext uri="{FF2B5EF4-FFF2-40B4-BE49-F238E27FC236}">
                <a16:creationId xmlns:a16="http://schemas.microsoft.com/office/drawing/2014/main" id="{AA1881A5-0F37-48CA-8B23-0DD3CFE0A13D}"/>
              </a:ext>
            </a:extLst>
          </p:cNvPr>
          <p:cNvSpPr>
            <a:spLocks noGrp="1"/>
          </p:cNvSpPr>
          <p:nvPr>
            <p:ph type="sldNum" sz="quarter" idx="13"/>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116</a:t>
            </a:fld>
            <a:endParaRPr kumimoji="0" lang="en-US" sz="18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endParaRPr>
          </a:p>
        </p:txBody>
      </p:sp>
      <p:graphicFrame>
        <p:nvGraphicFramePr>
          <p:cNvPr id="5" name="Object 4">
            <a:extLst>
              <a:ext uri="{FF2B5EF4-FFF2-40B4-BE49-F238E27FC236}">
                <a16:creationId xmlns:a16="http://schemas.microsoft.com/office/drawing/2014/main" id="{781A062B-65D2-0255-468C-91B8432067A4}"/>
              </a:ext>
            </a:extLst>
          </p:cNvPr>
          <p:cNvGraphicFramePr>
            <a:graphicFrameLocks noChangeAspect="1"/>
          </p:cNvGraphicFramePr>
          <p:nvPr/>
        </p:nvGraphicFramePr>
        <p:xfrm>
          <a:off x="1232647" y="664047"/>
          <a:ext cx="9726706" cy="5836024"/>
        </p:xfrm>
        <a:graphic>
          <a:graphicData uri="http://schemas.openxmlformats.org/presentationml/2006/ole">
            <mc:AlternateContent xmlns:mc="http://schemas.openxmlformats.org/markup-compatibility/2006">
              <mc:Choice xmlns:v="urn:schemas-microsoft-com:vml" Requires="v">
                <p:oleObj name="Worksheet" r:id="rId3" imgW="4572000" imgH="2743328" progId="Excel.Sheet.12">
                  <p:link updateAutomatic="1"/>
                </p:oleObj>
              </mc:Choice>
              <mc:Fallback>
                <p:oleObj name="Worksheet" r:id="rId3" imgW="4572000" imgH="2743328" progId="Excel.Sheet.12">
                  <p:link updateAutomatic="1"/>
                  <p:pic>
                    <p:nvPicPr>
                      <p:cNvPr id="5" name="Object 4">
                        <a:extLst>
                          <a:ext uri="{FF2B5EF4-FFF2-40B4-BE49-F238E27FC236}">
                            <a16:creationId xmlns:a16="http://schemas.microsoft.com/office/drawing/2014/main" id="{781A062B-65D2-0255-468C-91B8432067A4}"/>
                          </a:ext>
                        </a:extLst>
                      </p:cNvPr>
                      <p:cNvPicPr/>
                      <p:nvPr/>
                    </p:nvPicPr>
                    <p:blipFill>
                      <a:blip r:embed="rId4"/>
                      <a:stretch>
                        <a:fillRect/>
                      </a:stretch>
                    </p:blipFill>
                    <p:spPr>
                      <a:xfrm>
                        <a:off x="1232647" y="664047"/>
                        <a:ext cx="9726706" cy="5836024"/>
                      </a:xfrm>
                      <a:prstGeom prst="rect">
                        <a:avLst/>
                      </a:prstGeom>
                    </p:spPr>
                  </p:pic>
                </p:oleObj>
              </mc:Fallback>
            </mc:AlternateContent>
          </a:graphicData>
        </a:graphic>
      </p:graphicFrame>
      <p:cxnSp>
        <p:nvCxnSpPr>
          <p:cNvPr id="3" name="Straight Arrow Connector 2">
            <a:extLst>
              <a:ext uri="{FF2B5EF4-FFF2-40B4-BE49-F238E27FC236}">
                <a16:creationId xmlns:a16="http://schemas.microsoft.com/office/drawing/2014/main" id="{9FFAE67C-A0AB-4F87-9C0F-7914C0393F8A}"/>
              </a:ext>
            </a:extLst>
          </p:cNvPr>
          <p:cNvCxnSpPr/>
          <p:nvPr/>
        </p:nvCxnSpPr>
        <p:spPr>
          <a:xfrm flipV="1">
            <a:off x="403412" y="98612"/>
            <a:ext cx="11232226" cy="64456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5240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72B472-35D6-0BAA-7714-C1CDEA0F4900}"/>
              </a:ext>
            </a:extLst>
          </p:cNvPr>
          <p:cNvSpPr>
            <a:spLocks noGrp="1"/>
          </p:cNvSpPr>
          <p:nvPr>
            <p:ph type="title"/>
          </p:nvPr>
        </p:nvSpPr>
        <p:spPr/>
        <p:txBody>
          <a:bodyPr/>
          <a:lstStyle/>
          <a:p>
            <a:r>
              <a:rPr lang="en-US" dirty="0"/>
              <a:t>Fed Fund Rate (Policy Rate)</a:t>
            </a:r>
            <a:br>
              <a:rPr lang="en-US" dirty="0"/>
            </a:br>
            <a:endParaRPr lang="en-US" dirty="0"/>
          </a:p>
        </p:txBody>
      </p:sp>
      <p:sp>
        <p:nvSpPr>
          <p:cNvPr id="2" name="Slide Number Placeholder 1">
            <a:extLst>
              <a:ext uri="{FF2B5EF4-FFF2-40B4-BE49-F238E27FC236}">
                <a16:creationId xmlns:a16="http://schemas.microsoft.com/office/drawing/2014/main" id="{AA1881A5-0F37-48CA-8B23-0DD3CFE0A13D}"/>
              </a:ext>
            </a:extLst>
          </p:cNvPr>
          <p:cNvSpPr>
            <a:spLocks noGrp="1"/>
          </p:cNvSpPr>
          <p:nvPr>
            <p:ph type="sldNum" sz="quarter" idx="13"/>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117</a:t>
            </a:fld>
            <a:endParaRPr kumimoji="0" lang="en-US" sz="18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endParaRPr>
          </a:p>
        </p:txBody>
      </p:sp>
      <p:sp>
        <p:nvSpPr>
          <p:cNvPr id="4" name="TextBox 3">
            <a:extLst>
              <a:ext uri="{FF2B5EF4-FFF2-40B4-BE49-F238E27FC236}">
                <a16:creationId xmlns:a16="http://schemas.microsoft.com/office/drawing/2014/main" id="{9817CEBA-7B2C-4FB3-8458-7EF287427BA0}"/>
              </a:ext>
            </a:extLst>
          </p:cNvPr>
          <p:cNvSpPr txBox="1"/>
          <p:nvPr/>
        </p:nvSpPr>
        <p:spPr>
          <a:xfrm>
            <a:off x="8378575" y="6102770"/>
            <a:ext cx="3570208" cy="307777"/>
          </a:xfrm>
          <a:prstGeom prst="rect">
            <a:avLst/>
          </a:prstGeom>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&lt;&lt; update </a:t>
            </a:r>
            <a:r>
              <a:rPr kumimoji="0" lang="th-TH" sz="14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ข้อมูลทุกๆ วันแรกของสัปดาห์</a:t>
            </a:r>
            <a:r>
              <a:rPr kumimoji="0" lang="en-US" sz="14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&gt;&gt;</a:t>
            </a:r>
          </a:p>
        </p:txBody>
      </p:sp>
      <p:graphicFrame>
        <p:nvGraphicFramePr>
          <p:cNvPr id="5" name="Object 4">
            <a:extLst>
              <a:ext uri="{FF2B5EF4-FFF2-40B4-BE49-F238E27FC236}">
                <a16:creationId xmlns:a16="http://schemas.microsoft.com/office/drawing/2014/main" id="{F163203A-0E32-F4F5-3A56-52A4CD3E2C31}"/>
              </a:ext>
            </a:extLst>
          </p:cNvPr>
          <p:cNvGraphicFramePr>
            <a:graphicFrameLocks noChangeAspect="1"/>
          </p:cNvGraphicFramePr>
          <p:nvPr>
            <p:extLst>
              <p:ext uri="{D42A27DB-BD31-4B8C-83A1-F6EECF244321}">
                <p14:modId xmlns:p14="http://schemas.microsoft.com/office/powerpoint/2010/main" val="2349039511"/>
              </p:ext>
            </p:extLst>
          </p:nvPr>
        </p:nvGraphicFramePr>
        <p:xfrm>
          <a:off x="436563" y="1003300"/>
          <a:ext cx="11228387" cy="4554538"/>
        </p:xfrm>
        <a:graphic>
          <a:graphicData uri="http://schemas.openxmlformats.org/presentationml/2006/ole">
            <mc:AlternateContent xmlns:mc="http://schemas.openxmlformats.org/markup-compatibility/2006">
              <mc:Choice xmlns:v="urn:schemas-microsoft-com:vml" Requires="v">
                <p:oleObj name="Worksheet" r:id="rId3" imgW="11010900" imgH="4467364" progId="Excel.Sheet.12">
                  <p:link updateAutomatic="1"/>
                </p:oleObj>
              </mc:Choice>
              <mc:Fallback>
                <p:oleObj name="Worksheet" r:id="rId3" imgW="11010900" imgH="4467364" progId="Excel.Sheet.12">
                  <p:link updateAutomatic="1"/>
                  <p:pic>
                    <p:nvPicPr>
                      <p:cNvPr id="5" name="Object 4">
                        <a:extLst>
                          <a:ext uri="{FF2B5EF4-FFF2-40B4-BE49-F238E27FC236}">
                            <a16:creationId xmlns:a16="http://schemas.microsoft.com/office/drawing/2014/main" id="{F163203A-0E32-F4F5-3A56-52A4CD3E2C31}"/>
                          </a:ext>
                        </a:extLst>
                      </p:cNvPr>
                      <p:cNvPicPr/>
                      <p:nvPr/>
                    </p:nvPicPr>
                    <p:blipFill>
                      <a:blip r:embed="rId4"/>
                      <a:stretch>
                        <a:fillRect/>
                      </a:stretch>
                    </p:blipFill>
                    <p:spPr>
                      <a:xfrm>
                        <a:off x="436563" y="1003300"/>
                        <a:ext cx="11228387" cy="4554538"/>
                      </a:xfrm>
                      <a:prstGeom prst="rect">
                        <a:avLst/>
                      </a:prstGeom>
                    </p:spPr>
                  </p:pic>
                </p:oleObj>
              </mc:Fallback>
            </mc:AlternateContent>
          </a:graphicData>
        </a:graphic>
      </p:graphicFrame>
      <p:cxnSp>
        <p:nvCxnSpPr>
          <p:cNvPr id="3" name="Straight Arrow Connector 2">
            <a:extLst>
              <a:ext uri="{FF2B5EF4-FFF2-40B4-BE49-F238E27FC236}">
                <a16:creationId xmlns:a16="http://schemas.microsoft.com/office/drawing/2014/main" id="{0C68FFFC-7D30-5649-300D-FDDF61D51560}"/>
              </a:ext>
            </a:extLst>
          </p:cNvPr>
          <p:cNvCxnSpPr/>
          <p:nvPr/>
        </p:nvCxnSpPr>
        <p:spPr>
          <a:xfrm flipV="1">
            <a:off x="403412" y="98612"/>
            <a:ext cx="11232226" cy="64456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59934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9DA19D-9EC5-0C84-5349-00E1548DE380}"/>
              </a:ext>
            </a:extLst>
          </p:cNvPr>
          <p:cNvSpPr>
            <a:spLocks noGrp="1"/>
          </p:cNvSpPr>
          <p:nvPr>
            <p:ph type="title"/>
          </p:nvPr>
        </p:nvSpPr>
        <p:spPr/>
        <p:txBody>
          <a:bodyPr/>
          <a:lstStyle/>
          <a:p>
            <a:r>
              <a:rPr lang="en-US" dirty="0"/>
              <a:t>US’s GDP  &amp;  Stock Market</a:t>
            </a:r>
          </a:p>
        </p:txBody>
      </p:sp>
      <p:sp>
        <p:nvSpPr>
          <p:cNvPr id="2" name="Slide Number Placeholder 1">
            <a:extLst>
              <a:ext uri="{FF2B5EF4-FFF2-40B4-BE49-F238E27FC236}">
                <a16:creationId xmlns:a16="http://schemas.microsoft.com/office/drawing/2014/main" id="{AA1881A5-0F37-48CA-8B23-0DD3CFE0A13D}"/>
              </a:ext>
            </a:extLst>
          </p:cNvPr>
          <p:cNvSpPr>
            <a:spLocks noGrp="1"/>
          </p:cNvSpPr>
          <p:nvPr>
            <p:ph type="sldNum" sz="quarter" idx="13"/>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118</a:t>
            </a:fld>
            <a:endParaRPr kumimoji="0" lang="en-US" sz="18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endParaRPr>
          </a:p>
        </p:txBody>
      </p:sp>
      <p:sp>
        <p:nvSpPr>
          <p:cNvPr id="7" name="TextBox 6">
            <a:extLst>
              <a:ext uri="{FF2B5EF4-FFF2-40B4-BE49-F238E27FC236}">
                <a16:creationId xmlns:a16="http://schemas.microsoft.com/office/drawing/2014/main" id="{CDEA56F3-7D3D-4EA5-8817-D3CE598E8A97}"/>
              </a:ext>
            </a:extLst>
          </p:cNvPr>
          <p:cNvSpPr txBox="1"/>
          <p:nvPr/>
        </p:nvSpPr>
        <p:spPr>
          <a:xfrm>
            <a:off x="9346351" y="6254749"/>
            <a:ext cx="2845651" cy="261610"/>
          </a:xfrm>
          <a:prstGeom prst="rect">
            <a:avLst/>
          </a:prstGeom>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&lt;&lt; update </a:t>
            </a:r>
            <a:r>
              <a:rPr kumimoji="0" lang="th-TH" sz="11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ข้อมูลทุกๆ วันแรกของสัปดาห์</a:t>
            </a:r>
            <a:r>
              <a:rPr kumimoji="0" lang="en-US" sz="11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&gt;&gt;</a:t>
            </a:r>
          </a:p>
        </p:txBody>
      </p:sp>
      <p:graphicFrame>
        <p:nvGraphicFramePr>
          <p:cNvPr id="5" name="Object 4">
            <a:extLst>
              <a:ext uri="{FF2B5EF4-FFF2-40B4-BE49-F238E27FC236}">
                <a16:creationId xmlns:a16="http://schemas.microsoft.com/office/drawing/2014/main" id="{9BA9A472-EF36-0851-5D38-7B38B16AFA77}"/>
              </a:ext>
            </a:extLst>
          </p:cNvPr>
          <p:cNvGraphicFramePr>
            <a:graphicFrameLocks noChangeAspect="1"/>
          </p:cNvGraphicFramePr>
          <p:nvPr>
            <p:extLst>
              <p:ext uri="{D42A27DB-BD31-4B8C-83A1-F6EECF244321}">
                <p14:modId xmlns:p14="http://schemas.microsoft.com/office/powerpoint/2010/main" val="2153356481"/>
              </p:ext>
            </p:extLst>
          </p:nvPr>
        </p:nvGraphicFramePr>
        <p:xfrm>
          <a:off x="884238" y="1087438"/>
          <a:ext cx="10156825" cy="5257800"/>
        </p:xfrm>
        <a:graphic>
          <a:graphicData uri="http://schemas.openxmlformats.org/presentationml/2006/ole">
            <mc:AlternateContent xmlns:mc="http://schemas.openxmlformats.org/markup-compatibility/2006">
              <mc:Choice xmlns:v="urn:schemas-microsoft-com:vml" Requires="v">
                <p:oleObj name="Worksheet" r:id="rId3" imgW="19954951" imgH="10134565" progId="Excel.Sheet.12">
                  <p:link updateAutomatic="1"/>
                </p:oleObj>
              </mc:Choice>
              <mc:Fallback>
                <p:oleObj name="Worksheet" r:id="rId3" imgW="19954951" imgH="10134565" progId="Excel.Sheet.12">
                  <p:link updateAutomatic="1"/>
                  <p:pic>
                    <p:nvPicPr>
                      <p:cNvPr id="5" name="Object 4">
                        <a:extLst>
                          <a:ext uri="{FF2B5EF4-FFF2-40B4-BE49-F238E27FC236}">
                            <a16:creationId xmlns:a16="http://schemas.microsoft.com/office/drawing/2014/main" id="{9BA9A472-EF36-0851-5D38-7B38B16AFA77}"/>
                          </a:ext>
                        </a:extLst>
                      </p:cNvPr>
                      <p:cNvPicPr/>
                      <p:nvPr/>
                    </p:nvPicPr>
                    <p:blipFill>
                      <a:blip r:embed="rId4"/>
                      <a:stretch>
                        <a:fillRect/>
                      </a:stretch>
                    </p:blipFill>
                    <p:spPr>
                      <a:xfrm>
                        <a:off x="884238" y="1087438"/>
                        <a:ext cx="10156825" cy="5257800"/>
                      </a:xfrm>
                      <a:prstGeom prst="rect">
                        <a:avLst/>
                      </a:prstGeom>
                    </p:spPr>
                  </p:pic>
                </p:oleObj>
              </mc:Fallback>
            </mc:AlternateContent>
          </a:graphicData>
        </a:graphic>
      </p:graphicFrame>
    </p:spTree>
    <p:extLst>
      <p:ext uri="{BB962C8B-B14F-4D97-AF65-F5344CB8AC3E}">
        <p14:creationId xmlns:p14="http://schemas.microsoft.com/office/powerpoint/2010/main" val="39005726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81E38A-C167-5E51-69A7-B2E6C4A13F0D}"/>
              </a:ext>
            </a:extLst>
          </p:cNvPr>
          <p:cNvSpPr>
            <a:spLocks noGrp="1"/>
          </p:cNvSpPr>
          <p:nvPr>
            <p:ph type="title"/>
          </p:nvPr>
        </p:nvSpPr>
        <p:spPr/>
        <p:txBody>
          <a:bodyPr/>
          <a:lstStyle/>
          <a:p>
            <a:r>
              <a:rPr lang="en-US" dirty="0"/>
              <a:t>QE : Fed &amp; ECB</a:t>
            </a:r>
          </a:p>
        </p:txBody>
      </p:sp>
      <p:sp>
        <p:nvSpPr>
          <p:cNvPr id="2" name="Slide Number Placeholder 1">
            <a:extLst>
              <a:ext uri="{FF2B5EF4-FFF2-40B4-BE49-F238E27FC236}">
                <a16:creationId xmlns:a16="http://schemas.microsoft.com/office/drawing/2014/main" id="{AA1881A5-0F37-48CA-8B23-0DD3CFE0A13D}"/>
              </a:ext>
            </a:extLst>
          </p:cNvPr>
          <p:cNvSpPr>
            <a:spLocks noGrp="1"/>
          </p:cNvSpPr>
          <p:nvPr>
            <p:ph type="sldNum" sz="quarter" idx="13"/>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119</a:t>
            </a:fld>
            <a:endParaRPr kumimoji="0" lang="en-US" sz="18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endParaRPr>
          </a:p>
        </p:txBody>
      </p:sp>
      <p:sp>
        <p:nvSpPr>
          <p:cNvPr id="7" name="TextBox 6">
            <a:extLst>
              <a:ext uri="{FF2B5EF4-FFF2-40B4-BE49-F238E27FC236}">
                <a16:creationId xmlns:a16="http://schemas.microsoft.com/office/drawing/2014/main" id="{CDEA56F3-7D3D-4EA5-8817-D3CE598E8A97}"/>
              </a:ext>
            </a:extLst>
          </p:cNvPr>
          <p:cNvSpPr txBox="1"/>
          <p:nvPr/>
        </p:nvSpPr>
        <p:spPr>
          <a:xfrm>
            <a:off x="8511875" y="6112517"/>
            <a:ext cx="3570208" cy="307777"/>
          </a:xfrm>
          <a:prstGeom prst="rect">
            <a:avLst/>
          </a:prstGeom>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&lt;&lt; update </a:t>
            </a:r>
            <a:r>
              <a:rPr kumimoji="0" lang="th-TH" sz="14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ข้อมูลทุกๆ วันแรกของสัปดาห์</a:t>
            </a:r>
            <a:r>
              <a:rPr kumimoji="0" lang="en-US" sz="14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&gt;&gt;</a:t>
            </a:r>
          </a:p>
        </p:txBody>
      </p:sp>
      <p:graphicFrame>
        <p:nvGraphicFramePr>
          <p:cNvPr id="6" name="Object 5">
            <a:extLst>
              <a:ext uri="{FF2B5EF4-FFF2-40B4-BE49-F238E27FC236}">
                <a16:creationId xmlns:a16="http://schemas.microsoft.com/office/drawing/2014/main" id="{ED8C3931-92E6-4239-9852-4901DEB4BD65}"/>
              </a:ext>
            </a:extLst>
          </p:cNvPr>
          <p:cNvGraphicFramePr>
            <a:graphicFrameLocks noChangeAspect="1"/>
          </p:cNvGraphicFramePr>
          <p:nvPr>
            <p:extLst>
              <p:ext uri="{D42A27DB-BD31-4B8C-83A1-F6EECF244321}">
                <p14:modId xmlns:p14="http://schemas.microsoft.com/office/powerpoint/2010/main" val="2861043675"/>
              </p:ext>
            </p:extLst>
          </p:nvPr>
        </p:nvGraphicFramePr>
        <p:xfrm>
          <a:off x="538163" y="839788"/>
          <a:ext cx="10593387" cy="5222875"/>
        </p:xfrm>
        <a:graphic>
          <a:graphicData uri="http://schemas.openxmlformats.org/presentationml/2006/ole">
            <mc:AlternateContent xmlns:mc="http://schemas.openxmlformats.org/markup-compatibility/2006">
              <mc:Choice xmlns:v="urn:schemas-microsoft-com:vml" Requires="v">
                <p:oleObj name="Worksheet" r:id="rId3" imgW="10553700" imgH="5210210" progId="Excel.Sheet.12">
                  <p:link updateAutomatic="1"/>
                </p:oleObj>
              </mc:Choice>
              <mc:Fallback>
                <p:oleObj name="Worksheet" r:id="rId3" imgW="10553700" imgH="5210210" progId="Excel.Sheet.12">
                  <p:link updateAutomatic="1"/>
                  <p:pic>
                    <p:nvPicPr>
                      <p:cNvPr id="6" name="Object 5">
                        <a:extLst>
                          <a:ext uri="{FF2B5EF4-FFF2-40B4-BE49-F238E27FC236}">
                            <a16:creationId xmlns:a16="http://schemas.microsoft.com/office/drawing/2014/main" id="{ED8C3931-92E6-4239-9852-4901DEB4BD65}"/>
                          </a:ext>
                        </a:extLst>
                      </p:cNvPr>
                      <p:cNvPicPr/>
                      <p:nvPr/>
                    </p:nvPicPr>
                    <p:blipFill>
                      <a:blip r:embed="rId4"/>
                      <a:stretch>
                        <a:fillRect/>
                      </a:stretch>
                    </p:blipFill>
                    <p:spPr>
                      <a:xfrm>
                        <a:off x="538163" y="839788"/>
                        <a:ext cx="10593387" cy="5222875"/>
                      </a:xfrm>
                      <a:prstGeom prst="rect">
                        <a:avLst/>
                      </a:prstGeom>
                    </p:spPr>
                  </p:pic>
                </p:oleObj>
              </mc:Fallback>
            </mc:AlternateContent>
          </a:graphicData>
        </a:graphic>
      </p:graphicFrame>
      <p:cxnSp>
        <p:nvCxnSpPr>
          <p:cNvPr id="9" name="Straight Arrow Connector 8">
            <a:extLst>
              <a:ext uri="{FF2B5EF4-FFF2-40B4-BE49-F238E27FC236}">
                <a16:creationId xmlns:a16="http://schemas.microsoft.com/office/drawing/2014/main" id="{46181684-DD35-4111-85C8-ED8FC198AC41}"/>
              </a:ext>
            </a:extLst>
          </p:cNvPr>
          <p:cNvCxnSpPr>
            <a:cxnSpLocks/>
          </p:cNvCxnSpPr>
          <p:nvPr/>
        </p:nvCxnSpPr>
        <p:spPr>
          <a:xfrm>
            <a:off x="4959018" y="2347384"/>
            <a:ext cx="568491" cy="931861"/>
          </a:xfrm>
          <a:prstGeom prst="straightConnector1">
            <a:avLst/>
          </a:prstGeom>
          <a:ln>
            <a:tailEnd type="triangle"/>
          </a:ln>
        </p:spPr>
        <p:style>
          <a:lnRef idx="1">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2033E77-F70E-4E2A-8238-C7EAEBCFDC4D}"/>
              </a:ext>
            </a:extLst>
          </p:cNvPr>
          <p:cNvSpPr txBox="1"/>
          <p:nvPr/>
        </p:nvSpPr>
        <p:spPr>
          <a:xfrm>
            <a:off x="3595805" y="1945064"/>
            <a:ext cx="2726426" cy="52322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เริ่มการระบาด</a:t>
            </a:r>
            <a:r>
              <a:rPr kumimoji="0" lang="en-US" sz="28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Covid-19</a:t>
            </a:r>
          </a:p>
        </p:txBody>
      </p:sp>
    </p:spTree>
    <p:extLst>
      <p:ext uri="{BB962C8B-B14F-4D97-AF65-F5344CB8AC3E}">
        <p14:creationId xmlns:p14="http://schemas.microsoft.com/office/powerpoint/2010/main" val="1803192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BDB1CD-1211-83FD-4CF3-3BA25F6B7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04" y="1155595"/>
            <a:ext cx="11797553" cy="4741188"/>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en-US" dirty="0"/>
              <a:t>Flow </a:t>
            </a:r>
            <a:r>
              <a:rPr lang="th-TH" dirty="0"/>
              <a:t>เข้าตลาด  </a:t>
            </a:r>
            <a:r>
              <a:rPr lang="en-US" dirty="0"/>
              <a:t>EM </a:t>
            </a:r>
            <a:r>
              <a:rPr lang="th-TH" dirty="0"/>
              <a:t>สูงขึ้น</a:t>
            </a:r>
            <a:r>
              <a:rPr lang="en-US" dirty="0"/>
              <a:t>  (</a:t>
            </a:r>
            <a:r>
              <a:rPr lang="th-TH" dirty="0"/>
              <a:t>ทุก </a:t>
            </a:r>
            <a:r>
              <a:rPr lang="en-US" dirty="0"/>
              <a:t>assets class)</a:t>
            </a:r>
          </a:p>
        </p:txBody>
      </p:sp>
      <p:cxnSp>
        <p:nvCxnSpPr>
          <p:cNvPr id="8" name="Straight Arrow Connector 7">
            <a:extLst>
              <a:ext uri="{FF2B5EF4-FFF2-40B4-BE49-F238E27FC236}">
                <a16:creationId xmlns:a16="http://schemas.microsoft.com/office/drawing/2014/main" id="{8FAC46EA-BE20-84FF-F4EC-033DF9DCAD0C}"/>
              </a:ext>
            </a:extLst>
          </p:cNvPr>
          <p:cNvCxnSpPr>
            <a:cxnSpLocks/>
          </p:cNvCxnSpPr>
          <p:nvPr/>
        </p:nvCxnSpPr>
        <p:spPr>
          <a:xfrm flipV="1">
            <a:off x="11304494" y="2823882"/>
            <a:ext cx="233083" cy="336178"/>
          </a:xfrm>
          <a:prstGeom prst="straightConnector1">
            <a:avLst/>
          </a:prstGeom>
          <a:ln w="57150">
            <a:solidFill>
              <a:srgbClr val="33CC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4170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ext uri="{D42A27DB-BD31-4B8C-83A1-F6EECF244321}">
                <p14:modId xmlns:p14="http://schemas.microsoft.com/office/powerpoint/2010/main" val="2855797626"/>
              </p:ext>
            </p:extLst>
          </p:nvPr>
        </p:nvGraphicFramePr>
        <p:xfrm>
          <a:off x="1543050" y="3592513"/>
          <a:ext cx="6330950" cy="2921000"/>
        </p:xfrm>
        <a:graphic>
          <a:graphicData uri="http://schemas.openxmlformats.org/presentationml/2006/ole">
            <mc:AlternateContent xmlns:mc="http://schemas.openxmlformats.org/markup-compatibility/2006">
              <mc:Choice xmlns:v="urn:schemas-microsoft-com:vml" Requires="v">
                <p:oleObj name="Worksheet" r:id="rId3" imgW="8086649" imgH="3781564" progId="Excel.Sheet.12">
                  <p:link/>
                </p:oleObj>
              </mc:Choice>
              <mc:Fallback>
                <p:oleObj name="Worksheet" r:id="rId3" imgW="8086649" imgH="3781564" progId="Excel.Sheet.12">
                  <p:link/>
                  <p:pic>
                    <p:nvPicPr>
                      <p:cNvPr id="10" name="Object 9"/>
                      <p:cNvPicPr/>
                      <p:nvPr/>
                    </p:nvPicPr>
                    <p:blipFill>
                      <a:blip r:embed="rId4"/>
                      <a:stretch>
                        <a:fillRect/>
                      </a:stretch>
                    </p:blipFill>
                    <p:spPr>
                      <a:xfrm>
                        <a:off x="1543050" y="3592513"/>
                        <a:ext cx="6330950" cy="292100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11F75027-E4B7-4722-AFE4-D67C96D7A5CA}"/>
              </a:ext>
            </a:extLst>
          </p:cNvPr>
          <p:cNvSpPr txBox="1"/>
          <p:nvPr/>
        </p:nvSpPr>
        <p:spPr>
          <a:xfrm>
            <a:off x="5348581" y="850838"/>
            <a:ext cx="2886075" cy="954107"/>
          </a:xfrm>
          <a:prstGeom prst="rect">
            <a:avLst/>
          </a:prstGeom>
          <a:solidFill>
            <a:schemeClr val="accent4">
              <a:lumMod val="60000"/>
              <a:lumOff val="40000"/>
            </a:schemeClr>
          </a:solid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ตัวเลขการซื้อสินทรัพย์ของ </a:t>
            </a:r>
            <a:r>
              <a:rPr kumimoji="0" lang="en-US" sz="2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Fed </a:t>
            </a:r>
            <a:r>
              <a:rPr kumimoji="0" lang="th-TH" sz="2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a:t>
            </a:r>
            <a:r>
              <a:rPr kumimoji="0" lang="en-US" sz="2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QE) </a:t>
            </a:r>
            <a:r>
              <a:rPr kumimoji="0" lang="th-TH" sz="2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รายสัปดาห์</a:t>
            </a:r>
            <a:endParaRPr kumimoji="0" lang="en-US" sz="2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endParaRPr>
          </a:p>
        </p:txBody>
      </p:sp>
      <p:sp>
        <p:nvSpPr>
          <p:cNvPr id="7" name="TextBox 6">
            <a:extLst>
              <a:ext uri="{FF2B5EF4-FFF2-40B4-BE49-F238E27FC236}">
                <a16:creationId xmlns:a16="http://schemas.microsoft.com/office/drawing/2014/main" id="{1B011208-3257-48AC-AA42-A60EFE655F35}"/>
              </a:ext>
            </a:extLst>
          </p:cNvPr>
          <p:cNvSpPr txBox="1"/>
          <p:nvPr/>
        </p:nvSpPr>
        <p:spPr>
          <a:xfrm>
            <a:off x="8486020" y="6414203"/>
            <a:ext cx="3570208" cy="307777"/>
          </a:xfrm>
          <a:prstGeom prst="rect">
            <a:avLst/>
          </a:prstGeom>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&lt;&lt; update </a:t>
            </a:r>
            <a:r>
              <a:rPr kumimoji="0" lang="th-TH" sz="14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ข้อมูลทุกๆ วันแรกของสัปดาห์</a:t>
            </a:r>
            <a:r>
              <a:rPr kumimoji="0" lang="en-US" sz="14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&gt;&gt;</a:t>
            </a:r>
          </a:p>
        </p:txBody>
      </p:sp>
      <p:graphicFrame>
        <p:nvGraphicFramePr>
          <p:cNvPr id="4" name="Object 3">
            <a:extLst>
              <a:ext uri="{FF2B5EF4-FFF2-40B4-BE49-F238E27FC236}">
                <a16:creationId xmlns:a16="http://schemas.microsoft.com/office/drawing/2014/main" id="{DF2487CA-5579-45F4-8622-C5877C837528}"/>
              </a:ext>
            </a:extLst>
          </p:cNvPr>
          <p:cNvGraphicFramePr>
            <a:graphicFrameLocks noChangeAspect="1"/>
          </p:cNvGraphicFramePr>
          <p:nvPr>
            <p:extLst>
              <p:ext uri="{D42A27DB-BD31-4B8C-83A1-F6EECF244321}">
                <p14:modId xmlns:p14="http://schemas.microsoft.com/office/powerpoint/2010/main" val="865217220"/>
              </p:ext>
            </p:extLst>
          </p:nvPr>
        </p:nvGraphicFramePr>
        <p:xfrm>
          <a:off x="277813" y="147638"/>
          <a:ext cx="4535487" cy="3232150"/>
        </p:xfrm>
        <a:graphic>
          <a:graphicData uri="http://schemas.openxmlformats.org/presentationml/2006/ole">
            <mc:AlternateContent xmlns:mc="http://schemas.openxmlformats.org/markup-compatibility/2006">
              <mc:Choice xmlns:v="urn:schemas-microsoft-com:vml" Requires="v">
                <p:oleObj name="Worksheet" r:id="rId5" imgW="4505249" imgH="3200504" progId="Excel.Sheet.12">
                  <p:link updateAutomatic="1"/>
                </p:oleObj>
              </mc:Choice>
              <mc:Fallback>
                <p:oleObj name="Worksheet" r:id="rId5" imgW="4505249" imgH="3200504" progId="Excel.Sheet.12">
                  <p:link updateAutomatic="1"/>
                  <p:pic>
                    <p:nvPicPr>
                      <p:cNvPr id="4" name="Object 3">
                        <a:extLst>
                          <a:ext uri="{FF2B5EF4-FFF2-40B4-BE49-F238E27FC236}">
                            <a16:creationId xmlns:a16="http://schemas.microsoft.com/office/drawing/2014/main" id="{DF2487CA-5579-45F4-8622-C5877C837528}"/>
                          </a:ext>
                        </a:extLst>
                      </p:cNvPr>
                      <p:cNvPicPr/>
                      <p:nvPr/>
                    </p:nvPicPr>
                    <p:blipFill>
                      <a:blip r:embed="rId6"/>
                      <a:stretch>
                        <a:fillRect/>
                      </a:stretch>
                    </p:blipFill>
                    <p:spPr>
                      <a:xfrm>
                        <a:off x="277813" y="147638"/>
                        <a:ext cx="4535487" cy="3232150"/>
                      </a:xfrm>
                      <a:prstGeom prst="rect">
                        <a:avLst/>
                      </a:prstGeom>
                    </p:spPr>
                  </p:pic>
                </p:oleObj>
              </mc:Fallback>
            </mc:AlternateContent>
          </a:graphicData>
        </a:graphic>
      </p:graphicFrame>
      <p:sp>
        <p:nvSpPr>
          <p:cNvPr id="3" name="Arrow: Right 2">
            <a:extLst>
              <a:ext uri="{FF2B5EF4-FFF2-40B4-BE49-F238E27FC236}">
                <a16:creationId xmlns:a16="http://schemas.microsoft.com/office/drawing/2014/main" id="{BF37C52B-9675-3C6C-CD23-962B018B84A6}"/>
              </a:ext>
            </a:extLst>
          </p:cNvPr>
          <p:cNvSpPr/>
          <p:nvPr/>
        </p:nvSpPr>
        <p:spPr>
          <a:xfrm rot="1120302">
            <a:off x="6190319" y="5164332"/>
            <a:ext cx="566496" cy="31055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9" name="Arrow: Right 8">
            <a:extLst>
              <a:ext uri="{FF2B5EF4-FFF2-40B4-BE49-F238E27FC236}">
                <a16:creationId xmlns:a16="http://schemas.microsoft.com/office/drawing/2014/main" id="{D90BCCA0-BC9A-8DB1-DCE5-B94EDE9C7AC2}"/>
              </a:ext>
            </a:extLst>
          </p:cNvPr>
          <p:cNvSpPr/>
          <p:nvPr/>
        </p:nvSpPr>
        <p:spPr>
          <a:xfrm rot="1120302">
            <a:off x="6508370" y="3970425"/>
            <a:ext cx="566496" cy="31055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graphicFrame>
        <p:nvGraphicFramePr>
          <p:cNvPr id="5" name="Object 4">
            <a:extLst>
              <a:ext uri="{FF2B5EF4-FFF2-40B4-BE49-F238E27FC236}">
                <a16:creationId xmlns:a16="http://schemas.microsoft.com/office/drawing/2014/main" id="{D53E397E-6747-D85C-E795-281AB0210320}"/>
              </a:ext>
            </a:extLst>
          </p:cNvPr>
          <p:cNvGraphicFramePr>
            <a:graphicFrameLocks noChangeAspect="1"/>
          </p:cNvGraphicFramePr>
          <p:nvPr>
            <p:extLst>
              <p:ext uri="{D42A27DB-BD31-4B8C-83A1-F6EECF244321}">
                <p14:modId xmlns:p14="http://schemas.microsoft.com/office/powerpoint/2010/main" val="1685308965"/>
              </p:ext>
            </p:extLst>
          </p:nvPr>
        </p:nvGraphicFramePr>
        <p:xfrm>
          <a:off x="8769937" y="1103122"/>
          <a:ext cx="3114675" cy="2600325"/>
        </p:xfrm>
        <a:graphic>
          <a:graphicData uri="http://schemas.openxmlformats.org/presentationml/2006/ole">
            <mc:AlternateContent xmlns:mc="http://schemas.openxmlformats.org/markup-compatibility/2006">
              <mc:Choice xmlns:v="urn:schemas-microsoft-com:vml" Requires="v">
                <p:oleObj name="Worksheet" r:id="rId7" imgW="3114751" imgH="2600429" progId="Excel.Sheet.12">
                  <p:link updateAutomatic="1"/>
                </p:oleObj>
              </mc:Choice>
              <mc:Fallback>
                <p:oleObj name="Worksheet" r:id="rId7" imgW="3114751" imgH="2600429" progId="Excel.Sheet.12">
                  <p:link updateAutomatic="1"/>
                  <p:pic>
                    <p:nvPicPr>
                      <p:cNvPr id="0" name=""/>
                      <p:cNvPicPr/>
                      <p:nvPr/>
                    </p:nvPicPr>
                    <p:blipFill>
                      <a:blip r:embed="rId8"/>
                      <a:stretch>
                        <a:fillRect/>
                      </a:stretch>
                    </p:blipFill>
                    <p:spPr>
                      <a:xfrm>
                        <a:off x="8769937" y="1103122"/>
                        <a:ext cx="3114675" cy="2600325"/>
                      </a:xfrm>
                      <a:prstGeom prst="rect">
                        <a:avLst/>
                      </a:prstGeom>
                    </p:spPr>
                  </p:pic>
                </p:oleObj>
              </mc:Fallback>
            </mc:AlternateContent>
          </a:graphicData>
        </a:graphic>
      </p:graphicFrame>
    </p:spTree>
    <p:extLst>
      <p:ext uri="{BB962C8B-B14F-4D97-AF65-F5344CB8AC3E}">
        <p14:creationId xmlns:p14="http://schemas.microsoft.com/office/powerpoint/2010/main" val="9806985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F75027-E4B7-4722-AFE4-D67C96D7A5CA}"/>
              </a:ext>
            </a:extLst>
          </p:cNvPr>
          <p:cNvSpPr txBox="1"/>
          <p:nvPr/>
        </p:nvSpPr>
        <p:spPr>
          <a:xfrm>
            <a:off x="854016" y="1098837"/>
            <a:ext cx="10282686" cy="646331"/>
          </a:xfrm>
          <a:prstGeom prst="rect">
            <a:avLst/>
          </a:prstGeom>
          <a:solidFill>
            <a:schemeClr val="accent4">
              <a:lumMod val="60000"/>
              <a:lumOff val="40000"/>
            </a:schemeClr>
          </a:solid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th-TH" sz="36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การเปลี่ยนแปลงของ </a:t>
            </a:r>
            <a:r>
              <a:rPr kumimoji="0" lang="en-US" sz="36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Market Cap. </a:t>
            </a:r>
            <a:r>
              <a:rPr kumimoji="0" lang="th-TH" sz="36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ตลาดหุ้นโลก นับตั้งแต่ปี 2017 - ปัจจุบัน</a:t>
            </a:r>
            <a:endParaRPr kumimoji="0" lang="en-US" sz="36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endParaRPr>
          </a:p>
        </p:txBody>
      </p:sp>
      <p:sp>
        <p:nvSpPr>
          <p:cNvPr id="7" name="TextBox 6">
            <a:extLst>
              <a:ext uri="{FF2B5EF4-FFF2-40B4-BE49-F238E27FC236}">
                <a16:creationId xmlns:a16="http://schemas.microsoft.com/office/drawing/2014/main" id="{1B011208-3257-48AC-AA42-A60EFE655F35}"/>
              </a:ext>
            </a:extLst>
          </p:cNvPr>
          <p:cNvSpPr txBox="1"/>
          <p:nvPr/>
        </p:nvSpPr>
        <p:spPr>
          <a:xfrm>
            <a:off x="8486020" y="6414203"/>
            <a:ext cx="3570208" cy="307777"/>
          </a:xfrm>
          <a:prstGeom prst="rect">
            <a:avLst/>
          </a:prstGeom>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&lt;&lt; update </a:t>
            </a:r>
            <a:r>
              <a:rPr kumimoji="0" lang="th-TH" sz="14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ข้อมูลทุกๆ วันแรกของสัปดาห์</a:t>
            </a:r>
            <a:r>
              <a:rPr kumimoji="0" lang="en-US" sz="1400" b="0" i="0" u="none" strike="noStrike" kern="1200" cap="none" spc="0" normalizeH="0" baseline="0" noProof="0" dirty="0">
                <a:ln>
                  <a:noFill/>
                </a:ln>
                <a:solidFill>
                  <a:srgbClr val="FFC000">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&gt;&gt;</a:t>
            </a:r>
          </a:p>
        </p:txBody>
      </p:sp>
      <p:graphicFrame>
        <p:nvGraphicFramePr>
          <p:cNvPr id="3" name="Object 2">
            <a:extLst>
              <a:ext uri="{FF2B5EF4-FFF2-40B4-BE49-F238E27FC236}">
                <a16:creationId xmlns:a16="http://schemas.microsoft.com/office/drawing/2014/main" id="{E9C83575-41FB-2F29-FD9D-73F097BBE5FA}"/>
              </a:ext>
            </a:extLst>
          </p:cNvPr>
          <p:cNvGraphicFramePr>
            <a:graphicFrameLocks noChangeAspect="1"/>
          </p:cNvGraphicFramePr>
          <p:nvPr>
            <p:extLst>
              <p:ext uri="{D42A27DB-BD31-4B8C-83A1-F6EECF244321}">
                <p14:modId xmlns:p14="http://schemas.microsoft.com/office/powerpoint/2010/main" val="3196667952"/>
              </p:ext>
            </p:extLst>
          </p:nvPr>
        </p:nvGraphicFramePr>
        <p:xfrm>
          <a:off x="1423988" y="2298700"/>
          <a:ext cx="4565650" cy="2741613"/>
        </p:xfrm>
        <a:graphic>
          <a:graphicData uri="http://schemas.openxmlformats.org/presentationml/2006/ole">
            <mc:AlternateContent xmlns:mc="http://schemas.openxmlformats.org/markup-compatibility/2006">
              <mc:Choice xmlns:v="urn:schemas-microsoft-com:vml" Requires="v">
                <p:oleObj name="Worksheet" r:id="rId3" imgW="4572000" imgH="2743200" progId="Excel.Sheet.12">
                  <p:link updateAutomatic="1"/>
                </p:oleObj>
              </mc:Choice>
              <mc:Fallback>
                <p:oleObj name="Worksheet" r:id="rId3" imgW="4572000" imgH="2743200" progId="Excel.Sheet.12">
                  <p:link updateAutomatic="1"/>
                  <p:pic>
                    <p:nvPicPr>
                      <p:cNvPr id="3" name="Object 2">
                        <a:extLst>
                          <a:ext uri="{FF2B5EF4-FFF2-40B4-BE49-F238E27FC236}">
                            <a16:creationId xmlns:a16="http://schemas.microsoft.com/office/drawing/2014/main" id="{E9C83575-41FB-2F29-FD9D-73F097BBE5FA}"/>
                          </a:ext>
                        </a:extLst>
                      </p:cNvPr>
                      <p:cNvPicPr/>
                      <p:nvPr/>
                    </p:nvPicPr>
                    <p:blipFill>
                      <a:blip r:embed="rId4"/>
                      <a:stretch>
                        <a:fillRect/>
                      </a:stretch>
                    </p:blipFill>
                    <p:spPr>
                      <a:xfrm>
                        <a:off x="1423988" y="2298700"/>
                        <a:ext cx="4565650" cy="2741613"/>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953AD977-3B30-0D8C-865F-EC3BA73BE038}"/>
              </a:ext>
            </a:extLst>
          </p:cNvPr>
          <p:cNvSpPr txBox="1"/>
          <p:nvPr/>
        </p:nvSpPr>
        <p:spPr>
          <a:xfrm>
            <a:off x="1744617" y="5594797"/>
            <a:ext cx="7718560" cy="40011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2000" b="0" i="1"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หมายเหตุ </a:t>
            </a:r>
            <a:r>
              <a:rPr kumimoji="0" lang="en-US" sz="2000" b="0" i="1"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a:t>
            </a:r>
            <a:r>
              <a:rPr kumimoji="0" lang="th-TH" sz="2000" b="0" i="1"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การอัดฉีดเงินเข้าระบบของธนาคารกลางต่าง มีส่วนให้ตลาดหุ้นปรับตัวสูงขึ้น ในช่วงปี 2020-2021</a:t>
            </a:r>
            <a:endParaRPr kumimoji="0" lang="en-US" sz="2000" b="0" i="1"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endParaRPr>
          </a:p>
        </p:txBody>
      </p:sp>
      <p:graphicFrame>
        <p:nvGraphicFramePr>
          <p:cNvPr id="4" name="Object 3">
            <a:extLst>
              <a:ext uri="{FF2B5EF4-FFF2-40B4-BE49-F238E27FC236}">
                <a16:creationId xmlns:a16="http://schemas.microsoft.com/office/drawing/2014/main" id="{BF803F3B-291A-5FAD-F098-38078B8B9473}"/>
              </a:ext>
            </a:extLst>
          </p:cNvPr>
          <p:cNvGraphicFramePr>
            <a:graphicFrameLocks noChangeAspect="1"/>
          </p:cNvGraphicFramePr>
          <p:nvPr>
            <p:extLst>
              <p:ext uri="{D42A27DB-BD31-4B8C-83A1-F6EECF244321}">
                <p14:modId xmlns:p14="http://schemas.microsoft.com/office/powerpoint/2010/main" val="2947086197"/>
              </p:ext>
            </p:extLst>
          </p:nvPr>
        </p:nvGraphicFramePr>
        <p:xfrm>
          <a:off x="7202488" y="2501900"/>
          <a:ext cx="3743325" cy="2370138"/>
        </p:xfrm>
        <a:graphic>
          <a:graphicData uri="http://schemas.openxmlformats.org/presentationml/2006/ole">
            <mc:AlternateContent xmlns:mc="http://schemas.openxmlformats.org/markup-compatibility/2006">
              <mc:Choice xmlns:v="urn:schemas-microsoft-com:vml" Requires="v">
                <p:oleObj name="Worksheet" r:id="rId5" imgW="2324100" imgH="1476340" progId="Excel.Sheet.12">
                  <p:link updateAutomatic="1"/>
                </p:oleObj>
              </mc:Choice>
              <mc:Fallback>
                <p:oleObj name="Worksheet" r:id="rId5" imgW="2324100" imgH="1476340" progId="Excel.Sheet.12">
                  <p:link updateAutomatic="1"/>
                  <p:pic>
                    <p:nvPicPr>
                      <p:cNvPr id="4" name="Object 3">
                        <a:extLst>
                          <a:ext uri="{FF2B5EF4-FFF2-40B4-BE49-F238E27FC236}">
                            <a16:creationId xmlns:a16="http://schemas.microsoft.com/office/drawing/2014/main" id="{BF803F3B-291A-5FAD-F098-38078B8B9473}"/>
                          </a:ext>
                        </a:extLst>
                      </p:cNvPr>
                      <p:cNvPicPr/>
                      <p:nvPr/>
                    </p:nvPicPr>
                    <p:blipFill>
                      <a:blip r:embed="rId6"/>
                      <a:stretch>
                        <a:fillRect/>
                      </a:stretch>
                    </p:blipFill>
                    <p:spPr>
                      <a:xfrm>
                        <a:off x="7202488" y="2501900"/>
                        <a:ext cx="3743325" cy="2370138"/>
                      </a:xfrm>
                      <a:prstGeom prst="rect">
                        <a:avLst/>
                      </a:prstGeom>
                    </p:spPr>
                  </p:pic>
                </p:oleObj>
              </mc:Fallback>
            </mc:AlternateContent>
          </a:graphicData>
        </a:graphic>
      </p:graphicFrame>
    </p:spTree>
    <p:extLst>
      <p:ext uri="{BB962C8B-B14F-4D97-AF65-F5344CB8AC3E}">
        <p14:creationId xmlns:p14="http://schemas.microsoft.com/office/powerpoint/2010/main" val="26679654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CD84B43-89A2-4F01-8569-69A834665A58}"/>
              </a:ext>
            </a:extLst>
          </p:cNvPr>
          <p:cNvGraphicFramePr>
            <a:graphicFrameLocks noChangeAspect="1"/>
          </p:cNvGraphicFramePr>
          <p:nvPr>
            <p:extLst>
              <p:ext uri="{D42A27DB-BD31-4B8C-83A1-F6EECF244321}">
                <p14:modId xmlns:p14="http://schemas.microsoft.com/office/powerpoint/2010/main" val="133194537"/>
              </p:ext>
            </p:extLst>
          </p:nvPr>
        </p:nvGraphicFramePr>
        <p:xfrm>
          <a:off x="403225" y="998538"/>
          <a:ext cx="11387138" cy="5256212"/>
        </p:xfrm>
        <a:graphic>
          <a:graphicData uri="http://schemas.openxmlformats.org/presentationml/2006/ole">
            <mc:AlternateContent xmlns:mc="http://schemas.openxmlformats.org/markup-compatibility/2006">
              <mc:Choice xmlns:v="urn:schemas-microsoft-com:vml" Requires="v">
                <p:oleObj name="Worksheet" r:id="rId3" imgW="8915400" imgH="4114800" progId="Excel.Sheet.12">
                  <p:link updateAutomatic="1"/>
                </p:oleObj>
              </mc:Choice>
              <mc:Fallback>
                <p:oleObj name="Worksheet" r:id="rId3" imgW="8915400" imgH="4114800" progId="Excel.Sheet.12">
                  <p:link updateAutomatic="1"/>
                  <p:pic>
                    <p:nvPicPr>
                      <p:cNvPr id="2" name="Object 1">
                        <a:extLst>
                          <a:ext uri="{FF2B5EF4-FFF2-40B4-BE49-F238E27FC236}">
                            <a16:creationId xmlns:a16="http://schemas.microsoft.com/office/drawing/2014/main" id="{7CD84B43-89A2-4F01-8569-69A834665A58}"/>
                          </a:ext>
                        </a:extLst>
                      </p:cNvPr>
                      <p:cNvPicPr/>
                      <p:nvPr/>
                    </p:nvPicPr>
                    <p:blipFill>
                      <a:blip r:embed="rId4"/>
                      <a:stretch>
                        <a:fillRect/>
                      </a:stretch>
                    </p:blipFill>
                    <p:spPr>
                      <a:xfrm>
                        <a:off x="403225" y="998538"/>
                        <a:ext cx="11387138" cy="5256212"/>
                      </a:xfrm>
                      <a:prstGeom prst="rect">
                        <a:avLst/>
                      </a:prstGeom>
                    </p:spPr>
                  </p:pic>
                </p:oleObj>
              </mc:Fallback>
            </mc:AlternateContent>
          </a:graphicData>
        </a:graphic>
      </p:graphicFrame>
      <p:sp>
        <p:nvSpPr>
          <p:cNvPr id="4" name="Rounded Rectangle 3"/>
          <p:cNvSpPr/>
          <p:nvPr/>
        </p:nvSpPr>
        <p:spPr>
          <a:xfrm>
            <a:off x="4911066" y="1104181"/>
            <a:ext cx="972149" cy="5151168"/>
          </a:xfrm>
          <a:prstGeom prst="roundRect">
            <a:avLst/>
          </a:prstGeom>
          <a:noFill/>
          <a:ln w="38100">
            <a:solidFill>
              <a:srgbClr val="C00000"/>
            </a:solidFill>
            <a:prstDash val="sysDot"/>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3" name="Title 2">
            <a:extLst>
              <a:ext uri="{FF2B5EF4-FFF2-40B4-BE49-F238E27FC236}">
                <a16:creationId xmlns:a16="http://schemas.microsoft.com/office/drawing/2014/main" id="{6126CBA6-521D-3946-3629-C4D588A4BD49}"/>
              </a:ext>
            </a:extLst>
          </p:cNvPr>
          <p:cNvSpPr>
            <a:spLocks noGrp="1"/>
          </p:cNvSpPr>
          <p:nvPr>
            <p:ph type="title"/>
          </p:nvPr>
        </p:nvSpPr>
        <p:spPr/>
        <p:txBody>
          <a:bodyPr/>
          <a:lstStyle/>
          <a:p>
            <a:r>
              <a:rPr lang="en-US" dirty="0"/>
              <a:t>P/E </a:t>
            </a:r>
            <a:r>
              <a:rPr lang="th-TH" dirty="0"/>
              <a:t>ตลาดหุ้นสำคัญๆ </a:t>
            </a:r>
            <a:endParaRPr lang="en-US" dirty="0"/>
          </a:p>
        </p:txBody>
      </p:sp>
    </p:spTree>
    <p:extLst>
      <p:ext uri="{BB962C8B-B14F-4D97-AF65-F5344CB8AC3E}">
        <p14:creationId xmlns:p14="http://schemas.microsoft.com/office/powerpoint/2010/main" val="32142508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578BA5A6-7E3F-DF8D-EA99-C728A0C21134}"/>
              </a:ext>
            </a:extLst>
          </p:cNvPr>
          <p:cNvGraphicFramePr>
            <a:graphicFrameLocks noChangeAspect="1"/>
          </p:cNvGraphicFramePr>
          <p:nvPr>
            <p:extLst>
              <p:ext uri="{D42A27DB-BD31-4B8C-83A1-F6EECF244321}">
                <p14:modId xmlns:p14="http://schemas.microsoft.com/office/powerpoint/2010/main" val="3995482073"/>
              </p:ext>
            </p:extLst>
          </p:nvPr>
        </p:nvGraphicFramePr>
        <p:xfrm>
          <a:off x="457200" y="1022350"/>
          <a:ext cx="11277600" cy="5394325"/>
        </p:xfrm>
        <a:graphic>
          <a:graphicData uri="http://schemas.openxmlformats.org/presentationml/2006/ole">
            <mc:AlternateContent xmlns:mc="http://schemas.openxmlformats.org/markup-compatibility/2006">
              <mc:Choice xmlns:v="urn:schemas-microsoft-com:vml" Requires="v">
                <p:oleObj name="Worksheet" r:id="rId3" imgW="7905718" imgH="3781240" progId="Excel.Sheet.12">
                  <p:link updateAutomatic="1"/>
                </p:oleObj>
              </mc:Choice>
              <mc:Fallback>
                <p:oleObj name="Worksheet" r:id="rId3" imgW="7905718" imgH="3781240" progId="Excel.Sheet.12">
                  <p:link updateAutomatic="1"/>
                  <p:pic>
                    <p:nvPicPr>
                      <p:cNvPr id="3" name="Object 2">
                        <a:extLst>
                          <a:ext uri="{FF2B5EF4-FFF2-40B4-BE49-F238E27FC236}">
                            <a16:creationId xmlns:a16="http://schemas.microsoft.com/office/drawing/2014/main" id="{578BA5A6-7E3F-DF8D-EA99-C728A0C21134}"/>
                          </a:ext>
                        </a:extLst>
                      </p:cNvPr>
                      <p:cNvPicPr/>
                      <p:nvPr/>
                    </p:nvPicPr>
                    <p:blipFill>
                      <a:blip r:embed="rId4"/>
                      <a:stretch>
                        <a:fillRect/>
                      </a:stretch>
                    </p:blipFill>
                    <p:spPr>
                      <a:xfrm>
                        <a:off x="457200" y="1022350"/>
                        <a:ext cx="11277600" cy="5394325"/>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0DE37808-5EB9-4F56-8B6F-C926E48FE4AC}"/>
              </a:ext>
            </a:extLst>
          </p:cNvPr>
          <p:cNvSpPr/>
          <p:nvPr/>
        </p:nvSpPr>
        <p:spPr>
          <a:xfrm>
            <a:off x="9601200" y="1152078"/>
            <a:ext cx="1199072" cy="5265034"/>
          </a:xfrm>
          <a:prstGeom prst="roundRect">
            <a:avLst/>
          </a:prstGeom>
          <a:noFill/>
          <a:ln w="38100">
            <a:solidFill>
              <a:srgbClr val="FF0000"/>
            </a:solidFill>
            <a:prstDash val="sysDot"/>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2" name="Title 1">
            <a:extLst>
              <a:ext uri="{FF2B5EF4-FFF2-40B4-BE49-F238E27FC236}">
                <a16:creationId xmlns:a16="http://schemas.microsoft.com/office/drawing/2014/main" id="{B5D57A62-B722-DDCD-FA13-8FDA590D5954}"/>
              </a:ext>
            </a:extLst>
          </p:cNvPr>
          <p:cNvSpPr>
            <a:spLocks noGrp="1"/>
          </p:cNvSpPr>
          <p:nvPr>
            <p:ph type="title"/>
          </p:nvPr>
        </p:nvSpPr>
        <p:spPr/>
        <p:txBody>
          <a:bodyPr/>
          <a:lstStyle/>
          <a:p>
            <a:r>
              <a:rPr lang="en-US" dirty="0"/>
              <a:t>EPS </a:t>
            </a:r>
            <a:r>
              <a:rPr lang="th-TH" dirty="0"/>
              <a:t>ตลาดหุ้นสำคัญๆ </a:t>
            </a:r>
            <a:endParaRPr lang="en-US" dirty="0"/>
          </a:p>
        </p:txBody>
      </p:sp>
    </p:spTree>
    <p:extLst>
      <p:ext uri="{BB962C8B-B14F-4D97-AF65-F5344CB8AC3E}">
        <p14:creationId xmlns:p14="http://schemas.microsoft.com/office/powerpoint/2010/main" val="20667138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57F51FA9-FEEB-95E8-ED32-AF47851BEFE6}"/>
              </a:ext>
            </a:extLst>
          </p:cNvPr>
          <p:cNvGraphicFramePr>
            <a:graphicFrameLocks noChangeAspect="1"/>
          </p:cNvGraphicFramePr>
          <p:nvPr>
            <p:extLst>
              <p:ext uri="{D42A27DB-BD31-4B8C-83A1-F6EECF244321}">
                <p14:modId xmlns:p14="http://schemas.microsoft.com/office/powerpoint/2010/main" val="3132902188"/>
              </p:ext>
            </p:extLst>
          </p:nvPr>
        </p:nvGraphicFramePr>
        <p:xfrm>
          <a:off x="2060575" y="1047750"/>
          <a:ext cx="8070850" cy="5464175"/>
        </p:xfrm>
        <a:graphic>
          <a:graphicData uri="http://schemas.openxmlformats.org/presentationml/2006/ole">
            <mc:AlternateContent xmlns:mc="http://schemas.openxmlformats.org/markup-compatibility/2006">
              <mc:Choice xmlns:v="urn:schemas-microsoft-com:vml" Requires="v">
                <p:oleObj name="Worksheet" r:id="rId3" imgW="5781851" imgH="3914818" progId="Excel.Sheet.12">
                  <p:link updateAutomatic="1"/>
                </p:oleObj>
              </mc:Choice>
              <mc:Fallback>
                <p:oleObj name="Worksheet" r:id="rId3" imgW="5781851" imgH="3914818" progId="Excel.Sheet.12">
                  <p:link updateAutomatic="1"/>
                  <p:pic>
                    <p:nvPicPr>
                      <p:cNvPr id="4" name="Object 3">
                        <a:extLst>
                          <a:ext uri="{FF2B5EF4-FFF2-40B4-BE49-F238E27FC236}">
                            <a16:creationId xmlns:a16="http://schemas.microsoft.com/office/drawing/2014/main" id="{57F51FA9-FEEB-95E8-ED32-AF47851BEFE6}"/>
                          </a:ext>
                        </a:extLst>
                      </p:cNvPr>
                      <p:cNvPicPr/>
                      <p:nvPr/>
                    </p:nvPicPr>
                    <p:blipFill>
                      <a:blip r:embed="rId4"/>
                      <a:stretch>
                        <a:fillRect/>
                      </a:stretch>
                    </p:blipFill>
                    <p:spPr>
                      <a:xfrm>
                        <a:off x="2060575" y="1047750"/>
                        <a:ext cx="8070850" cy="5464175"/>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0DE37808-5EB9-4F56-8B6F-C926E48FE4AC}"/>
              </a:ext>
            </a:extLst>
          </p:cNvPr>
          <p:cNvSpPr/>
          <p:nvPr/>
        </p:nvSpPr>
        <p:spPr>
          <a:xfrm>
            <a:off x="7746521" y="936416"/>
            <a:ext cx="1199072" cy="5463903"/>
          </a:xfrm>
          <a:prstGeom prst="roundRect">
            <a:avLst/>
          </a:prstGeom>
          <a:noFill/>
          <a:ln w="38100">
            <a:solidFill>
              <a:srgbClr val="FF0000"/>
            </a:solidFill>
            <a:prstDash val="sysDot"/>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2" name="Title 1">
            <a:extLst>
              <a:ext uri="{FF2B5EF4-FFF2-40B4-BE49-F238E27FC236}">
                <a16:creationId xmlns:a16="http://schemas.microsoft.com/office/drawing/2014/main" id="{B5D57A62-B722-DDCD-FA13-8FDA590D5954}"/>
              </a:ext>
            </a:extLst>
          </p:cNvPr>
          <p:cNvSpPr>
            <a:spLocks noGrp="1"/>
          </p:cNvSpPr>
          <p:nvPr>
            <p:ph type="title"/>
          </p:nvPr>
        </p:nvSpPr>
        <p:spPr/>
        <p:txBody>
          <a:bodyPr/>
          <a:lstStyle/>
          <a:p>
            <a:r>
              <a:rPr lang="en-US"/>
              <a:t>EPS :</a:t>
            </a:r>
            <a:r>
              <a:rPr lang="th-TH"/>
              <a:t> </a:t>
            </a:r>
            <a:r>
              <a:rPr lang="en-US"/>
              <a:t>Growth Rate </a:t>
            </a:r>
            <a:r>
              <a:rPr lang="th-TH"/>
              <a:t>ตลาดหุ้นสำคัญๆ </a:t>
            </a:r>
            <a:endParaRPr lang="en-US" dirty="0"/>
          </a:p>
        </p:txBody>
      </p:sp>
    </p:spTree>
    <p:extLst>
      <p:ext uri="{BB962C8B-B14F-4D97-AF65-F5344CB8AC3E}">
        <p14:creationId xmlns:p14="http://schemas.microsoft.com/office/powerpoint/2010/main" val="12868613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F642BC-11C1-113D-3B4F-3CEE2905AE5A}"/>
              </a:ext>
            </a:extLst>
          </p:cNvPr>
          <p:cNvSpPr>
            <a:spLocks noGrp="1"/>
          </p:cNvSpPr>
          <p:nvPr>
            <p:ph type="title"/>
          </p:nvPr>
        </p:nvSpPr>
        <p:spPr/>
        <p:txBody>
          <a:bodyPr/>
          <a:lstStyle/>
          <a:p>
            <a:r>
              <a:rPr lang="th-TH" dirty="0"/>
              <a:t>ผลตอบแทนตลาดหุ้นไทย เทียบกับตลาดโลก</a:t>
            </a:r>
            <a:endParaRPr lang="en-US" dirty="0"/>
          </a:p>
        </p:txBody>
      </p:sp>
      <p:sp>
        <p:nvSpPr>
          <p:cNvPr id="2" name="Slide Number Placeholder 1">
            <a:extLst>
              <a:ext uri="{FF2B5EF4-FFF2-40B4-BE49-F238E27FC236}">
                <a16:creationId xmlns:a16="http://schemas.microsoft.com/office/drawing/2014/main" id="{A8843779-076E-A91E-FE37-5017495D4FDB}"/>
              </a:ext>
            </a:extLst>
          </p:cNvPr>
          <p:cNvSpPr>
            <a:spLocks noGrp="1"/>
          </p:cNvSpPr>
          <p:nvPr>
            <p:ph type="sldNum" sz="quarter" idx="13"/>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125</a:t>
            </a:fld>
            <a:endParaRPr kumimoji="0" lang="en-US" sz="18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endParaRPr>
          </a:p>
        </p:txBody>
      </p:sp>
      <p:graphicFrame>
        <p:nvGraphicFramePr>
          <p:cNvPr id="5" name="Object 4">
            <a:extLst>
              <a:ext uri="{FF2B5EF4-FFF2-40B4-BE49-F238E27FC236}">
                <a16:creationId xmlns:a16="http://schemas.microsoft.com/office/drawing/2014/main" id="{F9F7B79F-C629-CD42-F48C-84B4F350C4E9}"/>
              </a:ext>
            </a:extLst>
          </p:cNvPr>
          <p:cNvGraphicFramePr>
            <a:graphicFrameLocks noChangeAspect="1"/>
          </p:cNvGraphicFramePr>
          <p:nvPr>
            <p:extLst>
              <p:ext uri="{D42A27DB-BD31-4B8C-83A1-F6EECF244321}">
                <p14:modId xmlns:p14="http://schemas.microsoft.com/office/powerpoint/2010/main" val="559797329"/>
              </p:ext>
            </p:extLst>
          </p:nvPr>
        </p:nvGraphicFramePr>
        <p:xfrm>
          <a:off x="1192213" y="820738"/>
          <a:ext cx="9810750" cy="5630862"/>
        </p:xfrm>
        <a:graphic>
          <a:graphicData uri="http://schemas.openxmlformats.org/presentationml/2006/ole">
            <mc:AlternateContent xmlns:mc="http://schemas.openxmlformats.org/markup-compatibility/2006">
              <mc:Choice xmlns:v="urn:schemas-microsoft-com:vml" Requires="v">
                <p:oleObj name="Worksheet" r:id="rId2" imgW="10372649" imgH="5953056" progId="Excel.Sheet.12">
                  <p:link updateAutomatic="1"/>
                </p:oleObj>
              </mc:Choice>
              <mc:Fallback>
                <p:oleObj name="Worksheet" r:id="rId2" imgW="10372649" imgH="5953056" progId="Excel.Sheet.12">
                  <p:link updateAutomatic="1"/>
                  <p:pic>
                    <p:nvPicPr>
                      <p:cNvPr id="5" name="Object 4">
                        <a:extLst>
                          <a:ext uri="{FF2B5EF4-FFF2-40B4-BE49-F238E27FC236}">
                            <a16:creationId xmlns:a16="http://schemas.microsoft.com/office/drawing/2014/main" id="{F9F7B79F-C629-CD42-F48C-84B4F350C4E9}"/>
                          </a:ext>
                        </a:extLst>
                      </p:cNvPr>
                      <p:cNvPicPr/>
                      <p:nvPr/>
                    </p:nvPicPr>
                    <p:blipFill>
                      <a:blip r:embed="rId3"/>
                      <a:stretch>
                        <a:fillRect/>
                      </a:stretch>
                    </p:blipFill>
                    <p:spPr>
                      <a:xfrm>
                        <a:off x="1192213" y="820738"/>
                        <a:ext cx="9810750" cy="5630862"/>
                      </a:xfrm>
                      <a:prstGeom prst="rect">
                        <a:avLst/>
                      </a:prstGeom>
                    </p:spPr>
                  </p:pic>
                </p:oleObj>
              </mc:Fallback>
            </mc:AlternateContent>
          </a:graphicData>
        </a:graphic>
      </p:graphicFrame>
    </p:spTree>
    <p:extLst>
      <p:ext uri="{BB962C8B-B14F-4D97-AF65-F5344CB8AC3E}">
        <p14:creationId xmlns:p14="http://schemas.microsoft.com/office/powerpoint/2010/main" val="34111322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246C3E43-6599-CE0E-415F-70E3DBA24669}"/>
              </a:ext>
            </a:extLst>
          </p:cNvPr>
          <p:cNvGraphicFramePr>
            <a:graphicFrameLocks noChangeAspect="1"/>
          </p:cNvGraphicFramePr>
          <p:nvPr>
            <p:extLst>
              <p:ext uri="{D42A27DB-BD31-4B8C-83A1-F6EECF244321}">
                <p14:modId xmlns:p14="http://schemas.microsoft.com/office/powerpoint/2010/main" val="1837251315"/>
              </p:ext>
            </p:extLst>
          </p:nvPr>
        </p:nvGraphicFramePr>
        <p:xfrm>
          <a:off x="460375" y="3467100"/>
          <a:ext cx="2665413" cy="1981200"/>
        </p:xfrm>
        <a:graphic>
          <a:graphicData uri="http://schemas.openxmlformats.org/presentationml/2006/ole">
            <mc:AlternateContent xmlns:mc="http://schemas.openxmlformats.org/markup-compatibility/2006">
              <mc:Choice xmlns:v="urn:schemas-microsoft-com:vml" Requires="v">
                <p:oleObj name="Worksheet" r:id="rId2" imgW="2667000" imgH="1981339" progId="Excel.Sheet.12">
                  <p:link updateAutomatic="1"/>
                </p:oleObj>
              </mc:Choice>
              <mc:Fallback>
                <p:oleObj name="Worksheet" r:id="rId2" imgW="2667000" imgH="1981339" progId="Excel.Sheet.12">
                  <p:link updateAutomatic="1"/>
                  <p:pic>
                    <p:nvPicPr>
                      <p:cNvPr id="16" name="Object 15">
                        <a:extLst>
                          <a:ext uri="{FF2B5EF4-FFF2-40B4-BE49-F238E27FC236}">
                            <a16:creationId xmlns:a16="http://schemas.microsoft.com/office/drawing/2014/main" id="{246C3E43-6599-CE0E-415F-70E3DBA24669}"/>
                          </a:ext>
                        </a:extLst>
                      </p:cNvPr>
                      <p:cNvPicPr/>
                      <p:nvPr/>
                    </p:nvPicPr>
                    <p:blipFill>
                      <a:blip r:embed="rId3"/>
                      <a:stretch>
                        <a:fillRect/>
                      </a:stretch>
                    </p:blipFill>
                    <p:spPr>
                      <a:xfrm>
                        <a:off x="460375" y="3467100"/>
                        <a:ext cx="2665413" cy="1981200"/>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3169D3A1-DAAE-C96B-F5BE-F02DAD887F39}"/>
              </a:ext>
            </a:extLst>
          </p:cNvPr>
          <p:cNvSpPr>
            <a:spLocks noGrp="1"/>
          </p:cNvSpPr>
          <p:nvPr>
            <p:ph type="title"/>
          </p:nvPr>
        </p:nvSpPr>
        <p:spPr/>
        <p:txBody>
          <a:bodyPr/>
          <a:lstStyle/>
          <a:p>
            <a:r>
              <a:rPr lang="th-TH" dirty="0"/>
              <a:t>การปรับ </a:t>
            </a:r>
            <a:r>
              <a:rPr lang="en-US" dirty="0"/>
              <a:t>EPS </a:t>
            </a:r>
            <a:r>
              <a:rPr lang="th-TH" dirty="0"/>
              <a:t>ตลาดหุ้นสำคัญๆ</a:t>
            </a:r>
            <a:r>
              <a:rPr lang="en-US" dirty="0"/>
              <a:t>  </a:t>
            </a:r>
            <a:r>
              <a:rPr lang="th-TH" dirty="0"/>
              <a:t>ปี 2023</a:t>
            </a:r>
            <a:endParaRPr lang="en-US" dirty="0"/>
          </a:p>
        </p:txBody>
      </p:sp>
      <p:sp>
        <p:nvSpPr>
          <p:cNvPr id="2" name="Slide Number Placeholder 1">
            <a:extLst>
              <a:ext uri="{FF2B5EF4-FFF2-40B4-BE49-F238E27FC236}">
                <a16:creationId xmlns:a16="http://schemas.microsoft.com/office/drawing/2014/main" id="{A8843779-076E-A91E-FE37-5017495D4FDB}"/>
              </a:ext>
            </a:extLst>
          </p:cNvPr>
          <p:cNvSpPr>
            <a:spLocks noGrp="1"/>
          </p:cNvSpPr>
          <p:nvPr>
            <p:ph type="sldNum" sz="quarter" idx="13"/>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126</a:t>
            </a:fld>
            <a:endParaRPr kumimoji="0" lang="en-US" sz="18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endParaRPr>
          </a:p>
        </p:txBody>
      </p:sp>
      <p:sp>
        <p:nvSpPr>
          <p:cNvPr id="19" name="Arrow: Chevron 18">
            <a:extLst>
              <a:ext uri="{FF2B5EF4-FFF2-40B4-BE49-F238E27FC236}">
                <a16:creationId xmlns:a16="http://schemas.microsoft.com/office/drawing/2014/main" id="{37E4BCEF-8C50-E92B-D4CC-BB3CE452EBBB}"/>
              </a:ext>
            </a:extLst>
          </p:cNvPr>
          <p:cNvSpPr/>
          <p:nvPr/>
        </p:nvSpPr>
        <p:spPr>
          <a:xfrm>
            <a:off x="8828530" y="1049532"/>
            <a:ext cx="484094" cy="1004047"/>
          </a:xfrm>
          <a:prstGeom prst="chevron">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DB Heavent Light"/>
            </a:endParaRPr>
          </a:p>
        </p:txBody>
      </p:sp>
      <p:sp>
        <p:nvSpPr>
          <p:cNvPr id="20" name="TextBox 19">
            <a:extLst>
              <a:ext uri="{FF2B5EF4-FFF2-40B4-BE49-F238E27FC236}">
                <a16:creationId xmlns:a16="http://schemas.microsoft.com/office/drawing/2014/main" id="{94AC7F05-8C3C-9ADF-FF3E-712A1DE1072E}"/>
              </a:ext>
            </a:extLst>
          </p:cNvPr>
          <p:cNvSpPr txBox="1"/>
          <p:nvPr/>
        </p:nvSpPr>
        <p:spPr>
          <a:xfrm>
            <a:off x="9509873" y="1066472"/>
            <a:ext cx="2624149" cy="830997"/>
          </a:xfrm>
          <a:prstGeom prst="rect">
            <a:avLst/>
          </a:prstGeom>
          <a:solidFill>
            <a:srgbClr val="FFFF00"/>
          </a:solid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ปี 202</a:t>
            </a:r>
            <a:r>
              <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3  EPS  </a:t>
            </a: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เริ่มถูกปรับลดลง</a:t>
            </a:r>
            <a:endPar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endParaRPr>
          </a:p>
        </p:txBody>
      </p:sp>
      <p:cxnSp>
        <p:nvCxnSpPr>
          <p:cNvPr id="13" name="Straight Arrow Connector 12">
            <a:extLst>
              <a:ext uri="{FF2B5EF4-FFF2-40B4-BE49-F238E27FC236}">
                <a16:creationId xmlns:a16="http://schemas.microsoft.com/office/drawing/2014/main" id="{353AEB50-62C8-2C34-DF8C-BFC7B1C95095}"/>
              </a:ext>
            </a:extLst>
          </p:cNvPr>
          <p:cNvCxnSpPr>
            <a:cxnSpLocks/>
          </p:cNvCxnSpPr>
          <p:nvPr/>
        </p:nvCxnSpPr>
        <p:spPr>
          <a:xfrm>
            <a:off x="2112555" y="3968391"/>
            <a:ext cx="534838" cy="1337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Object 11">
            <a:extLst>
              <a:ext uri="{FF2B5EF4-FFF2-40B4-BE49-F238E27FC236}">
                <a16:creationId xmlns:a16="http://schemas.microsoft.com/office/drawing/2014/main" id="{C0287C3A-4068-33BA-3614-F78967F300C8}"/>
              </a:ext>
            </a:extLst>
          </p:cNvPr>
          <p:cNvGraphicFramePr>
            <a:graphicFrameLocks noChangeAspect="1"/>
          </p:cNvGraphicFramePr>
          <p:nvPr>
            <p:extLst>
              <p:ext uri="{D42A27DB-BD31-4B8C-83A1-F6EECF244321}">
                <p14:modId xmlns:p14="http://schemas.microsoft.com/office/powerpoint/2010/main" val="3407926698"/>
              </p:ext>
            </p:extLst>
          </p:nvPr>
        </p:nvGraphicFramePr>
        <p:xfrm>
          <a:off x="265113" y="917575"/>
          <a:ext cx="2767012" cy="1935163"/>
        </p:xfrm>
        <a:graphic>
          <a:graphicData uri="http://schemas.openxmlformats.org/presentationml/2006/ole">
            <mc:AlternateContent xmlns:mc="http://schemas.openxmlformats.org/markup-compatibility/2006">
              <mc:Choice xmlns:v="urn:schemas-microsoft-com:vml" Requires="v">
                <p:oleObj name="Worksheet" r:id="rId4" imgW="2695651" imgH="1885950" progId="Excel.Sheet.12">
                  <p:link updateAutomatic="1"/>
                </p:oleObj>
              </mc:Choice>
              <mc:Fallback>
                <p:oleObj name="Worksheet" r:id="rId4" imgW="2695651" imgH="1885950" progId="Excel.Sheet.12">
                  <p:link updateAutomatic="1"/>
                  <p:pic>
                    <p:nvPicPr>
                      <p:cNvPr id="12" name="Object 11">
                        <a:extLst>
                          <a:ext uri="{FF2B5EF4-FFF2-40B4-BE49-F238E27FC236}">
                            <a16:creationId xmlns:a16="http://schemas.microsoft.com/office/drawing/2014/main" id="{C0287C3A-4068-33BA-3614-F78967F300C8}"/>
                          </a:ext>
                        </a:extLst>
                      </p:cNvPr>
                      <p:cNvPicPr/>
                      <p:nvPr/>
                    </p:nvPicPr>
                    <p:blipFill>
                      <a:blip r:embed="rId5"/>
                      <a:stretch>
                        <a:fillRect/>
                      </a:stretch>
                    </p:blipFill>
                    <p:spPr>
                      <a:xfrm>
                        <a:off x="265113" y="917575"/>
                        <a:ext cx="2767012" cy="19351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788A5F0-9A7B-03AD-878C-0B9E808F24E2}"/>
              </a:ext>
            </a:extLst>
          </p:cNvPr>
          <p:cNvGraphicFramePr>
            <a:graphicFrameLocks noChangeAspect="1"/>
          </p:cNvGraphicFramePr>
          <p:nvPr>
            <p:extLst>
              <p:ext uri="{D42A27DB-BD31-4B8C-83A1-F6EECF244321}">
                <p14:modId xmlns:p14="http://schemas.microsoft.com/office/powerpoint/2010/main" val="1959724871"/>
              </p:ext>
            </p:extLst>
          </p:nvPr>
        </p:nvGraphicFramePr>
        <p:xfrm>
          <a:off x="3079750" y="895350"/>
          <a:ext cx="2767013" cy="2006600"/>
        </p:xfrm>
        <a:graphic>
          <a:graphicData uri="http://schemas.openxmlformats.org/presentationml/2006/ole">
            <mc:AlternateContent xmlns:mc="http://schemas.openxmlformats.org/markup-compatibility/2006">
              <mc:Choice xmlns:v="urn:schemas-microsoft-com:vml" Requires="v">
                <p:oleObj name="Worksheet" r:id="rId6" imgW="2667000" imgH="1933644" progId="Excel.Sheet.12">
                  <p:link updateAutomatic="1"/>
                </p:oleObj>
              </mc:Choice>
              <mc:Fallback>
                <p:oleObj name="Worksheet" r:id="rId6" imgW="2667000" imgH="1933644" progId="Excel.Sheet.12">
                  <p:link updateAutomatic="1"/>
                  <p:pic>
                    <p:nvPicPr>
                      <p:cNvPr id="14" name="Object 13">
                        <a:extLst>
                          <a:ext uri="{FF2B5EF4-FFF2-40B4-BE49-F238E27FC236}">
                            <a16:creationId xmlns:a16="http://schemas.microsoft.com/office/drawing/2014/main" id="{A788A5F0-9A7B-03AD-878C-0B9E808F24E2}"/>
                          </a:ext>
                        </a:extLst>
                      </p:cNvPr>
                      <p:cNvPicPr/>
                      <p:nvPr/>
                    </p:nvPicPr>
                    <p:blipFill>
                      <a:blip r:embed="rId7"/>
                      <a:stretch>
                        <a:fillRect/>
                      </a:stretch>
                    </p:blipFill>
                    <p:spPr>
                      <a:xfrm>
                        <a:off x="3079750" y="895350"/>
                        <a:ext cx="2767013" cy="20066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213E206D-A576-1F23-0007-82E6D63CA3ED}"/>
              </a:ext>
            </a:extLst>
          </p:cNvPr>
          <p:cNvGraphicFramePr>
            <a:graphicFrameLocks noChangeAspect="1"/>
          </p:cNvGraphicFramePr>
          <p:nvPr>
            <p:extLst>
              <p:ext uri="{D42A27DB-BD31-4B8C-83A1-F6EECF244321}">
                <p14:modId xmlns:p14="http://schemas.microsoft.com/office/powerpoint/2010/main" val="2693586324"/>
              </p:ext>
            </p:extLst>
          </p:nvPr>
        </p:nvGraphicFramePr>
        <p:xfrm>
          <a:off x="6040438" y="925513"/>
          <a:ext cx="2589212" cy="1908175"/>
        </p:xfrm>
        <a:graphic>
          <a:graphicData uri="http://schemas.openxmlformats.org/presentationml/2006/ole">
            <mc:AlternateContent xmlns:mc="http://schemas.openxmlformats.org/markup-compatibility/2006">
              <mc:Choice xmlns:v="urn:schemas-microsoft-com:vml" Requires="v">
                <p:oleObj name="Worksheet" r:id="rId8" imgW="2676449" imgH="1971675" progId="Excel.Sheet.12">
                  <p:link updateAutomatic="1"/>
                </p:oleObj>
              </mc:Choice>
              <mc:Fallback>
                <p:oleObj name="Worksheet" r:id="rId8" imgW="2676449" imgH="1971675" progId="Excel.Sheet.12">
                  <p:link updateAutomatic="1"/>
                  <p:pic>
                    <p:nvPicPr>
                      <p:cNvPr id="15" name="Object 14">
                        <a:extLst>
                          <a:ext uri="{FF2B5EF4-FFF2-40B4-BE49-F238E27FC236}">
                            <a16:creationId xmlns:a16="http://schemas.microsoft.com/office/drawing/2014/main" id="{213E206D-A576-1F23-0007-82E6D63CA3ED}"/>
                          </a:ext>
                        </a:extLst>
                      </p:cNvPr>
                      <p:cNvPicPr/>
                      <p:nvPr/>
                    </p:nvPicPr>
                    <p:blipFill>
                      <a:blip r:embed="rId9"/>
                      <a:stretch>
                        <a:fillRect/>
                      </a:stretch>
                    </p:blipFill>
                    <p:spPr>
                      <a:xfrm>
                        <a:off x="6040438" y="925513"/>
                        <a:ext cx="2589212" cy="19081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621080F4-69B5-3F5C-9E9D-E153249E39F9}"/>
              </a:ext>
            </a:extLst>
          </p:cNvPr>
          <p:cNvGraphicFramePr>
            <a:graphicFrameLocks noChangeAspect="1"/>
          </p:cNvGraphicFramePr>
          <p:nvPr>
            <p:extLst>
              <p:ext uri="{D42A27DB-BD31-4B8C-83A1-F6EECF244321}">
                <p14:modId xmlns:p14="http://schemas.microsoft.com/office/powerpoint/2010/main" val="1570160530"/>
              </p:ext>
            </p:extLst>
          </p:nvPr>
        </p:nvGraphicFramePr>
        <p:xfrm>
          <a:off x="3368675" y="3436938"/>
          <a:ext cx="2759075" cy="2016125"/>
        </p:xfrm>
        <a:graphic>
          <a:graphicData uri="http://schemas.openxmlformats.org/presentationml/2006/ole">
            <mc:AlternateContent xmlns:mc="http://schemas.openxmlformats.org/markup-compatibility/2006">
              <mc:Choice xmlns:v="urn:schemas-microsoft-com:vml" Requires="v">
                <p:oleObj name="Worksheet" r:id="rId10" imgW="2685898" imgH="1962323" progId="Excel.Sheet.12">
                  <p:link updateAutomatic="1"/>
                </p:oleObj>
              </mc:Choice>
              <mc:Fallback>
                <p:oleObj name="Worksheet" r:id="rId10" imgW="2685898" imgH="1962323" progId="Excel.Sheet.12">
                  <p:link updateAutomatic="1"/>
                  <p:pic>
                    <p:nvPicPr>
                      <p:cNvPr id="18" name="Object 17">
                        <a:extLst>
                          <a:ext uri="{FF2B5EF4-FFF2-40B4-BE49-F238E27FC236}">
                            <a16:creationId xmlns:a16="http://schemas.microsoft.com/office/drawing/2014/main" id="{621080F4-69B5-3F5C-9E9D-E153249E39F9}"/>
                          </a:ext>
                        </a:extLst>
                      </p:cNvPr>
                      <p:cNvPicPr/>
                      <p:nvPr/>
                    </p:nvPicPr>
                    <p:blipFill>
                      <a:blip r:embed="rId11"/>
                      <a:stretch>
                        <a:fillRect/>
                      </a:stretch>
                    </p:blipFill>
                    <p:spPr>
                      <a:xfrm>
                        <a:off x="3368675" y="3436938"/>
                        <a:ext cx="2759075" cy="201612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B82BD0E9-3020-E894-DFFC-81B46522AB7D}"/>
              </a:ext>
            </a:extLst>
          </p:cNvPr>
          <p:cNvGraphicFramePr>
            <a:graphicFrameLocks noChangeAspect="1"/>
          </p:cNvGraphicFramePr>
          <p:nvPr>
            <p:extLst>
              <p:ext uri="{D42A27DB-BD31-4B8C-83A1-F6EECF244321}">
                <p14:modId xmlns:p14="http://schemas.microsoft.com/office/powerpoint/2010/main" val="3653694989"/>
              </p:ext>
            </p:extLst>
          </p:nvPr>
        </p:nvGraphicFramePr>
        <p:xfrm>
          <a:off x="9082088" y="2054225"/>
          <a:ext cx="2717800" cy="1984375"/>
        </p:xfrm>
        <a:graphic>
          <a:graphicData uri="http://schemas.openxmlformats.org/presentationml/2006/ole">
            <mc:AlternateContent xmlns:mc="http://schemas.openxmlformats.org/markup-compatibility/2006">
              <mc:Choice xmlns:v="urn:schemas-microsoft-com:vml" Requires="v">
                <p:oleObj name="Worksheet" r:id="rId12" imgW="2685898" imgH="1962323" progId="Excel.Sheet.12">
                  <p:link updateAutomatic="1"/>
                </p:oleObj>
              </mc:Choice>
              <mc:Fallback>
                <p:oleObj name="Worksheet" r:id="rId12" imgW="2685898" imgH="1962323" progId="Excel.Sheet.12">
                  <p:link updateAutomatic="1"/>
                  <p:pic>
                    <p:nvPicPr>
                      <p:cNvPr id="23" name="Object 22">
                        <a:extLst>
                          <a:ext uri="{FF2B5EF4-FFF2-40B4-BE49-F238E27FC236}">
                            <a16:creationId xmlns:a16="http://schemas.microsoft.com/office/drawing/2014/main" id="{B82BD0E9-3020-E894-DFFC-81B46522AB7D}"/>
                          </a:ext>
                        </a:extLst>
                      </p:cNvPr>
                      <p:cNvPicPr/>
                      <p:nvPr/>
                    </p:nvPicPr>
                    <p:blipFill>
                      <a:blip r:embed="rId13"/>
                      <a:stretch>
                        <a:fillRect/>
                      </a:stretch>
                    </p:blipFill>
                    <p:spPr>
                      <a:xfrm>
                        <a:off x="9082088" y="2054225"/>
                        <a:ext cx="2717800" cy="1984375"/>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C0F3943C-9E00-B9BF-00D8-FBDB05DCEA36}"/>
              </a:ext>
            </a:extLst>
          </p:cNvPr>
          <p:cNvGraphicFramePr>
            <a:graphicFrameLocks noChangeAspect="1"/>
          </p:cNvGraphicFramePr>
          <p:nvPr>
            <p:extLst>
              <p:ext uri="{D42A27DB-BD31-4B8C-83A1-F6EECF244321}">
                <p14:modId xmlns:p14="http://schemas.microsoft.com/office/powerpoint/2010/main" val="1856439853"/>
              </p:ext>
            </p:extLst>
          </p:nvPr>
        </p:nvGraphicFramePr>
        <p:xfrm>
          <a:off x="6364288" y="3451225"/>
          <a:ext cx="2667000" cy="1900238"/>
        </p:xfrm>
        <a:graphic>
          <a:graphicData uri="http://schemas.openxmlformats.org/presentationml/2006/ole">
            <mc:AlternateContent xmlns:mc="http://schemas.openxmlformats.org/markup-compatibility/2006">
              <mc:Choice xmlns:v="urn:schemas-microsoft-com:vml" Requires="v">
                <p:oleObj name="Worksheet" r:id="rId14" imgW="2733751" imgH="1943308" progId="Excel.Sheet.12">
                  <p:link updateAutomatic="1"/>
                </p:oleObj>
              </mc:Choice>
              <mc:Fallback>
                <p:oleObj name="Worksheet" r:id="rId14" imgW="2733751" imgH="1943308" progId="Excel.Sheet.12">
                  <p:link updateAutomatic="1"/>
                  <p:pic>
                    <p:nvPicPr>
                      <p:cNvPr id="24" name="Object 23">
                        <a:extLst>
                          <a:ext uri="{FF2B5EF4-FFF2-40B4-BE49-F238E27FC236}">
                            <a16:creationId xmlns:a16="http://schemas.microsoft.com/office/drawing/2014/main" id="{C0F3943C-9E00-B9BF-00D8-FBDB05DCEA36}"/>
                          </a:ext>
                        </a:extLst>
                      </p:cNvPr>
                      <p:cNvPicPr/>
                      <p:nvPr/>
                    </p:nvPicPr>
                    <p:blipFill>
                      <a:blip r:embed="rId15"/>
                      <a:stretch>
                        <a:fillRect/>
                      </a:stretch>
                    </p:blipFill>
                    <p:spPr>
                      <a:xfrm>
                        <a:off x="6364288" y="3451225"/>
                        <a:ext cx="2667000" cy="190023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0ABFE41F-B3CF-150D-E0C9-B92675E62143}"/>
              </a:ext>
            </a:extLst>
          </p:cNvPr>
          <p:cNvGraphicFramePr>
            <a:graphicFrameLocks noChangeAspect="1"/>
          </p:cNvGraphicFramePr>
          <p:nvPr>
            <p:extLst>
              <p:ext uri="{D42A27DB-BD31-4B8C-83A1-F6EECF244321}">
                <p14:modId xmlns:p14="http://schemas.microsoft.com/office/powerpoint/2010/main" val="2106344749"/>
              </p:ext>
            </p:extLst>
          </p:nvPr>
        </p:nvGraphicFramePr>
        <p:xfrm>
          <a:off x="9107487" y="4389438"/>
          <a:ext cx="2624138" cy="1924050"/>
        </p:xfrm>
        <a:graphic>
          <a:graphicData uri="http://schemas.openxmlformats.org/presentationml/2006/ole">
            <mc:AlternateContent xmlns:mc="http://schemas.openxmlformats.org/markup-compatibility/2006">
              <mc:Choice xmlns:v="urn:schemas-microsoft-com:vml" Requires="v">
                <p:oleObj name="Worksheet" r:id="rId16" imgW="2667000" imgH="1962323" progId="Excel.Sheet.12">
                  <p:link updateAutomatic="1"/>
                </p:oleObj>
              </mc:Choice>
              <mc:Fallback>
                <p:oleObj name="Worksheet" r:id="rId16" imgW="2667000" imgH="1962323" progId="Excel.Sheet.12">
                  <p:link updateAutomatic="1"/>
                  <p:pic>
                    <p:nvPicPr>
                      <p:cNvPr id="0" name=""/>
                      <p:cNvPicPr/>
                      <p:nvPr/>
                    </p:nvPicPr>
                    <p:blipFill>
                      <a:blip r:embed="rId17"/>
                      <a:stretch>
                        <a:fillRect/>
                      </a:stretch>
                    </p:blipFill>
                    <p:spPr>
                      <a:xfrm>
                        <a:off x="9107487" y="4389438"/>
                        <a:ext cx="2624138" cy="1924050"/>
                      </a:xfrm>
                      <a:prstGeom prst="rect">
                        <a:avLst/>
                      </a:prstGeom>
                    </p:spPr>
                  </p:pic>
                </p:oleObj>
              </mc:Fallback>
            </mc:AlternateContent>
          </a:graphicData>
        </a:graphic>
      </p:graphicFrame>
    </p:spTree>
    <p:extLst>
      <p:ext uri="{BB962C8B-B14F-4D97-AF65-F5344CB8AC3E}">
        <p14:creationId xmlns:p14="http://schemas.microsoft.com/office/powerpoint/2010/main" val="12783064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5F30-0E9A-6A7A-BCBE-6B18183F6749}"/>
              </a:ext>
            </a:extLst>
          </p:cNvPr>
          <p:cNvSpPr>
            <a:spLocks noGrp="1"/>
          </p:cNvSpPr>
          <p:nvPr>
            <p:ph type="title"/>
          </p:nvPr>
        </p:nvSpPr>
        <p:spPr/>
        <p:txBody>
          <a:bodyPr/>
          <a:lstStyle/>
          <a:p>
            <a:r>
              <a:rPr lang="th-TH" dirty="0"/>
              <a:t>กำไรตลาดหุ้นปีนี้ ผลกระทบจากปัจจัยลบรอบด้าน</a:t>
            </a:r>
            <a:endParaRPr lang="en-US" dirty="0"/>
          </a:p>
        </p:txBody>
      </p:sp>
      <p:pic>
        <p:nvPicPr>
          <p:cNvPr id="4" name="Picture 3">
            <a:extLst>
              <a:ext uri="{FF2B5EF4-FFF2-40B4-BE49-F238E27FC236}">
                <a16:creationId xmlns:a16="http://schemas.microsoft.com/office/drawing/2014/main" id="{E8CC0DD7-DDF3-3197-AE0A-0E69F7EC31FA}"/>
              </a:ext>
            </a:extLst>
          </p:cNvPr>
          <p:cNvPicPr>
            <a:picLocks noChangeAspect="1"/>
          </p:cNvPicPr>
          <p:nvPr/>
        </p:nvPicPr>
        <p:blipFill>
          <a:blip r:embed="rId2"/>
          <a:stretch>
            <a:fillRect/>
          </a:stretch>
        </p:blipFill>
        <p:spPr>
          <a:xfrm>
            <a:off x="1579465" y="845388"/>
            <a:ext cx="9082787" cy="5609957"/>
          </a:xfrm>
          <a:prstGeom prst="rect">
            <a:avLst/>
          </a:prstGeom>
        </p:spPr>
      </p:pic>
    </p:spTree>
    <p:extLst>
      <p:ext uri="{BB962C8B-B14F-4D97-AF65-F5344CB8AC3E}">
        <p14:creationId xmlns:p14="http://schemas.microsoft.com/office/powerpoint/2010/main" val="34966523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16210BB-0C91-B6D0-04D9-1DAE6962DB6C}"/>
              </a:ext>
            </a:extLst>
          </p:cNvPr>
          <p:cNvGraphicFramePr>
            <a:graphicFrameLocks noChangeAspect="1"/>
          </p:cNvGraphicFramePr>
          <p:nvPr>
            <p:extLst>
              <p:ext uri="{D42A27DB-BD31-4B8C-83A1-F6EECF244321}">
                <p14:modId xmlns:p14="http://schemas.microsoft.com/office/powerpoint/2010/main" val="3084452248"/>
              </p:ext>
            </p:extLst>
          </p:nvPr>
        </p:nvGraphicFramePr>
        <p:xfrm>
          <a:off x="371475" y="654433"/>
          <a:ext cx="11449050" cy="5591175"/>
        </p:xfrm>
        <a:graphic>
          <a:graphicData uri="http://schemas.openxmlformats.org/presentationml/2006/ole">
            <mc:AlternateContent xmlns:mc="http://schemas.openxmlformats.org/markup-compatibility/2006">
              <mc:Choice xmlns:v="urn:schemas-microsoft-com:vml" Requires="v">
                <p:oleObj name="Worksheet" r:id="rId2" imgW="11448898" imgH="5591140" progId="Excel.Sheet.12">
                  <p:link updateAutomatic="1"/>
                </p:oleObj>
              </mc:Choice>
              <mc:Fallback>
                <p:oleObj name="Worksheet" r:id="rId2" imgW="11448898" imgH="5591140" progId="Excel.Sheet.12">
                  <p:link updateAutomatic="1"/>
                  <p:pic>
                    <p:nvPicPr>
                      <p:cNvPr id="0" name=""/>
                      <p:cNvPicPr/>
                      <p:nvPr/>
                    </p:nvPicPr>
                    <p:blipFill>
                      <a:blip r:embed="rId3"/>
                      <a:stretch>
                        <a:fillRect/>
                      </a:stretch>
                    </p:blipFill>
                    <p:spPr>
                      <a:xfrm>
                        <a:off x="371475" y="654433"/>
                        <a:ext cx="11449050" cy="5591175"/>
                      </a:xfrm>
                      <a:prstGeom prst="rect">
                        <a:avLst/>
                      </a:prstGeom>
                    </p:spPr>
                  </p:pic>
                </p:oleObj>
              </mc:Fallback>
            </mc:AlternateContent>
          </a:graphicData>
        </a:graphic>
      </p:graphicFrame>
    </p:spTree>
    <p:extLst>
      <p:ext uri="{BB962C8B-B14F-4D97-AF65-F5344CB8AC3E}">
        <p14:creationId xmlns:p14="http://schemas.microsoft.com/office/powerpoint/2010/main" val="41949049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5F30-0E9A-6A7A-BCBE-6B18183F6749}"/>
              </a:ext>
            </a:extLst>
          </p:cNvPr>
          <p:cNvSpPr>
            <a:spLocks noGrp="1"/>
          </p:cNvSpPr>
          <p:nvPr>
            <p:ph type="title"/>
          </p:nvPr>
        </p:nvSpPr>
        <p:spPr/>
        <p:txBody>
          <a:bodyPr/>
          <a:lstStyle/>
          <a:p>
            <a:r>
              <a:rPr lang="th-TH" dirty="0"/>
              <a:t>ปรับกำไรตลาดหุ้นปีนี้ลง 6</a:t>
            </a:r>
            <a:r>
              <a:rPr lang="en-US" dirty="0"/>
              <a:t>%</a:t>
            </a:r>
          </a:p>
        </p:txBody>
      </p:sp>
      <p:pic>
        <p:nvPicPr>
          <p:cNvPr id="4" name="Picture 3">
            <a:extLst>
              <a:ext uri="{FF2B5EF4-FFF2-40B4-BE49-F238E27FC236}">
                <a16:creationId xmlns:a16="http://schemas.microsoft.com/office/drawing/2014/main" id="{9E18EFE8-CACC-E279-FB2B-D41E65024341}"/>
              </a:ext>
            </a:extLst>
          </p:cNvPr>
          <p:cNvPicPr>
            <a:picLocks noChangeAspect="1"/>
          </p:cNvPicPr>
          <p:nvPr/>
        </p:nvPicPr>
        <p:blipFill>
          <a:blip r:embed="rId2"/>
          <a:stretch>
            <a:fillRect/>
          </a:stretch>
        </p:blipFill>
        <p:spPr>
          <a:xfrm>
            <a:off x="1535603" y="1000665"/>
            <a:ext cx="9120794" cy="5324934"/>
          </a:xfrm>
          <a:prstGeom prst="rect">
            <a:avLst/>
          </a:prstGeom>
        </p:spPr>
      </p:pic>
      <p:sp>
        <p:nvSpPr>
          <p:cNvPr id="5" name="Oval 4">
            <a:extLst>
              <a:ext uri="{FF2B5EF4-FFF2-40B4-BE49-F238E27FC236}">
                <a16:creationId xmlns:a16="http://schemas.microsoft.com/office/drawing/2014/main" id="{159FBA02-3295-9532-CA3F-66B68849BFF8}"/>
              </a:ext>
            </a:extLst>
          </p:cNvPr>
          <p:cNvSpPr/>
          <p:nvPr/>
        </p:nvSpPr>
        <p:spPr>
          <a:xfrm>
            <a:off x="7858664" y="4390846"/>
            <a:ext cx="707366" cy="32780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3" name="TextBox 2">
            <a:extLst>
              <a:ext uri="{FF2B5EF4-FFF2-40B4-BE49-F238E27FC236}">
                <a16:creationId xmlns:a16="http://schemas.microsoft.com/office/drawing/2014/main" id="{0A0F7F31-BDC4-EFA3-B90E-3C2B44A4CE37}"/>
              </a:ext>
            </a:extLst>
          </p:cNvPr>
          <p:cNvSpPr txBox="1"/>
          <p:nvPr/>
        </p:nvSpPr>
        <p:spPr>
          <a:xfrm rot="19685837">
            <a:off x="5225299" y="2983789"/>
            <a:ext cx="36662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400" b="0" i="0" u="none" strike="noStrike" kern="1200" cap="none" spc="0" normalizeH="0" baseline="0" noProof="0" dirty="0">
                <a:ln>
                  <a:noFill/>
                </a:ln>
                <a:solidFill>
                  <a:srgbClr val="FF0000"/>
                </a:solidFill>
                <a:effectLst/>
                <a:uLnTx/>
                <a:uFillTx/>
                <a:latin typeface="DB Heavent Light"/>
                <a:ea typeface="+mn-ea"/>
                <a:cs typeface="DB Heavent Light"/>
              </a:rPr>
              <a:t>ประมาณการครั้งก่อน</a:t>
            </a:r>
            <a:endParaRPr kumimoji="0" lang="en-US" sz="44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Tree>
    <p:extLst>
      <p:ext uri="{BB962C8B-B14F-4D97-AF65-F5344CB8AC3E}">
        <p14:creationId xmlns:p14="http://schemas.microsoft.com/office/powerpoint/2010/main" val="143984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30C231-D8A5-4963-3CC0-AFC6B2BECB3A}"/>
              </a:ext>
            </a:extLst>
          </p:cNvPr>
          <p:cNvSpPr>
            <a:spLocks noGrp="1"/>
          </p:cNvSpPr>
          <p:nvPr>
            <p:ph type="title"/>
          </p:nvPr>
        </p:nvSpPr>
        <p:spPr/>
        <p:txBody>
          <a:bodyPr/>
          <a:lstStyle/>
          <a:p>
            <a:r>
              <a:rPr lang="en-US" dirty="0"/>
              <a:t>Net Position </a:t>
            </a:r>
            <a:r>
              <a:rPr lang="th-TH" dirty="0"/>
              <a:t>นักลงทุนต่างประเทศในตลาดหุ้นไทย</a:t>
            </a:r>
            <a:endParaRPr lang="en-US" dirty="0"/>
          </a:p>
        </p:txBody>
      </p:sp>
      <p:sp>
        <p:nvSpPr>
          <p:cNvPr id="8" name="TextBox 7">
            <a:extLst>
              <a:ext uri="{FF2B5EF4-FFF2-40B4-BE49-F238E27FC236}">
                <a16:creationId xmlns:a16="http://schemas.microsoft.com/office/drawing/2014/main" id="{E2561F54-20D8-C8F5-D45B-2FECBCB66888}"/>
              </a:ext>
            </a:extLst>
          </p:cNvPr>
          <p:cNvSpPr txBox="1"/>
          <p:nvPr/>
        </p:nvSpPr>
        <p:spPr>
          <a:xfrm>
            <a:off x="123456" y="6179106"/>
            <a:ext cx="60945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DB Heavent Light"/>
                <a:ea typeface="+mn-ea"/>
                <a:cs typeface="DB Heavent Light"/>
              </a:rPr>
              <a:t>E:\000\Bloomberg\003-Foreign limit-</a:t>
            </a:r>
            <a:r>
              <a:rPr kumimoji="0" lang="en-US" sz="1800" b="0" i="0" u="none" strike="noStrike" kern="1200" cap="none" spc="0" normalizeH="0" baseline="0" noProof="0" dirty="0" err="1">
                <a:ln>
                  <a:noFill/>
                </a:ln>
                <a:solidFill>
                  <a:srgbClr val="E7E6E6">
                    <a:lumMod val="75000"/>
                  </a:srgbClr>
                </a:solidFill>
                <a:effectLst/>
                <a:uLnTx/>
                <a:uFillTx/>
                <a:latin typeface="DB Heavent Light"/>
                <a:ea typeface="+mn-ea"/>
                <a:cs typeface="DB Heavent Light"/>
              </a:rPr>
              <a:t>daily_setsmart</a:t>
            </a:r>
            <a:r>
              <a:rPr kumimoji="0" lang="en-US" sz="1800" b="0" i="0" u="none" strike="noStrike" kern="1200" cap="none" spc="0" normalizeH="0" baseline="0" noProof="0" dirty="0">
                <a:ln>
                  <a:noFill/>
                </a:ln>
                <a:solidFill>
                  <a:srgbClr val="E7E6E6">
                    <a:lumMod val="75000"/>
                  </a:srgbClr>
                </a:solidFill>
                <a:effectLst/>
                <a:uLnTx/>
                <a:uFillTx/>
                <a:latin typeface="DB Heavent Light"/>
                <a:ea typeface="+mn-ea"/>
                <a:cs typeface="DB Heavent Light"/>
              </a:rPr>
              <a:t> version 14OCT2023.xlsx</a:t>
            </a:r>
          </a:p>
        </p:txBody>
      </p:sp>
      <p:graphicFrame>
        <p:nvGraphicFramePr>
          <p:cNvPr id="4" name="Object 3">
            <a:extLst>
              <a:ext uri="{FF2B5EF4-FFF2-40B4-BE49-F238E27FC236}">
                <a16:creationId xmlns:a16="http://schemas.microsoft.com/office/drawing/2014/main" id="{845E8591-D948-9D07-4F85-16709D8C57D2}"/>
              </a:ext>
            </a:extLst>
          </p:cNvPr>
          <p:cNvGraphicFramePr>
            <a:graphicFrameLocks noChangeAspect="1"/>
          </p:cNvGraphicFramePr>
          <p:nvPr>
            <p:extLst>
              <p:ext uri="{D42A27DB-BD31-4B8C-83A1-F6EECF244321}">
                <p14:modId xmlns:p14="http://schemas.microsoft.com/office/powerpoint/2010/main" val="1948070208"/>
              </p:ext>
            </p:extLst>
          </p:nvPr>
        </p:nvGraphicFramePr>
        <p:xfrm>
          <a:off x="1544638" y="1460500"/>
          <a:ext cx="9105900" cy="3933825"/>
        </p:xfrm>
        <a:graphic>
          <a:graphicData uri="http://schemas.openxmlformats.org/presentationml/2006/ole">
            <mc:AlternateContent xmlns:mc="http://schemas.openxmlformats.org/markup-compatibility/2006">
              <mc:Choice xmlns:v="urn:schemas-microsoft-com:vml" Requires="v">
                <p:oleObj name="Worksheet" r:id="rId2" imgW="9105964" imgH="3934010" progId="Excel.Sheet.12">
                  <p:link updateAutomatic="1"/>
                </p:oleObj>
              </mc:Choice>
              <mc:Fallback>
                <p:oleObj name="Worksheet" r:id="rId2" imgW="9105964" imgH="3934010" progId="Excel.Sheet.12">
                  <p:link updateAutomatic="1"/>
                  <p:pic>
                    <p:nvPicPr>
                      <p:cNvPr id="4" name="Object 3">
                        <a:extLst>
                          <a:ext uri="{FF2B5EF4-FFF2-40B4-BE49-F238E27FC236}">
                            <a16:creationId xmlns:a16="http://schemas.microsoft.com/office/drawing/2014/main" id="{845E8591-D948-9D07-4F85-16709D8C57D2}"/>
                          </a:ext>
                        </a:extLst>
                      </p:cNvPr>
                      <p:cNvPicPr/>
                      <p:nvPr/>
                    </p:nvPicPr>
                    <p:blipFill>
                      <a:blip r:embed="rId3"/>
                      <a:stretch>
                        <a:fillRect/>
                      </a:stretch>
                    </p:blipFill>
                    <p:spPr>
                      <a:xfrm>
                        <a:off x="1544638" y="1460500"/>
                        <a:ext cx="9105900" cy="3933825"/>
                      </a:xfrm>
                      <a:prstGeom prst="rect">
                        <a:avLst/>
                      </a:prstGeom>
                    </p:spPr>
                  </p:pic>
                </p:oleObj>
              </mc:Fallback>
            </mc:AlternateContent>
          </a:graphicData>
        </a:graphic>
      </p:graphicFrame>
    </p:spTree>
    <p:extLst>
      <p:ext uri="{BB962C8B-B14F-4D97-AF65-F5344CB8AC3E}">
        <p14:creationId xmlns:p14="http://schemas.microsoft.com/office/powerpoint/2010/main" val="19979696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98C574DC-CDC8-29C5-40EB-832302DB3AD8}"/>
              </a:ext>
            </a:extLst>
          </p:cNvPr>
          <p:cNvGraphicFramePr>
            <a:graphicFrameLocks noChangeAspect="1"/>
          </p:cNvGraphicFramePr>
          <p:nvPr>
            <p:extLst>
              <p:ext uri="{D42A27DB-BD31-4B8C-83A1-F6EECF244321}">
                <p14:modId xmlns:p14="http://schemas.microsoft.com/office/powerpoint/2010/main" val="337625974"/>
              </p:ext>
            </p:extLst>
          </p:nvPr>
        </p:nvGraphicFramePr>
        <p:xfrm>
          <a:off x="536575" y="3768725"/>
          <a:ext cx="6429375" cy="2657475"/>
        </p:xfrm>
        <a:graphic>
          <a:graphicData uri="http://schemas.openxmlformats.org/presentationml/2006/ole">
            <mc:AlternateContent xmlns:mc="http://schemas.openxmlformats.org/markup-compatibility/2006">
              <mc:Choice xmlns:v="urn:schemas-microsoft-com:vml" Requires="v">
                <p:oleObj name="Worksheet" r:id="rId3" imgW="6429451" imgH="2657475" progId="Excel.Sheet.12">
                  <p:link updateAutomatic="1"/>
                </p:oleObj>
              </mc:Choice>
              <mc:Fallback>
                <p:oleObj name="Worksheet" r:id="rId3" imgW="6429451" imgH="2657475" progId="Excel.Sheet.12">
                  <p:link updateAutomatic="1"/>
                  <p:pic>
                    <p:nvPicPr>
                      <p:cNvPr id="14" name="Object 13">
                        <a:extLst>
                          <a:ext uri="{FF2B5EF4-FFF2-40B4-BE49-F238E27FC236}">
                            <a16:creationId xmlns:a16="http://schemas.microsoft.com/office/drawing/2014/main" id="{98C574DC-CDC8-29C5-40EB-832302DB3AD8}"/>
                          </a:ext>
                        </a:extLst>
                      </p:cNvPr>
                      <p:cNvPicPr/>
                      <p:nvPr/>
                    </p:nvPicPr>
                    <p:blipFill>
                      <a:blip r:embed="rId4"/>
                      <a:stretch>
                        <a:fillRect/>
                      </a:stretch>
                    </p:blipFill>
                    <p:spPr>
                      <a:xfrm>
                        <a:off x="536575" y="3768725"/>
                        <a:ext cx="6429375" cy="26574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87F9DBA-DA5F-DD73-5C35-EEAB4E0B98FB}"/>
              </a:ext>
            </a:extLst>
          </p:cNvPr>
          <p:cNvGraphicFramePr>
            <a:graphicFrameLocks noChangeAspect="1"/>
          </p:cNvGraphicFramePr>
          <p:nvPr>
            <p:extLst>
              <p:ext uri="{D42A27DB-BD31-4B8C-83A1-F6EECF244321}">
                <p14:modId xmlns:p14="http://schemas.microsoft.com/office/powerpoint/2010/main" val="3986509793"/>
              </p:ext>
            </p:extLst>
          </p:nvPr>
        </p:nvGraphicFramePr>
        <p:xfrm>
          <a:off x="546100" y="912813"/>
          <a:ext cx="5994400" cy="2686050"/>
        </p:xfrm>
        <a:graphic>
          <a:graphicData uri="http://schemas.openxmlformats.org/presentationml/2006/ole">
            <mc:AlternateContent xmlns:mc="http://schemas.openxmlformats.org/markup-compatibility/2006">
              <mc:Choice xmlns:v="urn:schemas-microsoft-com:vml" Requires="v">
                <p:oleObj name="Worksheet" r:id="rId5" imgW="8763000" imgH="3924335" progId="Excel.Sheet.12">
                  <p:link updateAutomatic="1"/>
                </p:oleObj>
              </mc:Choice>
              <mc:Fallback>
                <p:oleObj name="Worksheet" r:id="rId5" imgW="8763000" imgH="3924335" progId="Excel.Sheet.12">
                  <p:link updateAutomatic="1"/>
                  <p:pic>
                    <p:nvPicPr>
                      <p:cNvPr id="12" name="Object 11">
                        <a:extLst>
                          <a:ext uri="{FF2B5EF4-FFF2-40B4-BE49-F238E27FC236}">
                            <a16:creationId xmlns:a16="http://schemas.microsoft.com/office/drawing/2014/main" id="{C87F9DBA-DA5F-DD73-5C35-EEAB4E0B98FB}"/>
                          </a:ext>
                        </a:extLst>
                      </p:cNvPr>
                      <p:cNvPicPr/>
                      <p:nvPr/>
                    </p:nvPicPr>
                    <p:blipFill>
                      <a:blip r:embed="rId6"/>
                      <a:stretch>
                        <a:fillRect/>
                      </a:stretch>
                    </p:blipFill>
                    <p:spPr>
                      <a:xfrm>
                        <a:off x="546100" y="912813"/>
                        <a:ext cx="5994400" cy="2686050"/>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810ACA7-AC3B-4831-8824-D4C5D87E4647}"/>
              </a:ext>
            </a:extLst>
          </p:cNvPr>
          <p:cNvSpPr>
            <a:spLocks/>
          </p:cNvSpPr>
          <p:nvPr/>
        </p:nvSpPr>
        <p:spPr>
          <a:xfrm>
            <a:off x="714643" y="118253"/>
            <a:ext cx="6993714" cy="461665"/>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uFillTx/>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Yu Gothic Medium" panose="020B0500000000000000" pitchFamily="34" charset="-128"/>
                <a:cs typeface="Arial" panose="020B0604020202020204" pitchFamily="34" charset="0"/>
              </a:rPr>
              <a:t>SET Profitability as of  1Q-2022</a:t>
            </a:r>
          </a:p>
        </p:txBody>
      </p:sp>
      <p:sp>
        <p:nvSpPr>
          <p:cNvPr id="2" name="Title 1">
            <a:extLst>
              <a:ext uri="{FF2B5EF4-FFF2-40B4-BE49-F238E27FC236}">
                <a16:creationId xmlns:a16="http://schemas.microsoft.com/office/drawing/2014/main" id="{FA08CB7B-9BCD-A752-2E72-0EAE5C7804C8}"/>
              </a:ext>
            </a:extLst>
          </p:cNvPr>
          <p:cNvSpPr>
            <a:spLocks noGrp="1"/>
          </p:cNvSpPr>
          <p:nvPr>
            <p:ph type="title"/>
          </p:nvPr>
        </p:nvSpPr>
        <p:spPr/>
        <p:txBody>
          <a:bodyPr/>
          <a:lstStyle/>
          <a:p>
            <a:r>
              <a:rPr lang="en-US" dirty="0"/>
              <a:t>SET Profitability as of  2Q-2023</a:t>
            </a:r>
            <a:endParaRPr lang="en-US" dirty="0">
              <a:solidFill>
                <a:srgbClr val="FF0000"/>
              </a:solidFill>
            </a:endParaRPr>
          </a:p>
        </p:txBody>
      </p:sp>
      <p:pic>
        <p:nvPicPr>
          <p:cNvPr id="4" name="Picture 3">
            <a:extLst>
              <a:ext uri="{FF2B5EF4-FFF2-40B4-BE49-F238E27FC236}">
                <a16:creationId xmlns:a16="http://schemas.microsoft.com/office/drawing/2014/main" id="{4DE6223A-D0BF-FF42-7023-FAEDD3D9183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339707" y="2401817"/>
            <a:ext cx="297482" cy="220428"/>
          </a:xfrm>
          <a:prstGeom prst="rect">
            <a:avLst/>
          </a:prstGeom>
        </p:spPr>
      </p:pic>
      <p:pic>
        <p:nvPicPr>
          <p:cNvPr id="6" name="Picture 5">
            <a:extLst>
              <a:ext uri="{FF2B5EF4-FFF2-40B4-BE49-F238E27FC236}">
                <a16:creationId xmlns:a16="http://schemas.microsoft.com/office/drawing/2014/main" id="{0852FEB0-F993-DF03-E06C-50C56981C8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30804" y="5305457"/>
            <a:ext cx="306394" cy="227031"/>
          </a:xfrm>
          <a:prstGeom prst="rect">
            <a:avLst/>
          </a:prstGeom>
        </p:spPr>
      </p:pic>
      <p:graphicFrame>
        <p:nvGraphicFramePr>
          <p:cNvPr id="13" name="Object 12">
            <a:extLst>
              <a:ext uri="{FF2B5EF4-FFF2-40B4-BE49-F238E27FC236}">
                <a16:creationId xmlns:a16="http://schemas.microsoft.com/office/drawing/2014/main" id="{C84EAC36-C69F-AA40-00F3-90DE81DC008A}"/>
              </a:ext>
            </a:extLst>
          </p:cNvPr>
          <p:cNvGraphicFramePr>
            <a:graphicFrameLocks noChangeAspect="1"/>
          </p:cNvGraphicFramePr>
          <p:nvPr>
            <p:extLst>
              <p:ext uri="{D42A27DB-BD31-4B8C-83A1-F6EECF244321}">
                <p14:modId xmlns:p14="http://schemas.microsoft.com/office/powerpoint/2010/main" val="2862758234"/>
              </p:ext>
            </p:extLst>
          </p:nvPr>
        </p:nvGraphicFramePr>
        <p:xfrm>
          <a:off x="7512050" y="912813"/>
          <a:ext cx="4144963" cy="2363787"/>
        </p:xfrm>
        <a:graphic>
          <a:graphicData uri="http://schemas.openxmlformats.org/presentationml/2006/ole">
            <mc:AlternateContent xmlns:mc="http://schemas.openxmlformats.org/markup-compatibility/2006">
              <mc:Choice xmlns:v="urn:schemas-microsoft-com:vml" Requires="v">
                <p:oleObj name="Worksheet" r:id="rId9" imgW="5429098" imgH="3095764" progId="Excel.Sheet.12">
                  <p:link updateAutomatic="1"/>
                </p:oleObj>
              </mc:Choice>
              <mc:Fallback>
                <p:oleObj name="Worksheet" r:id="rId9" imgW="5429098" imgH="3095764" progId="Excel.Sheet.12">
                  <p:link updateAutomatic="1"/>
                  <p:pic>
                    <p:nvPicPr>
                      <p:cNvPr id="13" name="Object 12">
                        <a:extLst>
                          <a:ext uri="{FF2B5EF4-FFF2-40B4-BE49-F238E27FC236}">
                            <a16:creationId xmlns:a16="http://schemas.microsoft.com/office/drawing/2014/main" id="{C84EAC36-C69F-AA40-00F3-90DE81DC008A}"/>
                          </a:ext>
                        </a:extLst>
                      </p:cNvPr>
                      <p:cNvPicPr/>
                      <p:nvPr/>
                    </p:nvPicPr>
                    <p:blipFill>
                      <a:blip r:embed="rId10"/>
                      <a:stretch>
                        <a:fillRect/>
                      </a:stretch>
                    </p:blipFill>
                    <p:spPr>
                      <a:xfrm>
                        <a:off x="7512050" y="912813"/>
                        <a:ext cx="4144963" cy="236378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898DB63-9941-D718-0270-8A990826A602}"/>
              </a:ext>
            </a:extLst>
          </p:cNvPr>
          <p:cNvGraphicFramePr>
            <a:graphicFrameLocks noChangeAspect="1"/>
          </p:cNvGraphicFramePr>
          <p:nvPr>
            <p:extLst>
              <p:ext uri="{D42A27DB-BD31-4B8C-83A1-F6EECF244321}">
                <p14:modId xmlns:p14="http://schemas.microsoft.com/office/powerpoint/2010/main" val="823771077"/>
              </p:ext>
            </p:extLst>
          </p:nvPr>
        </p:nvGraphicFramePr>
        <p:xfrm>
          <a:off x="7600950" y="3494088"/>
          <a:ext cx="4210050" cy="2849562"/>
        </p:xfrm>
        <a:graphic>
          <a:graphicData uri="http://schemas.openxmlformats.org/presentationml/2006/ole">
            <mc:AlternateContent xmlns:mc="http://schemas.openxmlformats.org/markup-compatibility/2006">
              <mc:Choice xmlns:v="urn:schemas-microsoft-com:vml" Requires="v">
                <p:oleObj name="Worksheet" r:id="rId11" imgW="5390998" imgH="3648144" progId="Excel.Sheet.12">
                  <p:link updateAutomatic="1"/>
                </p:oleObj>
              </mc:Choice>
              <mc:Fallback>
                <p:oleObj name="Worksheet" r:id="rId11" imgW="5390998" imgH="3648144" progId="Excel.Sheet.12">
                  <p:link updateAutomatic="1"/>
                  <p:pic>
                    <p:nvPicPr>
                      <p:cNvPr id="15" name="Object 14">
                        <a:extLst>
                          <a:ext uri="{FF2B5EF4-FFF2-40B4-BE49-F238E27FC236}">
                            <a16:creationId xmlns:a16="http://schemas.microsoft.com/office/drawing/2014/main" id="{0898DB63-9941-D718-0270-8A990826A602}"/>
                          </a:ext>
                        </a:extLst>
                      </p:cNvPr>
                      <p:cNvPicPr/>
                      <p:nvPr/>
                    </p:nvPicPr>
                    <p:blipFill>
                      <a:blip r:embed="rId12"/>
                      <a:stretch>
                        <a:fillRect/>
                      </a:stretch>
                    </p:blipFill>
                    <p:spPr>
                      <a:xfrm>
                        <a:off x="7600950" y="3494088"/>
                        <a:ext cx="4210050" cy="2849562"/>
                      </a:xfrm>
                      <a:prstGeom prst="rect">
                        <a:avLst/>
                      </a:prstGeom>
                    </p:spPr>
                  </p:pic>
                </p:oleObj>
              </mc:Fallback>
            </mc:AlternateContent>
          </a:graphicData>
        </a:graphic>
      </p:graphicFrame>
    </p:spTree>
    <p:extLst>
      <p:ext uri="{BB962C8B-B14F-4D97-AF65-F5344CB8AC3E}">
        <p14:creationId xmlns:p14="http://schemas.microsoft.com/office/powerpoint/2010/main" val="32528670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A7190A-078E-61FF-28F0-03B4C86E6DE4}"/>
              </a:ext>
            </a:extLst>
          </p:cNvPr>
          <p:cNvPicPr>
            <a:picLocks noChangeAspect="1"/>
          </p:cNvPicPr>
          <p:nvPr/>
        </p:nvPicPr>
        <p:blipFill>
          <a:blip r:embed="rId2"/>
          <a:stretch>
            <a:fillRect/>
          </a:stretch>
        </p:blipFill>
        <p:spPr>
          <a:xfrm>
            <a:off x="320080" y="838149"/>
            <a:ext cx="5760640" cy="5872748"/>
          </a:xfrm>
          <a:prstGeom prst="rect">
            <a:avLst/>
          </a:prstGeom>
        </p:spPr>
      </p:pic>
      <p:pic>
        <p:nvPicPr>
          <p:cNvPr id="8" name="Picture 7">
            <a:extLst>
              <a:ext uri="{FF2B5EF4-FFF2-40B4-BE49-F238E27FC236}">
                <a16:creationId xmlns:a16="http://schemas.microsoft.com/office/drawing/2014/main" id="{D518D440-352C-710D-1097-0AEB21904BD6}"/>
              </a:ext>
            </a:extLst>
          </p:cNvPr>
          <p:cNvPicPr>
            <a:picLocks noChangeAspect="1"/>
          </p:cNvPicPr>
          <p:nvPr/>
        </p:nvPicPr>
        <p:blipFill>
          <a:blip r:embed="rId3"/>
          <a:stretch>
            <a:fillRect/>
          </a:stretch>
        </p:blipFill>
        <p:spPr>
          <a:xfrm>
            <a:off x="6196212" y="813135"/>
            <a:ext cx="5588420" cy="5697177"/>
          </a:xfrm>
          <a:prstGeom prst="rect">
            <a:avLst/>
          </a:prstGeom>
        </p:spPr>
      </p:pic>
      <p:sp>
        <p:nvSpPr>
          <p:cNvPr id="11" name="Title 1">
            <a:extLst>
              <a:ext uri="{FF2B5EF4-FFF2-40B4-BE49-F238E27FC236}">
                <a16:creationId xmlns:a16="http://schemas.microsoft.com/office/drawing/2014/main" id="{1078D7EB-C54A-405D-9D2C-D12074244180}"/>
              </a:ext>
            </a:extLst>
          </p:cNvPr>
          <p:cNvSpPr txBox="1">
            <a:spLocks/>
          </p:cNvSpPr>
          <p:nvPr/>
        </p:nvSpPr>
        <p:spPr>
          <a:xfrm>
            <a:off x="320080" y="147103"/>
            <a:ext cx="10290410" cy="727753"/>
          </a:xfrm>
          <a:prstGeom prst="rect">
            <a:avLst/>
          </a:prstGeom>
        </p:spPr>
        <p:txBody>
          <a:bodyPr/>
          <a:lstStyle>
            <a:lvl1pPr algn="l" defTabSz="914400" rtl="0" eaLnBrk="1" latinLnBrk="0" hangingPunct="1">
              <a:lnSpc>
                <a:spcPct val="90000"/>
              </a:lnSpc>
              <a:spcBef>
                <a:spcPct val="0"/>
              </a:spcBef>
              <a:buNone/>
              <a:defRPr sz="4400" kern="1200">
                <a:solidFill>
                  <a:srgbClr val="003B66"/>
                </a:solidFill>
                <a:latin typeface="DB Heavent Med" panose="02000606060000090000" pitchFamily="2" charset="-34"/>
                <a:ea typeface="+mj-ea"/>
                <a:cs typeface="DB Heavent Med" panose="02000606060000090000" pitchFamily="2"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3B66"/>
                </a:solidFill>
                <a:effectLst/>
                <a:uLnTx/>
                <a:uFillTx/>
                <a:latin typeface="DB Heavent Med" panose="02000606060000090000" pitchFamily="2" charset="-34"/>
                <a:ea typeface="+mj-ea"/>
                <a:cs typeface="DB Heavent Med" panose="02000606060000090000" pitchFamily="2" charset="-34"/>
              </a:rPr>
              <a:t>4Q223Strategy : </a:t>
            </a:r>
            <a:r>
              <a:rPr kumimoji="0" lang="en-US" sz="3200" b="0" i="0" u="none" strike="noStrike" kern="1200" cap="none" spc="0" normalizeH="0" baseline="0" noProof="0" dirty="0">
                <a:ln>
                  <a:noFill/>
                </a:ln>
                <a:solidFill>
                  <a:srgbClr val="003B66"/>
                </a:solidFill>
                <a:effectLst/>
                <a:uLnTx/>
                <a:uFillTx/>
                <a:latin typeface="DB Heavent Med" panose="02000606060000090000" pitchFamily="2" charset="-34"/>
                <a:ea typeface="+mj-ea"/>
                <a:cs typeface="DB Heavent Med" panose="02000606060000090000" pitchFamily="2" charset="-34"/>
              </a:rPr>
              <a:t>Sector </a:t>
            </a:r>
            <a:r>
              <a:rPr kumimoji="0" lang="th-TH" sz="3200" b="0" i="0" u="none" strike="noStrike" kern="1200" cap="none" spc="0" normalizeH="0" baseline="0" noProof="0" dirty="0">
                <a:ln>
                  <a:noFill/>
                </a:ln>
                <a:solidFill>
                  <a:srgbClr val="003B66"/>
                </a:solidFill>
                <a:effectLst/>
                <a:uLnTx/>
                <a:uFillTx/>
                <a:latin typeface="DB Heavent Med" panose="02000606060000090000" pitchFamily="2" charset="-34"/>
                <a:ea typeface="+mj-ea"/>
                <a:cs typeface="DB Heavent Med" panose="02000606060000090000" pitchFamily="2" charset="-34"/>
              </a:rPr>
              <a:t>ที่กำไรมีผลต่อตลาดมากที่สุด</a:t>
            </a:r>
          </a:p>
        </p:txBody>
      </p:sp>
      <p:sp>
        <p:nvSpPr>
          <p:cNvPr id="13" name="Rectangle: Rounded Corners 12">
            <a:extLst>
              <a:ext uri="{FF2B5EF4-FFF2-40B4-BE49-F238E27FC236}">
                <a16:creationId xmlns:a16="http://schemas.microsoft.com/office/drawing/2014/main" id="{70B88FD4-E430-CB38-55DA-35907CB07D17}"/>
              </a:ext>
            </a:extLst>
          </p:cNvPr>
          <p:cNvSpPr/>
          <p:nvPr/>
        </p:nvSpPr>
        <p:spPr>
          <a:xfrm>
            <a:off x="393772" y="1412776"/>
            <a:ext cx="5414196" cy="792088"/>
          </a:xfrm>
          <a:prstGeom prst="round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14" name="Rectangle: Rounded Corners 13">
            <a:extLst>
              <a:ext uri="{FF2B5EF4-FFF2-40B4-BE49-F238E27FC236}">
                <a16:creationId xmlns:a16="http://schemas.microsoft.com/office/drawing/2014/main" id="{472A39F9-CF75-D75F-1515-F22D7472971C}"/>
              </a:ext>
            </a:extLst>
          </p:cNvPr>
          <p:cNvSpPr/>
          <p:nvPr/>
        </p:nvSpPr>
        <p:spPr>
          <a:xfrm>
            <a:off x="6238070" y="1340768"/>
            <a:ext cx="5330538" cy="1512168"/>
          </a:xfrm>
          <a:prstGeom prst="round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Tree>
    <p:extLst>
      <p:ext uri="{BB962C8B-B14F-4D97-AF65-F5344CB8AC3E}">
        <p14:creationId xmlns:p14="http://schemas.microsoft.com/office/powerpoint/2010/main" val="24221415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0235D8-EF81-9BF4-4BB3-F1F9BD0935D2}"/>
              </a:ext>
            </a:extLst>
          </p:cNvPr>
          <p:cNvSpPr txBox="1"/>
          <p:nvPr/>
        </p:nvSpPr>
        <p:spPr>
          <a:xfrm>
            <a:off x="388189" y="6435306"/>
            <a:ext cx="4822166" cy="369332"/>
          </a:xfrm>
          <a:prstGeom prst="rect">
            <a:avLst/>
          </a:prstGeom>
          <a:noFill/>
        </p:spPr>
        <p:txBody>
          <a:bodyPr wrap="square" rtlCol="0">
            <a:spAutoFit/>
          </a:bodyPr>
          <a:lstStyle/>
          <a:p>
            <a:r>
              <a:rPr lang="en-US" dirty="0">
                <a:solidFill>
                  <a:schemeClr val="bg2">
                    <a:lumMod val="75000"/>
                  </a:schemeClr>
                </a:solidFill>
              </a:rPr>
              <a:t>PER Emerging market.xlsx</a:t>
            </a:r>
          </a:p>
        </p:txBody>
      </p:sp>
      <p:pic>
        <p:nvPicPr>
          <p:cNvPr id="3" name="Picture 2">
            <a:extLst>
              <a:ext uri="{FF2B5EF4-FFF2-40B4-BE49-F238E27FC236}">
                <a16:creationId xmlns:a16="http://schemas.microsoft.com/office/drawing/2014/main" id="{1AA4E962-6155-D485-DE16-272A7E3912C1}"/>
              </a:ext>
            </a:extLst>
          </p:cNvPr>
          <p:cNvPicPr>
            <a:picLocks noChangeAspect="1"/>
          </p:cNvPicPr>
          <p:nvPr/>
        </p:nvPicPr>
        <p:blipFill>
          <a:blip r:embed="rId2"/>
          <a:stretch>
            <a:fillRect/>
          </a:stretch>
        </p:blipFill>
        <p:spPr>
          <a:xfrm>
            <a:off x="633222" y="380238"/>
            <a:ext cx="10925556" cy="6097524"/>
          </a:xfrm>
          <a:prstGeom prst="rect">
            <a:avLst/>
          </a:prstGeom>
        </p:spPr>
      </p:pic>
    </p:spTree>
    <p:extLst>
      <p:ext uri="{BB962C8B-B14F-4D97-AF65-F5344CB8AC3E}">
        <p14:creationId xmlns:p14="http://schemas.microsoft.com/office/powerpoint/2010/main" val="21547392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D0AC60-E7CF-792E-6DC6-FC74FC2E6B14}"/>
              </a:ext>
            </a:extLst>
          </p:cNvPr>
          <p:cNvPicPr>
            <a:picLocks noChangeAspect="1"/>
          </p:cNvPicPr>
          <p:nvPr/>
        </p:nvPicPr>
        <p:blipFill>
          <a:blip r:embed="rId3"/>
          <a:stretch>
            <a:fillRect/>
          </a:stretch>
        </p:blipFill>
        <p:spPr>
          <a:xfrm>
            <a:off x="1279643" y="846006"/>
            <a:ext cx="9632714" cy="5623805"/>
          </a:xfrm>
          <a:prstGeom prst="rect">
            <a:avLst/>
          </a:prstGeom>
        </p:spPr>
      </p:pic>
      <p:sp>
        <p:nvSpPr>
          <p:cNvPr id="5" name="Rectangle 4">
            <a:extLst>
              <a:ext uri="{FF2B5EF4-FFF2-40B4-BE49-F238E27FC236}">
                <a16:creationId xmlns:a16="http://schemas.microsoft.com/office/drawing/2014/main" id="{7810ACA7-AC3B-4831-8824-D4C5D87E4647}"/>
              </a:ext>
            </a:extLst>
          </p:cNvPr>
          <p:cNvSpPr>
            <a:spLocks/>
          </p:cNvSpPr>
          <p:nvPr/>
        </p:nvSpPr>
        <p:spPr>
          <a:xfrm>
            <a:off x="714643" y="118253"/>
            <a:ext cx="6993714" cy="461665"/>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uFillTx/>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Yu Gothic Medium" panose="020B0500000000000000" pitchFamily="34" charset="-128"/>
                <a:cs typeface="Arial" panose="020B0604020202020204" pitchFamily="34" charset="0"/>
              </a:rPr>
              <a:t>SET Index Target  for 2022</a:t>
            </a:r>
          </a:p>
        </p:txBody>
      </p:sp>
      <p:sp>
        <p:nvSpPr>
          <p:cNvPr id="6" name="Rounded Rectangle 5"/>
          <p:cNvSpPr/>
          <p:nvPr/>
        </p:nvSpPr>
        <p:spPr>
          <a:xfrm>
            <a:off x="1192570" y="4373752"/>
            <a:ext cx="9400960" cy="300440"/>
          </a:xfrm>
          <a:prstGeom prst="roundRect">
            <a:avLst/>
          </a:prstGeom>
          <a:noFill/>
          <a:ln w="3810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8" name="Title 7">
            <a:extLst>
              <a:ext uri="{FF2B5EF4-FFF2-40B4-BE49-F238E27FC236}">
                <a16:creationId xmlns:a16="http://schemas.microsoft.com/office/drawing/2014/main" id="{3F560C9A-D84A-D509-8511-FAF51CBBEB96}"/>
              </a:ext>
            </a:extLst>
          </p:cNvPr>
          <p:cNvSpPr>
            <a:spLocks noGrp="1"/>
          </p:cNvSpPr>
          <p:nvPr>
            <p:ph type="title"/>
          </p:nvPr>
        </p:nvSpPr>
        <p:spPr/>
        <p:txBody>
          <a:bodyPr/>
          <a:lstStyle/>
          <a:p>
            <a:r>
              <a:rPr lang="en-US" dirty="0"/>
              <a:t>SET Index Target  for 2023</a:t>
            </a:r>
          </a:p>
        </p:txBody>
      </p:sp>
      <p:sp>
        <p:nvSpPr>
          <p:cNvPr id="4" name="TextBox 3">
            <a:extLst>
              <a:ext uri="{FF2B5EF4-FFF2-40B4-BE49-F238E27FC236}">
                <a16:creationId xmlns:a16="http://schemas.microsoft.com/office/drawing/2014/main" id="{489152EB-BF52-98BD-1020-03960E16AB98}"/>
              </a:ext>
            </a:extLst>
          </p:cNvPr>
          <p:cNvSpPr txBox="1"/>
          <p:nvPr/>
        </p:nvSpPr>
        <p:spPr>
          <a:xfrm rot="19685837">
            <a:off x="5225299" y="2983789"/>
            <a:ext cx="36662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400" b="0" i="0" u="none" strike="noStrike" kern="1200" cap="none" spc="0" normalizeH="0" baseline="0" noProof="0" dirty="0">
                <a:ln>
                  <a:noFill/>
                </a:ln>
                <a:solidFill>
                  <a:srgbClr val="FF0000"/>
                </a:solidFill>
                <a:effectLst/>
                <a:uLnTx/>
                <a:uFillTx/>
                <a:latin typeface="DB Heavent Light"/>
                <a:ea typeface="+mn-ea"/>
                <a:cs typeface="DB Heavent Light"/>
              </a:rPr>
              <a:t>ประมาณการครั้งก่อน</a:t>
            </a:r>
            <a:endParaRPr kumimoji="0" lang="en-US" sz="44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Tree>
    <p:extLst>
      <p:ext uri="{BB962C8B-B14F-4D97-AF65-F5344CB8AC3E}">
        <p14:creationId xmlns:p14="http://schemas.microsoft.com/office/powerpoint/2010/main" val="25194335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16008-C0FE-532C-9C70-73E7AC7668CB}"/>
              </a:ext>
            </a:extLst>
          </p:cNvPr>
          <p:cNvPicPr>
            <a:picLocks noChangeAspect="1"/>
          </p:cNvPicPr>
          <p:nvPr/>
        </p:nvPicPr>
        <p:blipFill>
          <a:blip r:embed="rId3"/>
          <a:stretch>
            <a:fillRect/>
          </a:stretch>
        </p:blipFill>
        <p:spPr>
          <a:xfrm>
            <a:off x="962613" y="846006"/>
            <a:ext cx="10304778" cy="5607346"/>
          </a:xfrm>
          <a:prstGeom prst="rect">
            <a:avLst/>
          </a:prstGeom>
        </p:spPr>
      </p:pic>
      <p:sp>
        <p:nvSpPr>
          <p:cNvPr id="5" name="Rectangle 4">
            <a:extLst>
              <a:ext uri="{FF2B5EF4-FFF2-40B4-BE49-F238E27FC236}">
                <a16:creationId xmlns:a16="http://schemas.microsoft.com/office/drawing/2014/main" id="{7810ACA7-AC3B-4831-8824-D4C5D87E4647}"/>
              </a:ext>
            </a:extLst>
          </p:cNvPr>
          <p:cNvSpPr>
            <a:spLocks/>
          </p:cNvSpPr>
          <p:nvPr/>
        </p:nvSpPr>
        <p:spPr>
          <a:xfrm>
            <a:off x="714643" y="118253"/>
            <a:ext cx="6993714" cy="461665"/>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uFillTx/>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Yu Gothic Medium" panose="020B0500000000000000" pitchFamily="34" charset="-128"/>
                <a:cs typeface="Arial" panose="020B0604020202020204" pitchFamily="34" charset="0"/>
              </a:rPr>
              <a:t>SET Index Target  for 2022</a:t>
            </a:r>
          </a:p>
        </p:txBody>
      </p:sp>
      <p:sp>
        <p:nvSpPr>
          <p:cNvPr id="6" name="Rounded Rectangle 5"/>
          <p:cNvSpPr/>
          <p:nvPr/>
        </p:nvSpPr>
        <p:spPr>
          <a:xfrm>
            <a:off x="897587" y="4419004"/>
            <a:ext cx="9400960" cy="353683"/>
          </a:xfrm>
          <a:prstGeom prst="roundRect">
            <a:avLst/>
          </a:prstGeom>
          <a:noFill/>
          <a:ln w="3810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8" name="Title 7">
            <a:extLst>
              <a:ext uri="{FF2B5EF4-FFF2-40B4-BE49-F238E27FC236}">
                <a16:creationId xmlns:a16="http://schemas.microsoft.com/office/drawing/2014/main" id="{3F560C9A-D84A-D509-8511-FAF51CBBEB96}"/>
              </a:ext>
            </a:extLst>
          </p:cNvPr>
          <p:cNvSpPr>
            <a:spLocks noGrp="1"/>
          </p:cNvSpPr>
          <p:nvPr>
            <p:ph type="title"/>
          </p:nvPr>
        </p:nvSpPr>
        <p:spPr/>
        <p:txBody>
          <a:bodyPr/>
          <a:lstStyle/>
          <a:p>
            <a:r>
              <a:rPr lang="en-US" dirty="0"/>
              <a:t>SET Index Target  for 2023</a:t>
            </a:r>
          </a:p>
        </p:txBody>
      </p:sp>
      <p:sp>
        <p:nvSpPr>
          <p:cNvPr id="2" name="TextBox 1">
            <a:extLst>
              <a:ext uri="{FF2B5EF4-FFF2-40B4-BE49-F238E27FC236}">
                <a16:creationId xmlns:a16="http://schemas.microsoft.com/office/drawing/2014/main" id="{CD4EA743-BCC0-45BE-452A-E21E7AD23E3B}"/>
              </a:ext>
            </a:extLst>
          </p:cNvPr>
          <p:cNvSpPr txBox="1"/>
          <p:nvPr/>
        </p:nvSpPr>
        <p:spPr>
          <a:xfrm rot="19685837">
            <a:off x="5225299" y="2983789"/>
            <a:ext cx="36662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400" b="0" i="0" u="none" strike="noStrike" kern="1200" cap="none" spc="0" normalizeH="0" baseline="0" noProof="0" dirty="0">
                <a:ln>
                  <a:noFill/>
                </a:ln>
                <a:solidFill>
                  <a:srgbClr val="FF0000"/>
                </a:solidFill>
                <a:effectLst/>
                <a:uLnTx/>
                <a:uFillTx/>
                <a:latin typeface="DB Heavent Light"/>
                <a:ea typeface="+mn-ea"/>
                <a:cs typeface="DB Heavent Light"/>
              </a:rPr>
              <a:t>ประมาณการครั้งก่อน</a:t>
            </a:r>
            <a:endParaRPr kumimoji="0" lang="en-US" sz="44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Tree>
    <p:extLst>
      <p:ext uri="{BB962C8B-B14F-4D97-AF65-F5344CB8AC3E}">
        <p14:creationId xmlns:p14="http://schemas.microsoft.com/office/powerpoint/2010/main" val="23281196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03FC5E-9A81-0CC7-7766-8BB5D5EC042E}"/>
              </a:ext>
            </a:extLst>
          </p:cNvPr>
          <p:cNvPicPr>
            <a:picLocks noChangeAspect="1"/>
          </p:cNvPicPr>
          <p:nvPr/>
        </p:nvPicPr>
        <p:blipFill>
          <a:blip r:embed="rId3"/>
          <a:stretch>
            <a:fillRect/>
          </a:stretch>
        </p:blipFill>
        <p:spPr>
          <a:xfrm>
            <a:off x="1340302" y="846006"/>
            <a:ext cx="9557734" cy="5621782"/>
          </a:xfrm>
          <a:prstGeom prst="rect">
            <a:avLst/>
          </a:prstGeom>
        </p:spPr>
      </p:pic>
      <p:sp>
        <p:nvSpPr>
          <p:cNvPr id="5" name="Rectangle 4">
            <a:extLst>
              <a:ext uri="{FF2B5EF4-FFF2-40B4-BE49-F238E27FC236}">
                <a16:creationId xmlns:a16="http://schemas.microsoft.com/office/drawing/2014/main" id="{7810ACA7-AC3B-4831-8824-D4C5D87E4647}"/>
              </a:ext>
            </a:extLst>
          </p:cNvPr>
          <p:cNvSpPr>
            <a:spLocks/>
          </p:cNvSpPr>
          <p:nvPr/>
        </p:nvSpPr>
        <p:spPr>
          <a:xfrm>
            <a:off x="714643" y="118253"/>
            <a:ext cx="6993714" cy="461665"/>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uFillTx/>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Yu Gothic Medium" panose="020B0500000000000000" pitchFamily="34" charset="-128"/>
                <a:cs typeface="Arial" panose="020B0604020202020204" pitchFamily="34" charset="0"/>
              </a:rPr>
              <a:t>SET Index Target  for 2022</a:t>
            </a:r>
          </a:p>
        </p:txBody>
      </p:sp>
      <p:sp>
        <p:nvSpPr>
          <p:cNvPr id="6" name="Rounded Rectangle 5"/>
          <p:cNvSpPr/>
          <p:nvPr/>
        </p:nvSpPr>
        <p:spPr>
          <a:xfrm>
            <a:off x="1535504" y="5185663"/>
            <a:ext cx="7401126" cy="353683"/>
          </a:xfrm>
          <a:prstGeom prst="roundRect">
            <a:avLst/>
          </a:prstGeom>
          <a:noFill/>
          <a:ln w="3810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7" name="TextBox 6"/>
          <p:cNvSpPr txBox="1"/>
          <p:nvPr/>
        </p:nvSpPr>
        <p:spPr>
          <a:xfrm>
            <a:off x="10869285" y="798948"/>
            <a:ext cx="1094117" cy="400110"/>
          </a:xfrm>
          <a:prstGeom prst="rect">
            <a:avLst/>
          </a:prstGeom>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50000"/>
                    <a:lumOff val="50000"/>
                  </a:srgbClr>
                </a:solidFill>
                <a:effectLst/>
                <a:uLnTx/>
                <a:uFillTx/>
                <a:latin typeface="DB Heavent" panose="02000506060000020004" pitchFamily="2" charset="-34"/>
                <a:ea typeface="+mn-ea"/>
                <a:cs typeface="DB Heavent" panose="02000506060000020004" pitchFamily="2" charset="-34"/>
              </a:rPr>
              <a:t>16-Nov-22</a:t>
            </a:r>
          </a:p>
        </p:txBody>
      </p:sp>
      <p:sp>
        <p:nvSpPr>
          <p:cNvPr id="8" name="Title 7">
            <a:extLst>
              <a:ext uri="{FF2B5EF4-FFF2-40B4-BE49-F238E27FC236}">
                <a16:creationId xmlns:a16="http://schemas.microsoft.com/office/drawing/2014/main" id="{3F560C9A-D84A-D509-8511-FAF51CBBEB96}"/>
              </a:ext>
            </a:extLst>
          </p:cNvPr>
          <p:cNvSpPr>
            <a:spLocks noGrp="1"/>
          </p:cNvSpPr>
          <p:nvPr>
            <p:ph type="title"/>
          </p:nvPr>
        </p:nvSpPr>
        <p:spPr/>
        <p:txBody>
          <a:bodyPr/>
          <a:lstStyle/>
          <a:p>
            <a:r>
              <a:rPr lang="en-US" dirty="0"/>
              <a:t>SET Index Target  for 2023</a:t>
            </a:r>
          </a:p>
        </p:txBody>
      </p:sp>
      <p:sp>
        <p:nvSpPr>
          <p:cNvPr id="2" name="TextBox 1">
            <a:extLst>
              <a:ext uri="{FF2B5EF4-FFF2-40B4-BE49-F238E27FC236}">
                <a16:creationId xmlns:a16="http://schemas.microsoft.com/office/drawing/2014/main" id="{EABF41CB-E73C-490D-AECD-7DE8B3A4ADB9}"/>
              </a:ext>
            </a:extLst>
          </p:cNvPr>
          <p:cNvSpPr txBox="1"/>
          <p:nvPr/>
        </p:nvSpPr>
        <p:spPr>
          <a:xfrm rot="19685837">
            <a:off x="5225299" y="2983789"/>
            <a:ext cx="36662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400" b="0" i="0" u="none" strike="noStrike" kern="1200" cap="none" spc="0" normalizeH="0" baseline="0" noProof="0" dirty="0">
                <a:ln>
                  <a:noFill/>
                </a:ln>
                <a:solidFill>
                  <a:srgbClr val="FF0000"/>
                </a:solidFill>
                <a:effectLst/>
                <a:uLnTx/>
                <a:uFillTx/>
                <a:latin typeface="DB Heavent Light"/>
                <a:ea typeface="+mn-ea"/>
                <a:cs typeface="DB Heavent Light"/>
              </a:rPr>
              <a:t>ประมาณการครั้งก่อน</a:t>
            </a:r>
            <a:endParaRPr kumimoji="0" lang="en-US" sz="44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Tree>
    <p:extLst>
      <p:ext uri="{BB962C8B-B14F-4D97-AF65-F5344CB8AC3E}">
        <p14:creationId xmlns:p14="http://schemas.microsoft.com/office/powerpoint/2010/main" val="369449995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F3C5E4-2814-98E4-B969-00545C63E40C}"/>
              </a:ext>
            </a:extLst>
          </p:cNvPr>
          <p:cNvPicPr>
            <a:picLocks noChangeAspect="1"/>
          </p:cNvPicPr>
          <p:nvPr/>
        </p:nvPicPr>
        <p:blipFill>
          <a:blip r:embed="rId3"/>
          <a:stretch>
            <a:fillRect/>
          </a:stretch>
        </p:blipFill>
        <p:spPr>
          <a:xfrm>
            <a:off x="1395520" y="927946"/>
            <a:ext cx="9542775" cy="5571297"/>
          </a:xfrm>
          <a:prstGeom prst="rect">
            <a:avLst/>
          </a:prstGeom>
        </p:spPr>
      </p:pic>
      <p:sp>
        <p:nvSpPr>
          <p:cNvPr id="5" name="Rectangle 4">
            <a:extLst>
              <a:ext uri="{FF2B5EF4-FFF2-40B4-BE49-F238E27FC236}">
                <a16:creationId xmlns:a16="http://schemas.microsoft.com/office/drawing/2014/main" id="{7810ACA7-AC3B-4831-8824-D4C5D87E4647}"/>
              </a:ext>
            </a:extLst>
          </p:cNvPr>
          <p:cNvSpPr>
            <a:spLocks/>
          </p:cNvSpPr>
          <p:nvPr/>
        </p:nvSpPr>
        <p:spPr>
          <a:xfrm>
            <a:off x="714643" y="118253"/>
            <a:ext cx="6993714" cy="461665"/>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uFillTx/>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Yu Gothic Medium" panose="020B0500000000000000" pitchFamily="34" charset="-128"/>
                <a:cs typeface="Arial" panose="020B0604020202020204" pitchFamily="34" charset="0"/>
              </a:rPr>
              <a:t>SET Index Target  for 2022</a:t>
            </a:r>
          </a:p>
        </p:txBody>
      </p:sp>
      <p:sp>
        <p:nvSpPr>
          <p:cNvPr id="6" name="Rounded Rectangle 5"/>
          <p:cNvSpPr/>
          <p:nvPr/>
        </p:nvSpPr>
        <p:spPr>
          <a:xfrm>
            <a:off x="1395520" y="4461045"/>
            <a:ext cx="9400960" cy="353683"/>
          </a:xfrm>
          <a:prstGeom prst="roundRect">
            <a:avLst/>
          </a:prstGeom>
          <a:noFill/>
          <a:ln w="3810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8" name="Title 7">
            <a:extLst>
              <a:ext uri="{FF2B5EF4-FFF2-40B4-BE49-F238E27FC236}">
                <a16:creationId xmlns:a16="http://schemas.microsoft.com/office/drawing/2014/main" id="{3F560C9A-D84A-D509-8511-FAF51CBBEB96}"/>
              </a:ext>
            </a:extLst>
          </p:cNvPr>
          <p:cNvSpPr>
            <a:spLocks noGrp="1"/>
          </p:cNvSpPr>
          <p:nvPr>
            <p:ph type="title"/>
          </p:nvPr>
        </p:nvSpPr>
        <p:spPr/>
        <p:txBody>
          <a:bodyPr/>
          <a:lstStyle/>
          <a:p>
            <a:r>
              <a:rPr lang="en-US" dirty="0"/>
              <a:t>SET Index Target  for 2023</a:t>
            </a:r>
          </a:p>
        </p:txBody>
      </p:sp>
      <p:sp>
        <p:nvSpPr>
          <p:cNvPr id="2" name="TextBox 1">
            <a:extLst>
              <a:ext uri="{FF2B5EF4-FFF2-40B4-BE49-F238E27FC236}">
                <a16:creationId xmlns:a16="http://schemas.microsoft.com/office/drawing/2014/main" id="{DE528104-23F4-4D43-EEB7-1A634BFD02FF}"/>
              </a:ext>
            </a:extLst>
          </p:cNvPr>
          <p:cNvSpPr txBox="1"/>
          <p:nvPr/>
        </p:nvSpPr>
        <p:spPr>
          <a:xfrm rot="19685837">
            <a:off x="5225299" y="2983789"/>
            <a:ext cx="36662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400" b="0" i="0" u="none" strike="noStrike" kern="1200" cap="none" spc="0" normalizeH="0" baseline="0" noProof="0" dirty="0">
                <a:ln>
                  <a:noFill/>
                </a:ln>
                <a:solidFill>
                  <a:srgbClr val="FF0000"/>
                </a:solidFill>
                <a:effectLst/>
                <a:uLnTx/>
                <a:uFillTx/>
                <a:latin typeface="DB Heavent Light"/>
                <a:ea typeface="+mn-ea"/>
                <a:cs typeface="DB Heavent Light"/>
              </a:rPr>
              <a:t>ประมาณการครั้งก่อน</a:t>
            </a:r>
            <a:endParaRPr kumimoji="0" lang="en-US" sz="44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Tree>
    <p:extLst>
      <p:ext uri="{BB962C8B-B14F-4D97-AF65-F5344CB8AC3E}">
        <p14:creationId xmlns:p14="http://schemas.microsoft.com/office/powerpoint/2010/main" val="35043882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10869285" y="798948"/>
            <a:ext cx="1094117" cy="400110"/>
          </a:xfrm>
          <a:prstGeom prst="rect">
            <a:avLst/>
          </a:prstGeom>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50000"/>
                    <a:lumOff val="50000"/>
                  </a:srgbClr>
                </a:solidFill>
                <a:effectLst/>
                <a:uLnTx/>
                <a:uFillTx/>
                <a:latin typeface="DB Heavent" panose="02000506060000020004" pitchFamily="2" charset="-34"/>
                <a:ea typeface="+mn-ea"/>
                <a:cs typeface="DB Heavent" panose="02000506060000020004" pitchFamily="2" charset="-34"/>
              </a:rPr>
              <a:t>15-Jan-23</a:t>
            </a:r>
          </a:p>
        </p:txBody>
      </p:sp>
      <p:sp>
        <p:nvSpPr>
          <p:cNvPr id="8" name="Title 7">
            <a:extLst>
              <a:ext uri="{FF2B5EF4-FFF2-40B4-BE49-F238E27FC236}">
                <a16:creationId xmlns:a16="http://schemas.microsoft.com/office/drawing/2014/main" id="{3F560C9A-D84A-D509-8511-FAF51CBBEB96}"/>
              </a:ext>
            </a:extLst>
          </p:cNvPr>
          <p:cNvSpPr>
            <a:spLocks noGrp="1"/>
          </p:cNvSpPr>
          <p:nvPr>
            <p:ph type="title"/>
          </p:nvPr>
        </p:nvSpPr>
        <p:spPr/>
        <p:txBody>
          <a:bodyPr/>
          <a:lstStyle/>
          <a:p>
            <a:r>
              <a:rPr lang="en-US" dirty="0"/>
              <a:t>Market P/E</a:t>
            </a:r>
            <a:r>
              <a:rPr lang="th-TH" dirty="0"/>
              <a:t> </a:t>
            </a:r>
            <a:r>
              <a:rPr lang="en-US" dirty="0"/>
              <a:t>(base on SET’s Report)</a:t>
            </a:r>
          </a:p>
        </p:txBody>
      </p:sp>
      <p:pic>
        <p:nvPicPr>
          <p:cNvPr id="2" name="Picture 1">
            <a:extLst>
              <a:ext uri="{FF2B5EF4-FFF2-40B4-BE49-F238E27FC236}">
                <a16:creationId xmlns:a16="http://schemas.microsoft.com/office/drawing/2014/main" id="{903F8C1E-AAFF-86B6-8366-5031B2C16F7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81011" y="846006"/>
            <a:ext cx="9829978" cy="5697892"/>
          </a:xfrm>
          <a:prstGeom prst="rect">
            <a:avLst/>
          </a:prstGeom>
        </p:spPr>
      </p:pic>
      <p:sp>
        <p:nvSpPr>
          <p:cNvPr id="3" name="TextBox 12">
            <a:extLst>
              <a:ext uri="{FF2B5EF4-FFF2-40B4-BE49-F238E27FC236}">
                <a16:creationId xmlns:a16="http://schemas.microsoft.com/office/drawing/2014/main" id="{B7B23D94-469C-0BC8-5927-FBA09E978D3E}"/>
              </a:ext>
            </a:extLst>
          </p:cNvPr>
          <p:cNvSpPr txBox="1"/>
          <p:nvPr/>
        </p:nvSpPr>
        <p:spPr>
          <a:xfrm>
            <a:off x="3074894" y="1199058"/>
            <a:ext cx="5057888" cy="240433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P/E  (2010 - Feb 2020</a:t>
            </a: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 ....  </a:t>
            </a: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before Covid-19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Average</a:t>
            </a: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 </a:t>
            </a: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16.9 </a:t>
            </a: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เท่า </a:t>
            </a: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  1 SD = 2.8  times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0.5 SD = 18.37 times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1.0 SD = 19.81</a:t>
            </a: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 </a:t>
            </a: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times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-0.5 SD = 15.48</a:t>
            </a: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 </a:t>
            </a: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times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-1 SD = 14.04</a:t>
            </a: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 </a:t>
            </a: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times</a:t>
            </a:r>
          </a:p>
        </p:txBody>
      </p:sp>
      <p:sp>
        <p:nvSpPr>
          <p:cNvPr id="9" name="TextBox 8">
            <a:extLst>
              <a:ext uri="{FF2B5EF4-FFF2-40B4-BE49-F238E27FC236}">
                <a16:creationId xmlns:a16="http://schemas.microsoft.com/office/drawing/2014/main" id="{D5E8C1D8-D93B-1025-751D-D3CCDD1EEC90}"/>
              </a:ext>
            </a:extLst>
          </p:cNvPr>
          <p:cNvSpPr txBox="1"/>
          <p:nvPr/>
        </p:nvSpPr>
        <p:spPr>
          <a:xfrm>
            <a:off x="10497043" y="4266756"/>
            <a:ext cx="796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DB Heavent Light"/>
                <a:ea typeface="+mn-ea"/>
                <a:cs typeface="DB Heavent Light"/>
              </a:rPr>
              <a:t>16.9 x</a:t>
            </a:r>
          </a:p>
        </p:txBody>
      </p:sp>
      <p:sp>
        <p:nvSpPr>
          <p:cNvPr id="4" name="TextBox 3">
            <a:extLst>
              <a:ext uri="{FF2B5EF4-FFF2-40B4-BE49-F238E27FC236}">
                <a16:creationId xmlns:a16="http://schemas.microsoft.com/office/drawing/2014/main" id="{8FCB631A-A84E-BFF8-6AB1-D67950553DFD}"/>
              </a:ext>
            </a:extLst>
          </p:cNvPr>
          <p:cNvSpPr txBox="1"/>
          <p:nvPr/>
        </p:nvSpPr>
        <p:spPr>
          <a:xfrm rot="19685837">
            <a:off x="5225299" y="2983789"/>
            <a:ext cx="36662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400" b="0" i="0" u="none" strike="noStrike" kern="1200" cap="none" spc="0" normalizeH="0" baseline="0" noProof="0" dirty="0">
                <a:ln>
                  <a:noFill/>
                </a:ln>
                <a:solidFill>
                  <a:srgbClr val="FF0000"/>
                </a:solidFill>
                <a:effectLst/>
                <a:uLnTx/>
                <a:uFillTx/>
                <a:latin typeface="DB Heavent Light"/>
                <a:ea typeface="+mn-ea"/>
                <a:cs typeface="DB Heavent Light"/>
              </a:rPr>
              <a:t>ประมาณการครั้งก่อน</a:t>
            </a:r>
            <a:endParaRPr kumimoji="0" lang="en-US" sz="44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Tree>
    <p:extLst>
      <p:ext uri="{BB962C8B-B14F-4D97-AF65-F5344CB8AC3E}">
        <p14:creationId xmlns:p14="http://schemas.microsoft.com/office/powerpoint/2010/main" val="833512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98C574DC-CDC8-29C5-40EB-832302DB3AD8}"/>
              </a:ext>
            </a:extLst>
          </p:cNvPr>
          <p:cNvGraphicFramePr>
            <a:graphicFrameLocks noChangeAspect="1"/>
          </p:cNvGraphicFramePr>
          <p:nvPr>
            <p:extLst>
              <p:ext uri="{D42A27DB-BD31-4B8C-83A1-F6EECF244321}">
                <p14:modId xmlns:p14="http://schemas.microsoft.com/office/powerpoint/2010/main" val="2559238453"/>
              </p:ext>
            </p:extLst>
          </p:nvPr>
        </p:nvGraphicFramePr>
        <p:xfrm>
          <a:off x="536575" y="3768725"/>
          <a:ext cx="6429375" cy="2657475"/>
        </p:xfrm>
        <a:graphic>
          <a:graphicData uri="http://schemas.openxmlformats.org/presentationml/2006/ole">
            <mc:AlternateContent xmlns:mc="http://schemas.openxmlformats.org/markup-compatibility/2006">
              <mc:Choice xmlns:v="urn:schemas-microsoft-com:vml" Requires="v">
                <p:oleObj name="Worksheet" r:id="rId3" imgW="6429202" imgH="2657302" progId="Excel.Sheet.12">
                  <p:link updateAutomatic="1"/>
                </p:oleObj>
              </mc:Choice>
              <mc:Fallback>
                <p:oleObj name="Worksheet" r:id="rId3" imgW="6429202" imgH="2657302" progId="Excel.Sheet.12">
                  <p:link updateAutomatic="1"/>
                  <p:pic>
                    <p:nvPicPr>
                      <p:cNvPr id="14" name="Object 13">
                        <a:extLst>
                          <a:ext uri="{FF2B5EF4-FFF2-40B4-BE49-F238E27FC236}">
                            <a16:creationId xmlns:a16="http://schemas.microsoft.com/office/drawing/2014/main" id="{98C574DC-CDC8-29C5-40EB-832302DB3AD8}"/>
                          </a:ext>
                        </a:extLst>
                      </p:cNvPr>
                      <p:cNvPicPr/>
                      <p:nvPr/>
                    </p:nvPicPr>
                    <p:blipFill>
                      <a:blip r:embed="rId4"/>
                      <a:stretch>
                        <a:fillRect/>
                      </a:stretch>
                    </p:blipFill>
                    <p:spPr>
                      <a:xfrm>
                        <a:off x="536575" y="3768725"/>
                        <a:ext cx="6429375" cy="26574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87F9DBA-DA5F-DD73-5C35-EEAB4E0B98FB}"/>
              </a:ext>
            </a:extLst>
          </p:cNvPr>
          <p:cNvGraphicFramePr>
            <a:graphicFrameLocks noChangeAspect="1"/>
          </p:cNvGraphicFramePr>
          <p:nvPr>
            <p:extLst>
              <p:ext uri="{D42A27DB-BD31-4B8C-83A1-F6EECF244321}">
                <p14:modId xmlns:p14="http://schemas.microsoft.com/office/powerpoint/2010/main" val="56794758"/>
              </p:ext>
            </p:extLst>
          </p:nvPr>
        </p:nvGraphicFramePr>
        <p:xfrm>
          <a:off x="546100" y="912813"/>
          <a:ext cx="5994400" cy="2686050"/>
        </p:xfrm>
        <a:graphic>
          <a:graphicData uri="http://schemas.openxmlformats.org/presentationml/2006/ole">
            <mc:AlternateContent xmlns:mc="http://schemas.openxmlformats.org/markup-compatibility/2006">
              <mc:Choice xmlns:v="urn:schemas-microsoft-com:vml" Requires="v">
                <p:oleObj name="Worksheet" r:id="rId5" imgW="8763000" imgH="3924300" progId="Excel.Sheet.12">
                  <p:link updateAutomatic="1"/>
                </p:oleObj>
              </mc:Choice>
              <mc:Fallback>
                <p:oleObj name="Worksheet" r:id="rId5" imgW="8763000" imgH="3924300" progId="Excel.Sheet.12">
                  <p:link updateAutomatic="1"/>
                  <p:pic>
                    <p:nvPicPr>
                      <p:cNvPr id="12" name="Object 11">
                        <a:extLst>
                          <a:ext uri="{FF2B5EF4-FFF2-40B4-BE49-F238E27FC236}">
                            <a16:creationId xmlns:a16="http://schemas.microsoft.com/office/drawing/2014/main" id="{C87F9DBA-DA5F-DD73-5C35-EEAB4E0B98FB}"/>
                          </a:ext>
                        </a:extLst>
                      </p:cNvPr>
                      <p:cNvPicPr/>
                      <p:nvPr/>
                    </p:nvPicPr>
                    <p:blipFill>
                      <a:blip r:embed="rId6"/>
                      <a:stretch>
                        <a:fillRect/>
                      </a:stretch>
                    </p:blipFill>
                    <p:spPr>
                      <a:xfrm>
                        <a:off x="546100" y="912813"/>
                        <a:ext cx="5994400" cy="2686050"/>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810ACA7-AC3B-4831-8824-D4C5D87E4647}"/>
              </a:ext>
            </a:extLst>
          </p:cNvPr>
          <p:cNvSpPr>
            <a:spLocks/>
          </p:cNvSpPr>
          <p:nvPr/>
        </p:nvSpPr>
        <p:spPr>
          <a:xfrm>
            <a:off x="714643" y="118253"/>
            <a:ext cx="6993714" cy="461665"/>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uFillTx/>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Yu Gothic Medium" panose="020B0500000000000000" pitchFamily="34" charset="-128"/>
                <a:cs typeface="Arial" panose="020B0604020202020204" pitchFamily="34" charset="0"/>
              </a:rPr>
              <a:t>SET Profitability as of  1Q-2022</a:t>
            </a:r>
          </a:p>
        </p:txBody>
      </p:sp>
      <p:sp>
        <p:nvSpPr>
          <p:cNvPr id="2" name="Title 1">
            <a:extLst>
              <a:ext uri="{FF2B5EF4-FFF2-40B4-BE49-F238E27FC236}">
                <a16:creationId xmlns:a16="http://schemas.microsoft.com/office/drawing/2014/main" id="{FA08CB7B-9BCD-A752-2E72-0EAE5C7804C8}"/>
              </a:ext>
            </a:extLst>
          </p:cNvPr>
          <p:cNvSpPr>
            <a:spLocks noGrp="1"/>
          </p:cNvSpPr>
          <p:nvPr>
            <p:ph type="title"/>
          </p:nvPr>
        </p:nvSpPr>
        <p:spPr/>
        <p:txBody>
          <a:bodyPr/>
          <a:lstStyle/>
          <a:p>
            <a:r>
              <a:rPr lang="en-US" dirty="0"/>
              <a:t>SET Profitability as of  1Q-2023</a:t>
            </a:r>
            <a:endParaRPr lang="en-US" dirty="0">
              <a:solidFill>
                <a:srgbClr val="FF0000"/>
              </a:solidFill>
            </a:endParaRPr>
          </a:p>
        </p:txBody>
      </p:sp>
      <p:pic>
        <p:nvPicPr>
          <p:cNvPr id="4" name="Picture 3">
            <a:extLst>
              <a:ext uri="{FF2B5EF4-FFF2-40B4-BE49-F238E27FC236}">
                <a16:creationId xmlns:a16="http://schemas.microsoft.com/office/drawing/2014/main" id="{4DE6223A-D0BF-FF42-7023-FAEDD3D9183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69475" y="2410961"/>
            <a:ext cx="297482" cy="220428"/>
          </a:xfrm>
          <a:prstGeom prst="rect">
            <a:avLst/>
          </a:prstGeom>
        </p:spPr>
      </p:pic>
      <p:pic>
        <p:nvPicPr>
          <p:cNvPr id="6" name="Picture 5">
            <a:extLst>
              <a:ext uri="{FF2B5EF4-FFF2-40B4-BE49-F238E27FC236}">
                <a16:creationId xmlns:a16="http://schemas.microsoft.com/office/drawing/2014/main" id="{0852FEB0-F993-DF03-E06C-50C56981C8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132258" y="5351177"/>
            <a:ext cx="306394" cy="227031"/>
          </a:xfrm>
          <a:prstGeom prst="rect">
            <a:avLst/>
          </a:prstGeom>
        </p:spPr>
      </p:pic>
      <p:graphicFrame>
        <p:nvGraphicFramePr>
          <p:cNvPr id="13" name="Object 12">
            <a:extLst>
              <a:ext uri="{FF2B5EF4-FFF2-40B4-BE49-F238E27FC236}">
                <a16:creationId xmlns:a16="http://schemas.microsoft.com/office/drawing/2014/main" id="{C84EAC36-C69F-AA40-00F3-90DE81DC008A}"/>
              </a:ext>
            </a:extLst>
          </p:cNvPr>
          <p:cNvGraphicFramePr>
            <a:graphicFrameLocks noChangeAspect="1"/>
          </p:cNvGraphicFramePr>
          <p:nvPr>
            <p:extLst>
              <p:ext uri="{D42A27DB-BD31-4B8C-83A1-F6EECF244321}">
                <p14:modId xmlns:p14="http://schemas.microsoft.com/office/powerpoint/2010/main" val="3472274142"/>
              </p:ext>
            </p:extLst>
          </p:nvPr>
        </p:nvGraphicFramePr>
        <p:xfrm>
          <a:off x="7512050" y="912813"/>
          <a:ext cx="4144963" cy="2363787"/>
        </p:xfrm>
        <a:graphic>
          <a:graphicData uri="http://schemas.openxmlformats.org/presentationml/2006/ole">
            <mc:AlternateContent xmlns:mc="http://schemas.openxmlformats.org/markup-compatibility/2006">
              <mc:Choice xmlns:v="urn:schemas-microsoft-com:vml" Requires="v">
                <p:oleObj name="Worksheet" r:id="rId9" imgW="5429250" imgH="3095452" progId="Excel.Sheet.12">
                  <p:link updateAutomatic="1"/>
                </p:oleObj>
              </mc:Choice>
              <mc:Fallback>
                <p:oleObj name="Worksheet" r:id="rId9" imgW="5429250" imgH="3095452" progId="Excel.Sheet.12">
                  <p:link updateAutomatic="1"/>
                  <p:pic>
                    <p:nvPicPr>
                      <p:cNvPr id="13" name="Object 12">
                        <a:extLst>
                          <a:ext uri="{FF2B5EF4-FFF2-40B4-BE49-F238E27FC236}">
                            <a16:creationId xmlns:a16="http://schemas.microsoft.com/office/drawing/2014/main" id="{C84EAC36-C69F-AA40-00F3-90DE81DC008A}"/>
                          </a:ext>
                        </a:extLst>
                      </p:cNvPr>
                      <p:cNvPicPr/>
                      <p:nvPr/>
                    </p:nvPicPr>
                    <p:blipFill>
                      <a:blip r:embed="rId10"/>
                      <a:stretch>
                        <a:fillRect/>
                      </a:stretch>
                    </p:blipFill>
                    <p:spPr>
                      <a:xfrm>
                        <a:off x="7512050" y="912813"/>
                        <a:ext cx="4144963" cy="236378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898DB63-9941-D718-0270-8A990826A602}"/>
              </a:ext>
            </a:extLst>
          </p:cNvPr>
          <p:cNvGraphicFramePr>
            <a:graphicFrameLocks noChangeAspect="1"/>
          </p:cNvGraphicFramePr>
          <p:nvPr>
            <p:extLst>
              <p:ext uri="{D42A27DB-BD31-4B8C-83A1-F6EECF244321}">
                <p14:modId xmlns:p14="http://schemas.microsoft.com/office/powerpoint/2010/main" val="110581693"/>
              </p:ext>
            </p:extLst>
          </p:nvPr>
        </p:nvGraphicFramePr>
        <p:xfrm>
          <a:off x="7600950" y="3494088"/>
          <a:ext cx="4210050" cy="2849562"/>
        </p:xfrm>
        <a:graphic>
          <a:graphicData uri="http://schemas.openxmlformats.org/presentationml/2006/ole">
            <mc:AlternateContent xmlns:mc="http://schemas.openxmlformats.org/markup-compatibility/2006">
              <mc:Choice xmlns:v="urn:schemas-microsoft-com:vml" Requires="v">
                <p:oleObj name="Worksheet" r:id="rId11" imgW="5391150" imgH="3647902" progId="Excel.Sheet.12">
                  <p:link updateAutomatic="1"/>
                </p:oleObj>
              </mc:Choice>
              <mc:Fallback>
                <p:oleObj name="Worksheet" r:id="rId11" imgW="5391150" imgH="3647902" progId="Excel.Sheet.12">
                  <p:link updateAutomatic="1"/>
                  <p:pic>
                    <p:nvPicPr>
                      <p:cNvPr id="15" name="Object 14">
                        <a:extLst>
                          <a:ext uri="{FF2B5EF4-FFF2-40B4-BE49-F238E27FC236}">
                            <a16:creationId xmlns:a16="http://schemas.microsoft.com/office/drawing/2014/main" id="{0898DB63-9941-D718-0270-8A990826A602}"/>
                          </a:ext>
                        </a:extLst>
                      </p:cNvPr>
                      <p:cNvPicPr/>
                      <p:nvPr/>
                    </p:nvPicPr>
                    <p:blipFill>
                      <a:blip r:embed="rId12"/>
                      <a:stretch>
                        <a:fillRect/>
                      </a:stretch>
                    </p:blipFill>
                    <p:spPr>
                      <a:xfrm>
                        <a:off x="7600950" y="3494088"/>
                        <a:ext cx="4210050" cy="2849562"/>
                      </a:xfrm>
                      <a:prstGeom prst="rect">
                        <a:avLst/>
                      </a:prstGeom>
                    </p:spPr>
                  </p:pic>
                </p:oleObj>
              </mc:Fallback>
            </mc:AlternateContent>
          </a:graphicData>
        </a:graphic>
      </p:graphicFrame>
    </p:spTree>
    <p:extLst>
      <p:ext uri="{BB962C8B-B14F-4D97-AF65-F5344CB8AC3E}">
        <p14:creationId xmlns:p14="http://schemas.microsoft.com/office/powerpoint/2010/main" val="8188322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BA03949F-E43E-1A6B-9830-0C720B43D474}"/>
              </a:ext>
            </a:extLst>
          </p:cNvPr>
          <p:cNvGraphicFramePr>
            <a:graphicFrameLocks noChangeAspect="1"/>
          </p:cNvGraphicFramePr>
          <p:nvPr/>
        </p:nvGraphicFramePr>
        <p:xfrm>
          <a:off x="466725" y="3725863"/>
          <a:ext cx="6429375" cy="2657475"/>
        </p:xfrm>
        <a:graphic>
          <a:graphicData uri="http://schemas.openxmlformats.org/presentationml/2006/ole">
            <mc:AlternateContent xmlns:mc="http://schemas.openxmlformats.org/markup-compatibility/2006">
              <mc:Choice xmlns:v="urn:schemas-microsoft-com:vml" Requires="v">
                <p:oleObj name="Worksheet" r:id="rId3" imgW="6429451" imgH="2657475" progId="Excel.Sheet.12">
                  <p:link updateAutomatic="1"/>
                </p:oleObj>
              </mc:Choice>
              <mc:Fallback>
                <p:oleObj name="Worksheet" r:id="rId3" imgW="6429451" imgH="2657475" progId="Excel.Sheet.12">
                  <p:link updateAutomatic="1"/>
                  <p:pic>
                    <p:nvPicPr>
                      <p:cNvPr id="10" name="Object 9">
                        <a:extLst>
                          <a:ext uri="{FF2B5EF4-FFF2-40B4-BE49-F238E27FC236}">
                            <a16:creationId xmlns:a16="http://schemas.microsoft.com/office/drawing/2014/main" id="{BA03949F-E43E-1A6B-9830-0C720B43D474}"/>
                          </a:ext>
                        </a:extLst>
                      </p:cNvPr>
                      <p:cNvPicPr/>
                      <p:nvPr/>
                    </p:nvPicPr>
                    <p:blipFill>
                      <a:blip r:embed="rId4"/>
                      <a:stretch>
                        <a:fillRect/>
                      </a:stretch>
                    </p:blipFill>
                    <p:spPr>
                      <a:xfrm>
                        <a:off x="466725" y="3725863"/>
                        <a:ext cx="6429375" cy="26574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6581FAC-D636-8743-3AF2-1ACFF036B4CF}"/>
              </a:ext>
            </a:extLst>
          </p:cNvPr>
          <p:cNvGraphicFramePr>
            <a:graphicFrameLocks noChangeAspect="1"/>
          </p:cNvGraphicFramePr>
          <p:nvPr/>
        </p:nvGraphicFramePr>
        <p:xfrm>
          <a:off x="652463" y="881063"/>
          <a:ext cx="6356350" cy="2846387"/>
        </p:xfrm>
        <a:graphic>
          <a:graphicData uri="http://schemas.openxmlformats.org/presentationml/2006/ole">
            <mc:AlternateContent xmlns:mc="http://schemas.openxmlformats.org/markup-compatibility/2006">
              <mc:Choice xmlns:v="urn:schemas-microsoft-com:vml" Requires="v">
                <p:oleObj name="Worksheet" r:id="rId5" imgW="8763000" imgH="3924335" progId="Excel.Sheet.12">
                  <p:link updateAutomatic="1"/>
                </p:oleObj>
              </mc:Choice>
              <mc:Fallback>
                <p:oleObj name="Worksheet" r:id="rId5" imgW="8763000" imgH="3924335" progId="Excel.Sheet.12">
                  <p:link updateAutomatic="1"/>
                  <p:pic>
                    <p:nvPicPr>
                      <p:cNvPr id="9" name="Object 8">
                        <a:extLst>
                          <a:ext uri="{FF2B5EF4-FFF2-40B4-BE49-F238E27FC236}">
                            <a16:creationId xmlns:a16="http://schemas.microsoft.com/office/drawing/2014/main" id="{06581FAC-D636-8743-3AF2-1ACFF036B4CF}"/>
                          </a:ext>
                        </a:extLst>
                      </p:cNvPr>
                      <p:cNvPicPr/>
                      <p:nvPr/>
                    </p:nvPicPr>
                    <p:blipFill>
                      <a:blip r:embed="rId6"/>
                      <a:stretch>
                        <a:fillRect/>
                      </a:stretch>
                    </p:blipFill>
                    <p:spPr>
                      <a:xfrm>
                        <a:off x="652463" y="881063"/>
                        <a:ext cx="6356350" cy="28463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810ACA7-AC3B-4831-8824-D4C5D87E4647}"/>
              </a:ext>
            </a:extLst>
          </p:cNvPr>
          <p:cNvSpPr>
            <a:spLocks/>
          </p:cNvSpPr>
          <p:nvPr/>
        </p:nvSpPr>
        <p:spPr>
          <a:xfrm>
            <a:off x="714643" y="118253"/>
            <a:ext cx="6993714" cy="461665"/>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uFillTx/>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Yu Gothic Medium" panose="020B0500000000000000" pitchFamily="34" charset="-128"/>
                <a:cs typeface="Arial" panose="020B0604020202020204" pitchFamily="34" charset="0"/>
              </a:rPr>
              <a:t>SET Profitability as of  1Q-2022</a:t>
            </a:r>
          </a:p>
        </p:txBody>
      </p:sp>
      <p:sp>
        <p:nvSpPr>
          <p:cNvPr id="2" name="Title 1">
            <a:extLst>
              <a:ext uri="{FF2B5EF4-FFF2-40B4-BE49-F238E27FC236}">
                <a16:creationId xmlns:a16="http://schemas.microsoft.com/office/drawing/2014/main" id="{FA08CB7B-9BCD-A752-2E72-0EAE5C7804C8}"/>
              </a:ext>
            </a:extLst>
          </p:cNvPr>
          <p:cNvSpPr>
            <a:spLocks noGrp="1"/>
          </p:cNvSpPr>
          <p:nvPr>
            <p:ph type="title"/>
          </p:nvPr>
        </p:nvSpPr>
        <p:spPr/>
        <p:txBody>
          <a:bodyPr/>
          <a:lstStyle/>
          <a:p>
            <a:r>
              <a:rPr lang="en-US" dirty="0"/>
              <a:t>SET Profitability as of  4Q-2022</a:t>
            </a:r>
            <a:endParaRPr lang="en-US" dirty="0">
              <a:solidFill>
                <a:srgbClr val="FF0000"/>
              </a:solidFill>
            </a:endParaRPr>
          </a:p>
        </p:txBody>
      </p:sp>
      <p:pic>
        <p:nvPicPr>
          <p:cNvPr id="3" name="Picture 2">
            <a:extLst>
              <a:ext uri="{FF2B5EF4-FFF2-40B4-BE49-F238E27FC236}">
                <a16:creationId xmlns:a16="http://schemas.microsoft.com/office/drawing/2014/main" id="{CD8412F6-451C-FCA6-59AD-5124F664FB7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38297" y="2529563"/>
            <a:ext cx="297483" cy="220429"/>
          </a:xfrm>
          <a:prstGeom prst="rect">
            <a:avLst/>
          </a:prstGeom>
        </p:spPr>
      </p:pic>
      <p:pic>
        <p:nvPicPr>
          <p:cNvPr id="4" name="Picture 3">
            <a:extLst>
              <a:ext uri="{FF2B5EF4-FFF2-40B4-BE49-F238E27FC236}">
                <a16:creationId xmlns:a16="http://schemas.microsoft.com/office/drawing/2014/main" id="{4DE6223A-D0BF-FF42-7023-FAEDD3D9183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32873" y="2419350"/>
            <a:ext cx="297482" cy="220428"/>
          </a:xfrm>
          <a:prstGeom prst="rect">
            <a:avLst/>
          </a:prstGeom>
        </p:spPr>
      </p:pic>
      <p:pic>
        <p:nvPicPr>
          <p:cNvPr id="6" name="Picture 5">
            <a:extLst>
              <a:ext uri="{FF2B5EF4-FFF2-40B4-BE49-F238E27FC236}">
                <a16:creationId xmlns:a16="http://schemas.microsoft.com/office/drawing/2014/main" id="{0852FEB0-F993-DF03-E06C-50C56981C8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34930" y="5259134"/>
            <a:ext cx="306394" cy="227031"/>
          </a:xfrm>
          <a:prstGeom prst="rect">
            <a:avLst/>
          </a:prstGeom>
        </p:spPr>
      </p:pic>
      <p:graphicFrame>
        <p:nvGraphicFramePr>
          <p:cNvPr id="7" name="Object 6">
            <a:extLst>
              <a:ext uri="{FF2B5EF4-FFF2-40B4-BE49-F238E27FC236}">
                <a16:creationId xmlns:a16="http://schemas.microsoft.com/office/drawing/2014/main" id="{E1D14425-3E60-AB85-73CE-6707AC8BB90F}"/>
              </a:ext>
            </a:extLst>
          </p:cNvPr>
          <p:cNvGraphicFramePr>
            <a:graphicFrameLocks noChangeAspect="1"/>
          </p:cNvGraphicFramePr>
          <p:nvPr/>
        </p:nvGraphicFramePr>
        <p:xfrm>
          <a:off x="7486650" y="904875"/>
          <a:ext cx="4500563" cy="2565400"/>
        </p:xfrm>
        <a:graphic>
          <a:graphicData uri="http://schemas.openxmlformats.org/presentationml/2006/ole">
            <mc:AlternateContent xmlns:mc="http://schemas.openxmlformats.org/markup-compatibility/2006">
              <mc:Choice xmlns:v="urn:schemas-microsoft-com:vml" Requires="v">
                <p:oleObj name="Worksheet" r:id="rId9" imgW="5429098" imgH="3095764" progId="Excel.Sheet.12">
                  <p:link updateAutomatic="1"/>
                </p:oleObj>
              </mc:Choice>
              <mc:Fallback>
                <p:oleObj name="Worksheet" r:id="rId9" imgW="5429098" imgH="3095764" progId="Excel.Sheet.12">
                  <p:link updateAutomatic="1"/>
                  <p:pic>
                    <p:nvPicPr>
                      <p:cNvPr id="7" name="Object 6">
                        <a:extLst>
                          <a:ext uri="{FF2B5EF4-FFF2-40B4-BE49-F238E27FC236}">
                            <a16:creationId xmlns:a16="http://schemas.microsoft.com/office/drawing/2014/main" id="{E1D14425-3E60-AB85-73CE-6707AC8BB90F}"/>
                          </a:ext>
                        </a:extLst>
                      </p:cNvPr>
                      <p:cNvPicPr/>
                      <p:nvPr/>
                    </p:nvPicPr>
                    <p:blipFill>
                      <a:blip r:embed="rId10"/>
                      <a:stretch>
                        <a:fillRect/>
                      </a:stretch>
                    </p:blipFill>
                    <p:spPr>
                      <a:xfrm>
                        <a:off x="7486650" y="904875"/>
                        <a:ext cx="4500563" cy="25654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1EF349F-64DE-123B-1344-852A22928F70}"/>
              </a:ext>
            </a:extLst>
          </p:cNvPr>
          <p:cNvGraphicFramePr>
            <a:graphicFrameLocks noChangeAspect="1"/>
          </p:cNvGraphicFramePr>
          <p:nvPr/>
        </p:nvGraphicFramePr>
        <p:xfrm>
          <a:off x="7708900" y="3581400"/>
          <a:ext cx="4203700" cy="2844800"/>
        </p:xfrm>
        <a:graphic>
          <a:graphicData uri="http://schemas.openxmlformats.org/presentationml/2006/ole">
            <mc:AlternateContent xmlns:mc="http://schemas.openxmlformats.org/markup-compatibility/2006">
              <mc:Choice xmlns:v="urn:schemas-microsoft-com:vml" Requires="v">
                <p:oleObj name="Worksheet" r:id="rId11" imgW="5390998" imgH="3648144" progId="Excel.Sheet.12">
                  <p:link updateAutomatic="1"/>
                </p:oleObj>
              </mc:Choice>
              <mc:Fallback>
                <p:oleObj name="Worksheet" r:id="rId11" imgW="5390998" imgH="3648144" progId="Excel.Sheet.12">
                  <p:link updateAutomatic="1"/>
                  <p:pic>
                    <p:nvPicPr>
                      <p:cNvPr id="8" name="Object 7">
                        <a:extLst>
                          <a:ext uri="{FF2B5EF4-FFF2-40B4-BE49-F238E27FC236}">
                            <a16:creationId xmlns:a16="http://schemas.microsoft.com/office/drawing/2014/main" id="{01EF349F-64DE-123B-1344-852A22928F70}"/>
                          </a:ext>
                        </a:extLst>
                      </p:cNvPr>
                      <p:cNvPicPr/>
                      <p:nvPr/>
                    </p:nvPicPr>
                    <p:blipFill>
                      <a:blip r:embed="rId12"/>
                      <a:stretch>
                        <a:fillRect/>
                      </a:stretch>
                    </p:blipFill>
                    <p:spPr>
                      <a:xfrm>
                        <a:off x="7708900" y="3581400"/>
                        <a:ext cx="4203700" cy="2844800"/>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8AB55008-00DD-B977-2C52-C3F70AEB8CE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485100" y="5372649"/>
            <a:ext cx="306394" cy="227031"/>
          </a:xfrm>
          <a:prstGeom prst="rect">
            <a:avLst/>
          </a:prstGeom>
        </p:spPr>
      </p:pic>
    </p:spTree>
    <p:extLst>
      <p:ext uri="{BB962C8B-B14F-4D97-AF65-F5344CB8AC3E}">
        <p14:creationId xmlns:p14="http://schemas.microsoft.com/office/powerpoint/2010/main" val="2929409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4373CF5F-0B09-1D9C-36AB-EA99BDFBAE78}"/>
              </a:ext>
            </a:extLst>
          </p:cNvPr>
          <p:cNvGraphicFramePr>
            <a:graphicFrameLocks noChangeAspect="1"/>
          </p:cNvGraphicFramePr>
          <p:nvPr/>
        </p:nvGraphicFramePr>
        <p:xfrm>
          <a:off x="1328633" y="1070392"/>
          <a:ext cx="8755062" cy="4621212"/>
        </p:xfrm>
        <a:graphic>
          <a:graphicData uri="http://schemas.openxmlformats.org/presentationml/2006/ole">
            <mc:AlternateContent xmlns:mc="http://schemas.openxmlformats.org/markup-compatibility/2006">
              <mc:Choice xmlns:v="urn:schemas-microsoft-com:vml" Requires="v">
                <p:oleObj name="Worksheet" r:id="rId3" imgW="10325100" imgH="5448369" progId="Excel.Sheet.12">
                  <p:link updateAutomatic="1"/>
                </p:oleObj>
              </mc:Choice>
              <mc:Fallback>
                <p:oleObj name="Worksheet" r:id="rId3" imgW="10325100" imgH="5448369" progId="Excel.Sheet.12">
                  <p:link updateAutomatic="1"/>
                  <p:pic>
                    <p:nvPicPr>
                      <p:cNvPr id="7" name="Object 6">
                        <a:extLst>
                          <a:ext uri="{FF2B5EF4-FFF2-40B4-BE49-F238E27FC236}">
                            <a16:creationId xmlns:a16="http://schemas.microsoft.com/office/drawing/2014/main" id="{4373CF5F-0B09-1D9C-36AB-EA99BDFBAE78}"/>
                          </a:ext>
                        </a:extLst>
                      </p:cNvPr>
                      <p:cNvPicPr/>
                      <p:nvPr/>
                    </p:nvPicPr>
                    <p:blipFill>
                      <a:blip r:embed="rId4"/>
                      <a:stretch>
                        <a:fillRect/>
                      </a:stretch>
                    </p:blipFill>
                    <p:spPr>
                      <a:xfrm>
                        <a:off x="1328633" y="1070392"/>
                        <a:ext cx="8755062" cy="462121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B9996037-2462-4550-970E-1B6BFD256ADC}"/>
              </a:ext>
            </a:extLst>
          </p:cNvPr>
          <p:cNvSpPr txBox="1"/>
          <p:nvPr/>
        </p:nvSpPr>
        <p:spPr>
          <a:xfrm>
            <a:off x="809664" y="71066"/>
            <a:ext cx="5234125" cy="646331"/>
          </a:xfrm>
          <a:prstGeom prst="rect">
            <a:avLst/>
          </a:prstGeom>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DB Heavent Light" panose="02000506060000020004" pitchFamily="2" charset="-34"/>
                <a:ea typeface="+mn-ea"/>
                <a:cs typeface="DB Heavent Light" panose="02000506060000020004" pitchFamily="2" charset="-34"/>
              </a:rPr>
              <a:t>Net Position (Equity)  </a:t>
            </a:r>
            <a:r>
              <a:rPr kumimoji="0" lang="th-TH" sz="3600" b="0" i="0" u="none" strike="noStrike" kern="1200" cap="none" spc="0" normalizeH="0" baseline="0" noProof="0" dirty="0">
                <a:ln>
                  <a:noFill/>
                </a:ln>
                <a:solidFill>
                  <a:srgbClr val="FFFFFF"/>
                </a:solidFill>
                <a:effectLst/>
                <a:uLnTx/>
                <a:uFillTx/>
                <a:latin typeface="DB Heavent Light" panose="02000506060000020004" pitchFamily="2" charset="-34"/>
                <a:ea typeface="+mn-ea"/>
                <a:cs typeface="DB Heavent Light" panose="02000506060000020004" pitchFamily="2" charset="-34"/>
              </a:rPr>
              <a:t>6 ตลาดหุ้น เอเซีย</a:t>
            </a:r>
          </a:p>
        </p:txBody>
      </p:sp>
      <p:sp>
        <p:nvSpPr>
          <p:cNvPr id="6" name="TextBox 5">
            <a:extLst>
              <a:ext uri="{FF2B5EF4-FFF2-40B4-BE49-F238E27FC236}">
                <a16:creationId xmlns:a16="http://schemas.microsoft.com/office/drawing/2014/main" id="{48FE11E6-B648-4790-A01B-D4617AE7CE5A}"/>
              </a:ext>
            </a:extLst>
          </p:cNvPr>
          <p:cNvSpPr txBox="1"/>
          <p:nvPr/>
        </p:nvSpPr>
        <p:spPr>
          <a:xfrm>
            <a:off x="8032376" y="2805535"/>
            <a:ext cx="3876116" cy="1569660"/>
          </a:xfrm>
          <a:prstGeom prst="rect">
            <a:avLst/>
          </a:prstGeom>
          <a:noFill/>
        </p:spPr>
        <p:txBody>
          <a:bodyPr wrap="square">
            <a:spAutoFit/>
          </a:bodyPr>
          <a:lstStyle/>
          <a:p>
            <a:pPr marL="0" marR="0" lvl="0" indent="0" algn="thaiDist"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DB Heavent" panose="02000506060000020004" pitchFamily="2" charset="-34"/>
                <a:ea typeface="+mn-ea"/>
                <a:cs typeface="DB Heavent" panose="02000506060000020004" pitchFamily="2" charset="-34"/>
              </a:rPr>
              <a:t>Remark :  </a:t>
            </a:r>
            <a:r>
              <a:rPr kumimoji="0" lang="th-TH" sz="2400" b="0" i="0" u="none" strike="noStrike" kern="1200" cap="none" spc="0" normalizeH="0" baseline="0" noProof="0" dirty="0">
                <a:ln>
                  <a:noFill/>
                </a:ln>
                <a:solidFill>
                  <a:srgbClr val="0000FF"/>
                </a:solidFill>
                <a:effectLst/>
                <a:uLnTx/>
                <a:uFillTx/>
                <a:latin typeface="DB Heavent" panose="02000506060000020004" pitchFamily="2" charset="-34"/>
                <a:ea typeface="+mn-ea"/>
                <a:cs typeface="DB Heavent" panose="02000506060000020004" pitchFamily="2" charset="-34"/>
              </a:rPr>
              <a:t>ตัวเลข </a:t>
            </a:r>
            <a:r>
              <a:rPr kumimoji="0" lang="en-US" sz="2400" b="0" i="0" u="none" strike="noStrike" kern="1200" cap="none" spc="0" normalizeH="0" baseline="0" noProof="0" dirty="0">
                <a:ln>
                  <a:noFill/>
                </a:ln>
                <a:solidFill>
                  <a:srgbClr val="0000FF"/>
                </a:solidFill>
                <a:effectLst/>
                <a:uLnTx/>
                <a:uFillTx/>
                <a:latin typeface="DB Heavent" panose="02000506060000020004" pitchFamily="2" charset="-34"/>
                <a:ea typeface="+mn-ea"/>
                <a:cs typeface="DB Heavent" panose="02000506060000020004" pitchFamily="2" charset="-34"/>
              </a:rPr>
              <a:t>Net position </a:t>
            </a:r>
            <a:r>
              <a:rPr kumimoji="0" lang="th-TH" sz="2400" b="0" i="0" u="none" strike="noStrike" kern="1200" cap="none" spc="0" normalizeH="0" baseline="0" noProof="0" dirty="0">
                <a:ln>
                  <a:noFill/>
                </a:ln>
                <a:solidFill>
                  <a:srgbClr val="0000FF"/>
                </a:solidFill>
                <a:effectLst/>
                <a:uLnTx/>
                <a:uFillTx/>
                <a:latin typeface="DB Heavent" panose="02000506060000020004" pitchFamily="2" charset="-34"/>
                <a:ea typeface="+mn-ea"/>
                <a:cs typeface="DB Heavent" panose="02000506060000020004" pitchFamily="2" charset="-34"/>
              </a:rPr>
              <a:t>ของนักลงทุนต่างประเทศ ใน 6 ตลาดหุ้นเอเซีย ประกอบด้วย </a:t>
            </a:r>
            <a:r>
              <a:rPr kumimoji="0" lang="en-US" sz="2400" b="0" i="0" u="none" strike="noStrike" kern="1200" cap="none" spc="0" normalizeH="0" baseline="0" noProof="0" dirty="0">
                <a:ln>
                  <a:noFill/>
                </a:ln>
                <a:solidFill>
                  <a:srgbClr val="0000FF"/>
                </a:solidFill>
                <a:effectLst/>
                <a:uLnTx/>
                <a:uFillTx/>
                <a:latin typeface="DB Heavent" panose="02000506060000020004" pitchFamily="2" charset="-34"/>
                <a:ea typeface="+mn-ea"/>
                <a:cs typeface="DB Heavent" panose="02000506060000020004" pitchFamily="2" charset="-34"/>
              </a:rPr>
              <a:t>India-</a:t>
            </a:r>
            <a:r>
              <a:rPr kumimoji="0" lang="en-US" sz="2400" b="0" i="0" u="none" strike="noStrike" kern="1200" cap="none" spc="0" normalizeH="0" baseline="0" noProof="0" dirty="0" err="1">
                <a:ln>
                  <a:noFill/>
                </a:ln>
                <a:solidFill>
                  <a:srgbClr val="0000FF"/>
                </a:solidFill>
                <a:effectLst/>
                <a:uLnTx/>
                <a:uFillTx/>
                <a:latin typeface="DB Heavent" panose="02000506060000020004" pitchFamily="2" charset="-34"/>
                <a:ea typeface="+mn-ea"/>
                <a:cs typeface="DB Heavent" panose="02000506060000020004" pitchFamily="2" charset="-34"/>
              </a:rPr>
              <a:t>S.Korea</a:t>
            </a:r>
            <a:r>
              <a:rPr kumimoji="0" lang="en-US" sz="2400" b="0" i="0" u="none" strike="noStrike" kern="1200" cap="none" spc="0" normalizeH="0" baseline="0" noProof="0" dirty="0">
                <a:ln>
                  <a:noFill/>
                </a:ln>
                <a:solidFill>
                  <a:srgbClr val="0000FF"/>
                </a:solidFill>
                <a:effectLst/>
                <a:uLnTx/>
                <a:uFillTx/>
                <a:latin typeface="DB Heavent" panose="02000506060000020004" pitchFamily="2" charset="-34"/>
                <a:ea typeface="+mn-ea"/>
                <a:cs typeface="DB Heavent" panose="02000506060000020004" pitchFamily="2" charset="-34"/>
              </a:rPr>
              <a:t>-Taiwan-</a:t>
            </a:r>
            <a:r>
              <a:rPr kumimoji="0" lang="en-US" sz="2400" b="0" i="0" u="none" strike="noStrike" kern="1200" cap="none" spc="0" normalizeH="0" baseline="0" noProof="0" dirty="0" err="1">
                <a:ln>
                  <a:noFill/>
                </a:ln>
                <a:solidFill>
                  <a:srgbClr val="0000FF"/>
                </a:solidFill>
                <a:effectLst/>
                <a:uLnTx/>
                <a:uFillTx/>
                <a:latin typeface="DB Heavent" panose="02000506060000020004" pitchFamily="2" charset="-34"/>
                <a:ea typeface="+mn-ea"/>
                <a:cs typeface="DB Heavent" panose="02000506060000020004" pitchFamily="2" charset="-34"/>
              </a:rPr>
              <a:t>Veitnam</a:t>
            </a:r>
            <a:r>
              <a:rPr kumimoji="0" lang="en-US" sz="2400" b="0" i="0" u="none" strike="noStrike" kern="1200" cap="none" spc="0" normalizeH="0" baseline="0" noProof="0" dirty="0">
                <a:ln>
                  <a:noFill/>
                </a:ln>
                <a:solidFill>
                  <a:srgbClr val="0000FF"/>
                </a:solidFill>
                <a:effectLst/>
                <a:uLnTx/>
                <a:uFillTx/>
                <a:latin typeface="DB Heavent" panose="02000506060000020004" pitchFamily="2" charset="-34"/>
                <a:ea typeface="+mn-ea"/>
                <a:cs typeface="DB Heavent" panose="02000506060000020004" pitchFamily="2" charset="-34"/>
              </a:rPr>
              <a:t>-Philippines-Indonesia</a:t>
            </a:r>
            <a:endParaRPr kumimoji="0" lang="th-TH" sz="2400" b="0" i="0" u="none" strike="noStrike" kern="1200" cap="none" spc="0" normalizeH="0" baseline="0" noProof="0" dirty="0">
              <a:ln>
                <a:noFill/>
              </a:ln>
              <a:solidFill>
                <a:srgbClr val="0000FF"/>
              </a:solidFill>
              <a:effectLst/>
              <a:uLnTx/>
              <a:uFillTx/>
              <a:latin typeface="DB Heavent" panose="02000506060000020004" pitchFamily="2" charset="-34"/>
              <a:ea typeface="+mn-ea"/>
              <a:cs typeface="DB Heavent" panose="02000506060000020004" pitchFamily="2" charset="-34"/>
            </a:endParaRPr>
          </a:p>
        </p:txBody>
      </p:sp>
      <p:sp>
        <p:nvSpPr>
          <p:cNvPr id="3" name="Title 2">
            <a:extLst>
              <a:ext uri="{FF2B5EF4-FFF2-40B4-BE49-F238E27FC236}">
                <a16:creationId xmlns:a16="http://schemas.microsoft.com/office/drawing/2014/main" id="{F1838B40-0128-D133-9973-56D06400C230}"/>
              </a:ext>
            </a:extLst>
          </p:cNvPr>
          <p:cNvSpPr>
            <a:spLocks noGrp="1"/>
          </p:cNvSpPr>
          <p:nvPr>
            <p:ph type="title"/>
          </p:nvPr>
        </p:nvSpPr>
        <p:spPr/>
        <p:txBody>
          <a:bodyPr/>
          <a:lstStyle/>
          <a:p>
            <a:r>
              <a:rPr lang="en-US" dirty="0"/>
              <a:t>Net Position (Equity)  6 </a:t>
            </a:r>
            <a:r>
              <a:rPr lang="th-TH" dirty="0"/>
              <a:t>ตลาดหุ้น </a:t>
            </a:r>
            <a:r>
              <a:rPr lang="th-TH" dirty="0" err="1"/>
              <a:t>เอเซีย</a:t>
            </a:r>
            <a:br>
              <a:rPr lang="th-TH" dirty="0"/>
            </a:br>
            <a:endParaRPr lang="en-US" dirty="0"/>
          </a:p>
        </p:txBody>
      </p:sp>
      <p:cxnSp>
        <p:nvCxnSpPr>
          <p:cNvPr id="2" name="Straight Arrow Connector 1">
            <a:extLst>
              <a:ext uri="{FF2B5EF4-FFF2-40B4-BE49-F238E27FC236}">
                <a16:creationId xmlns:a16="http://schemas.microsoft.com/office/drawing/2014/main" id="{FC8546A9-5650-C872-CD67-0F8E1388AB0B}"/>
              </a:ext>
            </a:extLst>
          </p:cNvPr>
          <p:cNvCxnSpPr/>
          <p:nvPr/>
        </p:nvCxnSpPr>
        <p:spPr>
          <a:xfrm flipV="1">
            <a:off x="143435" y="89647"/>
            <a:ext cx="11824447" cy="6553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8363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0" name="Object 19">
            <a:extLst>
              <a:ext uri="{FF2B5EF4-FFF2-40B4-BE49-F238E27FC236}">
                <a16:creationId xmlns:a16="http://schemas.microsoft.com/office/drawing/2014/main" id="{206B6D12-B568-2521-396B-808F6D127E4D}"/>
              </a:ext>
            </a:extLst>
          </p:cNvPr>
          <p:cNvGraphicFramePr>
            <a:graphicFrameLocks noChangeAspect="1"/>
          </p:cNvGraphicFramePr>
          <p:nvPr>
            <p:extLst>
              <p:ext uri="{D42A27DB-BD31-4B8C-83A1-F6EECF244321}">
                <p14:modId xmlns:p14="http://schemas.microsoft.com/office/powerpoint/2010/main" val="3113857981"/>
              </p:ext>
            </p:extLst>
          </p:nvPr>
        </p:nvGraphicFramePr>
        <p:xfrm>
          <a:off x="123825" y="4121150"/>
          <a:ext cx="5429250" cy="2114550"/>
        </p:xfrm>
        <a:graphic>
          <a:graphicData uri="http://schemas.openxmlformats.org/presentationml/2006/ole">
            <mc:AlternateContent xmlns:mc="http://schemas.openxmlformats.org/markup-compatibility/2006">
              <mc:Choice xmlns:v="urn:schemas-microsoft-com:vml" Requires="v">
                <p:oleObj name="Worksheet" r:id="rId3" imgW="5619718" imgH="2190977" progId="Excel.Sheet.12">
                  <p:link updateAutomatic="1"/>
                </p:oleObj>
              </mc:Choice>
              <mc:Fallback>
                <p:oleObj name="Worksheet" r:id="rId3" imgW="5619718" imgH="2190977" progId="Excel.Sheet.12">
                  <p:link updateAutomatic="1"/>
                  <p:pic>
                    <p:nvPicPr>
                      <p:cNvPr id="0" name=""/>
                      <p:cNvPicPr/>
                      <p:nvPr/>
                    </p:nvPicPr>
                    <p:blipFill>
                      <a:blip r:embed="rId4"/>
                      <a:stretch>
                        <a:fillRect/>
                      </a:stretch>
                    </p:blipFill>
                    <p:spPr>
                      <a:xfrm>
                        <a:off x="123825" y="4121150"/>
                        <a:ext cx="5429250" cy="2114550"/>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911F30F3-F5D8-4888-5640-A2469B3F1A0B}"/>
              </a:ext>
            </a:extLst>
          </p:cNvPr>
          <p:cNvSpPr>
            <a:spLocks noGrp="1"/>
          </p:cNvSpPr>
          <p:nvPr>
            <p:ph type="title"/>
          </p:nvPr>
        </p:nvSpPr>
        <p:spPr/>
        <p:txBody>
          <a:bodyPr/>
          <a:lstStyle/>
          <a:p>
            <a:r>
              <a:rPr lang="en-US" dirty="0"/>
              <a:t>Spread </a:t>
            </a:r>
            <a:r>
              <a:rPr lang="th-TH" dirty="0"/>
              <a:t>ปิโตรเคมี  และ  ดัชนีราคาสินค้าโภคภัณฑ์</a:t>
            </a:r>
            <a:endParaRPr lang="en-US" dirty="0"/>
          </a:p>
        </p:txBody>
      </p:sp>
      <p:cxnSp>
        <p:nvCxnSpPr>
          <p:cNvPr id="9" name="Straight Arrow Connector 8">
            <a:extLst>
              <a:ext uri="{FF2B5EF4-FFF2-40B4-BE49-F238E27FC236}">
                <a16:creationId xmlns:a16="http://schemas.microsoft.com/office/drawing/2014/main" id="{D9BA307B-9C3C-4778-B7C9-75C4D415F693}"/>
              </a:ext>
            </a:extLst>
          </p:cNvPr>
          <p:cNvCxnSpPr>
            <a:cxnSpLocks/>
          </p:cNvCxnSpPr>
          <p:nvPr/>
        </p:nvCxnSpPr>
        <p:spPr>
          <a:xfrm>
            <a:off x="5176046" y="5127970"/>
            <a:ext cx="357308" cy="396095"/>
          </a:xfrm>
          <a:prstGeom prst="straightConnector1">
            <a:avLst/>
          </a:prstGeom>
          <a:ln>
            <a:solidFill>
              <a:schemeClr val="accent6">
                <a:lumMod val="75000"/>
              </a:schemeClr>
            </a:solidFill>
            <a:tailEnd type="triangle"/>
          </a:ln>
        </p:spPr>
        <p:style>
          <a:lnRef idx="1">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92F45E6-88C6-4A3D-9EFC-924140A085E4}"/>
              </a:ext>
            </a:extLst>
          </p:cNvPr>
          <p:cNvSpPr txBox="1"/>
          <p:nvPr/>
        </p:nvSpPr>
        <p:spPr>
          <a:xfrm>
            <a:off x="4956227" y="5589152"/>
            <a:ext cx="1815509" cy="646331"/>
          </a:xfrm>
          <a:prstGeom prst="rect">
            <a:avLst/>
          </a:prstGeom>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Spread </a:t>
            </a:r>
            <a:r>
              <a:rPr kumimoji="0" lang="th-TH"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ของ </a:t>
            </a:r>
            <a:r>
              <a:rPr kumimoji="0" lang="en-US"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HDPE</a:t>
            </a:r>
            <a:endParaRPr kumimoji="0" lang="th-TH"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(HPDE – Dubai)</a:t>
            </a:r>
          </a:p>
        </p:txBody>
      </p:sp>
      <p:graphicFrame>
        <p:nvGraphicFramePr>
          <p:cNvPr id="6" name="Object 5">
            <a:extLst>
              <a:ext uri="{FF2B5EF4-FFF2-40B4-BE49-F238E27FC236}">
                <a16:creationId xmlns:a16="http://schemas.microsoft.com/office/drawing/2014/main" id="{2B8840D5-CB21-42C1-955D-0A3919CC60B0}"/>
              </a:ext>
            </a:extLst>
          </p:cNvPr>
          <p:cNvGraphicFramePr>
            <a:graphicFrameLocks noChangeAspect="1"/>
          </p:cNvGraphicFramePr>
          <p:nvPr>
            <p:extLst>
              <p:ext uri="{D42A27DB-BD31-4B8C-83A1-F6EECF244321}">
                <p14:modId xmlns:p14="http://schemas.microsoft.com/office/powerpoint/2010/main" val="1886908217"/>
              </p:ext>
            </p:extLst>
          </p:nvPr>
        </p:nvGraphicFramePr>
        <p:xfrm>
          <a:off x="428625" y="927100"/>
          <a:ext cx="5287963" cy="2832100"/>
        </p:xfrm>
        <a:graphic>
          <a:graphicData uri="http://schemas.openxmlformats.org/presentationml/2006/ole">
            <mc:AlternateContent xmlns:mc="http://schemas.openxmlformats.org/markup-compatibility/2006">
              <mc:Choice xmlns:v="urn:schemas-microsoft-com:vml" Requires="v">
                <p:oleObj name="Worksheet" r:id="rId5" imgW="5353082" imgH="2428960" progId="Excel.Sheet.12">
                  <p:link updateAutomatic="1"/>
                </p:oleObj>
              </mc:Choice>
              <mc:Fallback>
                <p:oleObj name="Worksheet" r:id="rId5" imgW="5353082" imgH="2428960" progId="Excel.Sheet.12">
                  <p:link updateAutomatic="1"/>
                  <p:pic>
                    <p:nvPicPr>
                      <p:cNvPr id="6" name="Object 5">
                        <a:extLst>
                          <a:ext uri="{FF2B5EF4-FFF2-40B4-BE49-F238E27FC236}">
                            <a16:creationId xmlns:a16="http://schemas.microsoft.com/office/drawing/2014/main" id="{2B8840D5-CB21-42C1-955D-0A3919CC60B0}"/>
                          </a:ext>
                        </a:extLst>
                      </p:cNvPr>
                      <p:cNvPicPr/>
                      <p:nvPr/>
                    </p:nvPicPr>
                    <p:blipFill>
                      <a:blip r:embed="rId6"/>
                      <a:stretch>
                        <a:fillRect/>
                      </a:stretch>
                    </p:blipFill>
                    <p:spPr>
                      <a:xfrm>
                        <a:off x="428625" y="927100"/>
                        <a:ext cx="5287963" cy="28321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AC59085-20A8-2211-90F6-F18E724C4BDD}"/>
              </a:ext>
            </a:extLst>
          </p:cNvPr>
          <p:cNvGraphicFramePr>
            <a:graphicFrameLocks noChangeAspect="1"/>
          </p:cNvGraphicFramePr>
          <p:nvPr>
            <p:extLst>
              <p:ext uri="{D42A27DB-BD31-4B8C-83A1-F6EECF244321}">
                <p14:modId xmlns:p14="http://schemas.microsoft.com/office/powerpoint/2010/main" val="1800200628"/>
              </p:ext>
            </p:extLst>
          </p:nvPr>
        </p:nvGraphicFramePr>
        <p:xfrm>
          <a:off x="6550025" y="927100"/>
          <a:ext cx="5307013" cy="2674938"/>
        </p:xfrm>
        <a:graphic>
          <a:graphicData uri="http://schemas.openxmlformats.org/presentationml/2006/ole">
            <mc:AlternateContent xmlns:mc="http://schemas.openxmlformats.org/markup-compatibility/2006">
              <mc:Choice xmlns:v="urn:schemas-microsoft-com:vml" Requires="v">
                <p:oleObj name="Worksheet" r:id="rId7" imgW="7820041" imgH="3943222" progId="Excel.Sheet.12">
                  <p:link updateAutomatic="1"/>
                </p:oleObj>
              </mc:Choice>
              <mc:Fallback>
                <p:oleObj name="Worksheet" r:id="rId7" imgW="7820041" imgH="3943222" progId="Excel.Sheet.12">
                  <p:link updateAutomatic="1"/>
                  <p:pic>
                    <p:nvPicPr>
                      <p:cNvPr id="0" name=""/>
                      <p:cNvPicPr/>
                      <p:nvPr/>
                    </p:nvPicPr>
                    <p:blipFill>
                      <a:blip r:embed="rId8"/>
                      <a:stretch>
                        <a:fillRect/>
                      </a:stretch>
                    </p:blipFill>
                    <p:spPr>
                      <a:xfrm>
                        <a:off x="6550025" y="927100"/>
                        <a:ext cx="5307013" cy="2674938"/>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C253B592-9371-B347-C2E1-16BE440BD2E3}"/>
              </a:ext>
            </a:extLst>
          </p:cNvPr>
          <p:cNvGraphicFramePr>
            <a:graphicFrameLocks noChangeAspect="1"/>
          </p:cNvGraphicFramePr>
          <p:nvPr>
            <p:extLst>
              <p:ext uri="{D42A27DB-BD31-4B8C-83A1-F6EECF244321}">
                <p14:modId xmlns:p14="http://schemas.microsoft.com/office/powerpoint/2010/main" val="3305755980"/>
              </p:ext>
            </p:extLst>
          </p:nvPr>
        </p:nvGraphicFramePr>
        <p:xfrm>
          <a:off x="6508750" y="3800475"/>
          <a:ext cx="5391150" cy="2436813"/>
        </p:xfrm>
        <a:graphic>
          <a:graphicData uri="http://schemas.openxmlformats.org/presentationml/2006/ole">
            <mc:AlternateContent xmlns:mc="http://schemas.openxmlformats.org/markup-compatibility/2006">
              <mc:Choice xmlns:v="urn:schemas-microsoft-com:vml" Requires="v">
                <p:oleObj name="Worksheet" r:id="rId9" imgW="9744123" imgH="4400763" progId="Excel.Sheet.12">
                  <p:link updateAutomatic="1"/>
                </p:oleObj>
              </mc:Choice>
              <mc:Fallback>
                <p:oleObj name="Worksheet" r:id="rId9" imgW="9744123" imgH="4400763" progId="Excel.Sheet.12">
                  <p:link updateAutomatic="1"/>
                  <p:pic>
                    <p:nvPicPr>
                      <p:cNvPr id="0" name=""/>
                      <p:cNvPicPr/>
                      <p:nvPr/>
                    </p:nvPicPr>
                    <p:blipFill>
                      <a:blip r:embed="rId10"/>
                      <a:stretch>
                        <a:fillRect/>
                      </a:stretch>
                    </p:blipFill>
                    <p:spPr>
                      <a:xfrm>
                        <a:off x="6508750" y="3800475"/>
                        <a:ext cx="5391150" cy="2436813"/>
                      </a:xfrm>
                      <a:prstGeom prst="rect">
                        <a:avLst/>
                      </a:prstGeom>
                    </p:spPr>
                  </p:pic>
                </p:oleObj>
              </mc:Fallback>
            </mc:AlternateContent>
          </a:graphicData>
        </a:graphic>
      </p:graphicFrame>
      <p:cxnSp>
        <p:nvCxnSpPr>
          <p:cNvPr id="2" name="Straight Arrow Connector 1">
            <a:extLst>
              <a:ext uri="{FF2B5EF4-FFF2-40B4-BE49-F238E27FC236}">
                <a16:creationId xmlns:a16="http://schemas.microsoft.com/office/drawing/2014/main" id="{A00FAEC4-4C6A-C8E6-59CC-4E72E867A508}"/>
              </a:ext>
            </a:extLst>
          </p:cNvPr>
          <p:cNvCxnSpPr>
            <a:cxnSpLocks/>
          </p:cNvCxnSpPr>
          <p:nvPr/>
        </p:nvCxnSpPr>
        <p:spPr>
          <a:xfrm flipV="1">
            <a:off x="569343" y="146649"/>
            <a:ext cx="11291978" cy="64525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9041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2B8840D5-CB21-42C1-955D-0A3919CC60B0}"/>
              </a:ext>
            </a:extLst>
          </p:cNvPr>
          <p:cNvGraphicFramePr>
            <a:graphicFrameLocks noChangeAspect="1"/>
          </p:cNvGraphicFramePr>
          <p:nvPr>
            <p:extLst>
              <p:ext uri="{D42A27DB-BD31-4B8C-83A1-F6EECF244321}">
                <p14:modId xmlns:p14="http://schemas.microsoft.com/office/powerpoint/2010/main" val="112197286"/>
              </p:ext>
            </p:extLst>
          </p:nvPr>
        </p:nvGraphicFramePr>
        <p:xfrm>
          <a:off x="257903" y="1018572"/>
          <a:ext cx="5287963" cy="2832100"/>
        </p:xfrm>
        <a:graphic>
          <a:graphicData uri="http://schemas.openxmlformats.org/presentationml/2006/ole">
            <mc:AlternateContent xmlns:mc="http://schemas.openxmlformats.org/markup-compatibility/2006">
              <mc:Choice xmlns:v="urn:schemas-microsoft-com:vml" Requires="v">
                <p:oleObj name="Worksheet" r:id="rId3" imgW="5353082" imgH="2428960" progId="Excel.Sheet.12">
                  <p:link updateAutomatic="1"/>
                </p:oleObj>
              </mc:Choice>
              <mc:Fallback>
                <p:oleObj name="Worksheet" r:id="rId3" imgW="5353082" imgH="2428960" progId="Excel.Sheet.12">
                  <p:link updateAutomatic="1"/>
                  <p:pic>
                    <p:nvPicPr>
                      <p:cNvPr id="6" name="Object 5">
                        <a:extLst>
                          <a:ext uri="{FF2B5EF4-FFF2-40B4-BE49-F238E27FC236}">
                            <a16:creationId xmlns:a16="http://schemas.microsoft.com/office/drawing/2014/main" id="{2B8840D5-CB21-42C1-955D-0A3919CC60B0}"/>
                          </a:ext>
                        </a:extLst>
                      </p:cNvPr>
                      <p:cNvPicPr/>
                      <p:nvPr/>
                    </p:nvPicPr>
                    <p:blipFill>
                      <a:blip r:embed="rId4"/>
                      <a:stretch>
                        <a:fillRect/>
                      </a:stretch>
                    </p:blipFill>
                    <p:spPr>
                      <a:xfrm>
                        <a:off x="257903" y="1018572"/>
                        <a:ext cx="5287963" cy="28321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040803085"/>
              </p:ext>
            </p:extLst>
          </p:nvPr>
        </p:nvGraphicFramePr>
        <p:xfrm>
          <a:off x="433388" y="3763963"/>
          <a:ext cx="4725987" cy="2919412"/>
        </p:xfrm>
        <a:graphic>
          <a:graphicData uri="http://schemas.openxmlformats.org/presentationml/2006/ole">
            <mc:AlternateContent xmlns:mc="http://schemas.openxmlformats.org/markup-compatibility/2006">
              <mc:Choice xmlns:v="urn:schemas-microsoft-com:vml" Requires="v">
                <p:oleObj name="Worksheet" r:id="rId5" imgW="5619718" imgH="2190977" progId="Excel.Sheet.12">
                  <p:link/>
                </p:oleObj>
              </mc:Choice>
              <mc:Fallback>
                <p:oleObj name="Worksheet" r:id="rId5" imgW="5619718" imgH="2190977" progId="Excel.Sheet.12">
                  <p:link/>
                  <p:pic>
                    <p:nvPicPr>
                      <p:cNvPr id="4" name="Object 3"/>
                      <p:cNvPicPr/>
                      <p:nvPr/>
                    </p:nvPicPr>
                    <p:blipFill>
                      <a:blip r:embed="rId6"/>
                      <a:stretch>
                        <a:fillRect/>
                      </a:stretch>
                    </p:blipFill>
                    <p:spPr>
                      <a:xfrm>
                        <a:off x="433388" y="3763963"/>
                        <a:ext cx="4725987" cy="2919412"/>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911F30F3-F5D8-4888-5640-A2469B3F1A0B}"/>
              </a:ext>
            </a:extLst>
          </p:cNvPr>
          <p:cNvSpPr>
            <a:spLocks noGrp="1"/>
          </p:cNvSpPr>
          <p:nvPr>
            <p:ph type="title"/>
          </p:nvPr>
        </p:nvSpPr>
        <p:spPr/>
        <p:txBody>
          <a:bodyPr/>
          <a:lstStyle/>
          <a:p>
            <a:r>
              <a:rPr lang="en-US" dirty="0"/>
              <a:t>Spread </a:t>
            </a:r>
            <a:r>
              <a:rPr lang="th-TH" dirty="0"/>
              <a:t>ปิโตรเคมี  และ  ดัชนีราคาสินค้าโภคภัณฑ์</a:t>
            </a:r>
            <a:endParaRPr lang="en-US" dirty="0"/>
          </a:p>
        </p:txBody>
      </p:sp>
      <p:sp>
        <p:nvSpPr>
          <p:cNvPr id="2" name="Slide Number Placeholder 1">
            <a:extLst>
              <a:ext uri="{FF2B5EF4-FFF2-40B4-BE49-F238E27FC236}">
                <a16:creationId xmlns:a16="http://schemas.microsoft.com/office/drawing/2014/main" id="{AA1881A5-0F37-48CA-8B23-0DD3CFE0A13D}"/>
              </a:ext>
            </a:extLst>
          </p:cNvPr>
          <p:cNvSpPr>
            <a:spLocks noGrp="1"/>
          </p:cNvSpPr>
          <p:nvPr>
            <p:ph type="sldNum" sz="quarter" idx="13"/>
          </p:nvPr>
        </p:nvSpPr>
        <p:spPr>
          <a:xfrm>
            <a:off x="9187279" y="6100182"/>
            <a:ext cx="2743200" cy="365125"/>
          </a:xfrm>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141</a:t>
            </a:fld>
            <a:endParaRPr kumimoji="0" lang="en-US" sz="18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endParaRPr>
          </a:p>
        </p:txBody>
      </p:sp>
      <p:cxnSp>
        <p:nvCxnSpPr>
          <p:cNvPr id="9" name="Straight Arrow Connector 8">
            <a:extLst>
              <a:ext uri="{FF2B5EF4-FFF2-40B4-BE49-F238E27FC236}">
                <a16:creationId xmlns:a16="http://schemas.microsoft.com/office/drawing/2014/main" id="{D9BA307B-9C3C-4778-B7C9-75C4D415F693}"/>
              </a:ext>
            </a:extLst>
          </p:cNvPr>
          <p:cNvCxnSpPr>
            <a:cxnSpLocks/>
          </p:cNvCxnSpPr>
          <p:nvPr/>
        </p:nvCxnSpPr>
        <p:spPr>
          <a:xfrm>
            <a:off x="4839286" y="5456038"/>
            <a:ext cx="528633" cy="301882"/>
          </a:xfrm>
          <a:prstGeom prst="straightConnector1">
            <a:avLst/>
          </a:prstGeom>
          <a:ln>
            <a:solidFill>
              <a:schemeClr val="accent6">
                <a:lumMod val="75000"/>
              </a:schemeClr>
            </a:solidFill>
            <a:tailEnd type="triangle"/>
          </a:ln>
        </p:spPr>
        <p:style>
          <a:lnRef idx="1">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92F45E6-88C6-4A3D-9EFC-924140A085E4}"/>
              </a:ext>
            </a:extLst>
          </p:cNvPr>
          <p:cNvSpPr txBox="1"/>
          <p:nvPr/>
        </p:nvSpPr>
        <p:spPr>
          <a:xfrm>
            <a:off x="4884165" y="5680282"/>
            <a:ext cx="1815509" cy="646331"/>
          </a:xfrm>
          <a:prstGeom prst="rect">
            <a:avLst/>
          </a:prstGeom>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Spread </a:t>
            </a:r>
            <a:r>
              <a:rPr kumimoji="0" lang="th-TH"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ของ </a:t>
            </a:r>
            <a:r>
              <a:rPr kumimoji="0" lang="en-US"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HDPE</a:t>
            </a:r>
            <a:endParaRPr kumimoji="0" lang="th-TH"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(HPDE – Dubai)</a:t>
            </a:r>
          </a:p>
        </p:txBody>
      </p:sp>
      <p:graphicFrame>
        <p:nvGraphicFramePr>
          <p:cNvPr id="11" name="Object 10"/>
          <p:cNvGraphicFramePr>
            <a:graphicFrameLocks noChangeAspect="1"/>
          </p:cNvGraphicFramePr>
          <p:nvPr>
            <p:extLst>
              <p:ext uri="{D42A27DB-BD31-4B8C-83A1-F6EECF244321}">
                <p14:modId xmlns:p14="http://schemas.microsoft.com/office/powerpoint/2010/main" val="2106874691"/>
              </p:ext>
            </p:extLst>
          </p:nvPr>
        </p:nvGraphicFramePr>
        <p:xfrm>
          <a:off x="7218363" y="968375"/>
          <a:ext cx="4641850" cy="3071813"/>
        </p:xfrm>
        <a:graphic>
          <a:graphicData uri="http://schemas.openxmlformats.org/presentationml/2006/ole">
            <mc:AlternateContent xmlns:mc="http://schemas.openxmlformats.org/markup-compatibility/2006">
              <mc:Choice xmlns:v="urn:schemas-microsoft-com:vml" Requires="v">
                <p:oleObj name="Worksheet" r:id="rId7" imgW="4286154" imgH="2152593" progId="Excel.Sheet.12">
                  <p:link/>
                </p:oleObj>
              </mc:Choice>
              <mc:Fallback>
                <p:oleObj name="Worksheet" r:id="rId7" imgW="4286154" imgH="2152593" progId="Excel.Sheet.12">
                  <p:link/>
                  <p:pic>
                    <p:nvPicPr>
                      <p:cNvPr id="11" name="Object 10"/>
                      <p:cNvPicPr/>
                      <p:nvPr/>
                    </p:nvPicPr>
                    <p:blipFill>
                      <a:blip r:embed="rId8"/>
                      <a:stretch>
                        <a:fillRect/>
                      </a:stretch>
                    </p:blipFill>
                    <p:spPr>
                      <a:xfrm>
                        <a:off x="7218363" y="968375"/>
                        <a:ext cx="4641850" cy="3071813"/>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628307034"/>
              </p:ext>
            </p:extLst>
          </p:nvPr>
        </p:nvGraphicFramePr>
        <p:xfrm>
          <a:off x="7116763" y="3779838"/>
          <a:ext cx="4503737" cy="2886075"/>
        </p:xfrm>
        <a:graphic>
          <a:graphicData uri="http://schemas.openxmlformats.org/presentationml/2006/ole">
            <mc:AlternateContent xmlns:mc="http://schemas.openxmlformats.org/markup-compatibility/2006">
              <mc:Choice xmlns:v="urn:schemas-microsoft-com:vml" Requires="v">
                <p:oleObj name="Worksheet" r:id="rId9" imgW="4238513" imgH="2266978" progId="Excel.Sheet.12">
                  <p:link/>
                </p:oleObj>
              </mc:Choice>
              <mc:Fallback>
                <p:oleObj name="Worksheet" r:id="rId9" imgW="4238513" imgH="2266978" progId="Excel.Sheet.12">
                  <p:link/>
                  <p:pic>
                    <p:nvPicPr>
                      <p:cNvPr id="14" name="Object 13"/>
                      <p:cNvPicPr/>
                      <p:nvPr/>
                    </p:nvPicPr>
                    <p:blipFill>
                      <a:blip r:embed="rId10"/>
                      <a:stretch>
                        <a:fillRect/>
                      </a:stretch>
                    </p:blipFill>
                    <p:spPr>
                      <a:xfrm>
                        <a:off x="7116763" y="3779838"/>
                        <a:ext cx="4503737" cy="2886075"/>
                      </a:xfrm>
                      <a:prstGeom prst="rect">
                        <a:avLst/>
                      </a:prstGeom>
                    </p:spPr>
                  </p:pic>
                </p:oleObj>
              </mc:Fallback>
            </mc:AlternateContent>
          </a:graphicData>
        </a:graphic>
      </p:graphicFrame>
      <p:cxnSp>
        <p:nvCxnSpPr>
          <p:cNvPr id="5" name="Straight Arrow Connector 4">
            <a:extLst>
              <a:ext uri="{FF2B5EF4-FFF2-40B4-BE49-F238E27FC236}">
                <a16:creationId xmlns:a16="http://schemas.microsoft.com/office/drawing/2014/main" id="{E98A2B50-AFC0-3EF6-4711-628E2CF7DDC0}"/>
              </a:ext>
            </a:extLst>
          </p:cNvPr>
          <p:cNvCxnSpPr/>
          <p:nvPr/>
        </p:nvCxnSpPr>
        <p:spPr>
          <a:xfrm flipV="1">
            <a:off x="143435" y="89647"/>
            <a:ext cx="11824447" cy="6553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5979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717099-824C-B3F8-8925-109C96913D8C}"/>
              </a:ext>
            </a:extLst>
          </p:cNvPr>
          <p:cNvSpPr>
            <a:spLocks noGrp="1"/>
          </p:cNvSpPr>
          <p:nvPr>
            <p:ph type="title"/>
          </p:nvPr>
        </p:nvSpPr>
        <p:spPr/>
        <p:txBody>
          <a:bodyPr/>
          <a:lstStyle/>
          <a:p>
            <a:r>
              <a:rPr lang="th-TH" dirty="0"/>
              <a:t>ค่าการกลั่นน้ำมัน</a:t>
            </a:r>
            <a:endParaRPr lang="en-US" dirty="0"/>
          </a:p>
        </p:txBody>
      </p:sp>
      <p:sp>
        <p:nvSpPr>
          <p:cNvPr id="2" name="Slide Number Placeholder 1">
            <a:extLst>
              <a:ext uri="{FF2B5EF4-FFF2-40B4-BE49-F238E27FC236}">
                <a16:creationId xmlns:a16="http://schemas.microsoft.com/office/drawing/2014/main" id="{AA1881A5-0F37-48CA-8B23-0DD3CFE0A13D}"/>
              </a:ext>
            </a:extLst>
          </p:cNvPr>
          <p:cNvSpPr>
            <a:spLocks noGrp="1"/>
          </p:cNvSpPr>
          <p:nvPr>
            <p:ph type="sldNum" sz="quarter" idx="13"/>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chemeClr val="bg1"/>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142</a:t>
            </a:fld>
            <a:endParaRPr kumimoji="0" lang="en-US" sz="1800" b="0" i="0" u="none" strike="noStrike" kern="1200" cap="none" spc="0" normalizeH="0" baseline="0" noProof="0" dirty="0">
              <a:ln>
                <a:noFill/>
              </a:ln>
              <a:solidFill>
                <a:schemeClr val="bg1"/>
              </a:solidFill>
              <a:effectLst/>
              <a:uLnTx/>
              <a:uFillTx/>
              <a:latin typeface="DBHeaventt-Light" panose="02000506060000020004" pitchFamily="2" charset="-34"/>
              <a:ea typeface="+mn-ea"/>
              <a:cs typeface="DBHeaventt-Light" panose="02000506060000020004" pitchFamily="2" charset="-34"/>
            </a:endParaRPr>
          </a:p>
        </p:txBody>
      </p:sp>
      <p:graphicFrame>
        <p:nvGraphicFramePr>
          <p:cNvPr id="3" name="Object 2">
            <a:extLst>
              <a:ext uri="{FF2B5EF4-FFF2-40B4-BE49-F238E27FC236}">
                <a16:creationId xmlns:a16="http://schemas.microsoft.com/office/drawing/2014/main" id="{F26BA9F6-B678-9A8A-44D5-75E68F049C6A}"/>
              </a:ext>
            </a:extLst>
          </p:cNvPr>
          <p:cNvGraphicFramePr>
            <a:graphicFrameLocks noChangeAspect="1"/>
          </p:cNvGraphicFramePr>
          <p:nvPr>
            <p:extLst>
              <p:ext uri="{D42A27DB-BD31-4B8C-83A1-F6EECF244321}">
                <p14:modId xmlns:p14="http://schemas.microsoft.com/office/powerpoint/2010/main" val="2432477783"/>
              </p:ext>
            </p:extLst>
          </p:nvPr>
        </p:nvGraphicFramePr>
        <p:xfrm>
          <a:off x="492125" y="1019175"/>
          <a:ext cx="10728325" cy="4843463"/>
        </p:xfrm>
        <a:graphic>
          <a:graphicData uri="http://schemas.openxmlformats.org/presentationml/2006/ole">
            <mc:AlternateContent xmlns:mc="http://schemas.openxmlformats.org/markup-compatibility/2006">
              <mc:Choice xmlns:v="urn:schemas-microsoft-com:vml" Requires="v">
                <p:oleObj name="Worksheet" r:id="rId3" imgW="9744123" imgH="4400763" progId="Excel.Sheet.12">
                  <p:link updateAutomatic="1"/>
                </p:oleObj>
              </mc:Choice>
              <mc:Fallback>
                <p:oleObj name="Worksheet" r:id="rId3" imgW="9744123" imgH="4400763" progId="Excel.Sheet.12">
                  <p:link updateAutomatic="1"/>
                  <p:pic>
                    <p:nvPicPr>
                      <p:cNvPr id="0" name=""/>
                      <p:cNvPicPr/>
                      <p:nvPr/>
                    </p:nvPicPr>
                    <p:blipFill>
                      <a:blip r:embed="rId4"/>
                      <a:stretch>
                        <a:fillRect/>
                      </a:stretch>
                    </p:blipFill>
                    <p:spPr>
                      <a:xfrm>
                        <a:off x="492125" y="1019175"/>
                        <a:ext cx="10728325" cy="4843463"/>
                      </a:xfrm>
                      <a:prstGeom prst="rect">
                        <a:avLst/>
                      </a:prstGeom>
                    </p:spPr>
                  </p:pic>
                </p:oleObj>
              </mc:Fallback>
            </mc:AlternateContent>
          </a:graphicData>
        </a:graphic>
      </p:graphicFrame>
      <p:cxnSp>
        <p:nvCxnSpPr>
          <p:cNvPr id="5" name="Straight Arrow Connector 4">
            <a:extLst>
              <a:ext uri="{FF2B5EF4-FFF2-40B4-BE49-F238E27FC236}">
                <a16:creationId xmlns:a16="http://schemas.microsoft.com/office/drawing/2014/main" id="{51D68C0F-A9E0-A1CC-852B-25B5F37F90C3}"/>
              </a:ext>
            </a:extLst>
          </p:cNvPr>
          <p:cNvCxnSpPr/>
          <p:nvPr/>
        </p:nvCxnSpPr>
        <p:spPr>
          <a:xfrm flipV="1">
            <a:off x="143435" y="89647"/>
            <a:ext cx="11824447" cy="6553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6143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305350146"/>
              </p:ext>
            </p:extLst>
          </p:nvPr>
        </p:nvGraphicFramePr>
        <p:xfrm>
          <a:off x="738188" y="915988"/>
          <a:ext cx="4648200" cy="2660650"/>
        </p:xfrm>
        <a:graphic>
          <a:graphicData uri="http://schemas.openxmlformats.org/presentationml/2006/ole">
            <mc:AlternateContent xmlns:mc="http://schemas.openxmlformats.org/markup-compatibility/2006">
              <mc:Choice xmlns:v="urn:schemas-microsoft-com:vml" Requires="v">
                <p:oleObj name="Worksheet" r:id="rId3" imgW="4734133" imgH="1971803" progId="Excel.Sheet.12">
                  <p:link/>
                </p:oleObj>
              </mc:Choice>
              <mc:Fallback>
                <p:oleObj name="Worksheet" r:id="rId3" imgW="4734133" imgH="1971803" progId="Excel.Sheet.12">
                  <p:link/>
                  <p:pic>
                    <p:nvPicPr>
                      <p:cNvPr id="3" name="Object 2"/>
                      <p:cNvPicPr/>
                      <p:nvPr/>
                    </p:nvPicPr>
                    <p:blipFill>
                      <a:blip r:embed="rId4"/>
                      <a:stretch>
                        <a:fillRect/>
                      </a:stretch>
                    </p:blipFill>
                    <p:spPr>
                      <a:xfrm>
                        <a:off x="738188" y="915988"/>
                        <a:ext cx="4648200" cy="266065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24307562"/>
              </p:ext>
            </p:extLst>
          </p:nvPr>
        </p:nvGraphicFramePr>
        <p:xfrm>
          <a:off x="774700" y="3619500"/>
          <a:ext cx="4540250" cy="2757488"/>
        </p:xfrm>
        <a:graphic>
          <a:graphicData uri="http://schemas.openxmlformats.org/presentationml/2006/ole">
            <mc:AlternateContent xmlns:mc="http://schemas.openxmlformats.org/markup-compatibility/2006">
              <mc:Choice xmlns:v="urn:schemas-microsoft-com:vml" Requires="v">
                <p:oleObj name="Worksheet" r:id="rId5" imgW="4838636" imgH="2114593" progId="Excel.Sheet.12">
                  <p:link/>
                </p:oleObj>
              </mc:Choice>
              <mc:Fallback>
                <p:oleObj name="Worksheet" r:id="rId5" imgW="4838636" imgH="2114593" progId="Excel.Sheet.12">
                  <p:link/>
                  <p:pic>
                    <p:nvPicPr>
                      <p:cNvPr id="4" name="Object 3"/>
                      <p:cNvPicPr/>
                      <p:nvPr/>
                    </p:nvPicPr>
                    <p:blipFill>
                      <a:blip r:embed="rId6"/>
                      <a:stretch>
                        <a:fillRect/>
                      </a:stretch>
                    </p:blipFill>
                    <p:spPr>
                      <a:xfrm>
                        <a:off x="774700" y="3619500"/>
                        <a:ext cx="4540250" cy="27574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025CA368-14B1-E2E9-5737-21E6552FDAF0}"/>
              </a:ext>
            </a:extLst>
          </p:cNvPr>
          <p:cNvSpPr>
            <a:spLocks noGrp="1"/>
          </p:cNvSpPr>
          <p:nvPr>
            <p:ph type="title"/>
          </p:nvPr>
        </p:nvSpPr>
        <p:spPr/>
        <p:txBody>
          <a:bodyPr/>
          <a:lstStyle/>
          <a:p>
            <a:r>
              <a:rPr lang="th-TH" sz="3600" dirty="0"/>
              <a:t>ราคากากถั่วเหลือง ราคาหุ้น </a:t>
            </a:r>
            <a:r>
              <a:rPr lang="en-US" sz="3600" dirty="0"/>
              <a:t>TVO  &amp;  </a:t>
            </a:r>
            <a:r>
              <a:rPr lang="th-TH" sz="3600" dirty="0"/>
              <a:t>ราคายางพารา และราคาหุ้น </a:t>
            </a:r>
            <a:r>
              <a:rPr lang="en-US" sz="3600" dirty="0"/>
              <a:t>NER</a:t>
            </a:r>
          </a:p>
        </p:txBody>
      </p:sp>
      <p:sp>
        <p:nvSpPr>
          <p:cNvPr id="2" name="Slide Number Placeholder 1">
            <a:extLst>
              <a:ext uri="{FF2B5EF4-FFF2-40B4-BE49-F238E27FC236}">
                <a16:creationId xmlns:a16="http://schemas.microsoft.com/office/drawing/2014/main" id="{AA1881A5-0F37-48CA-8B23-0DD3CFE0A13D}"/>
              </a:ext>
            </a:extLst>
          </p:cNvPr>
          <p:cNvSpPr>
            <a:spLocks noGrp="1"/>
          </p:cNvSpPr>
          <p:nvPr>
            <p:ph type="sldNum" sz="quarter" idx="13"/>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143</a:t>
            </a:fld>
            <a:endParaRPr kumimoji="0" lang="en-US" sz="18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endParaRPr>
          </a:p>
        </p:txBody>
      </p:sp>
      <p:graphicFrame>
        <p:nvGraphicFramePr>
          <p:cNvPr id="5" name="Object 4">
            <a:extLst>
              <a:ext uri="{FF2B5EF4-FFF2-40B4-BE49-F238E27FC236}">
                <a16:creationId xmlns:a16="http://schemas.microsoft.com/office/drawing/2014/main" id="{7F42F2B9-6BAD-4DD9-AAE4-F054E5A42102}"/>
              </a:ext>
            </a:extLst>
          </p:cNvPr>
          <p:cNvGraphicFramePr>
            <a:graphicFrameLocks noChangeAspect="1"/>
          </p:cNvGraphicFramePr>
          <p:nvPr>
            <p:extLst>
              <p:ext uri="{D42A27DB-BD31-4B8C-83A1-F6EECF244321}">
                <p14:modId xmlns:p14="http://schemas.microsoft.com/office/powerpoint/2010/main" val="273750150"/>
              </p:ext>
            </p:extLst>
          </p:nvPr>
        </p:nvGraphicFramePr>
        <p:xfrm>
          <a:off x="6481763" y="1684338"/>
          <a:ext cx="4772025" cy="3781425"/>
        </p:xfrm>
        <a:graphic>
          <a:graphicData uri="http://schemas.openxmlformats.org/presentationml/2006/ole">
            <mc:AlternateContent xmlns:mc="http://schemas.openxmlformats.org/markup-compatibility/2006">
              <mc:Choice xmlns:v="urn:schemas-microsoft-com:vml" Requires="v">
                <p:oleObj name="Worksheet" r:id="rId7" imgW="4772169" imgH="3781624" progId="Excel.Sheet.12">
                  <p:link updateAutomatic="1"/>
                </p:oleObj>
              </mc:Choice>
              <mc:Fallback>
                <p:oleObj name="Worksheet" r:id="rId7" imgW="4772169" imgH="3781624" progId="Excel.Sheet.12">
                  <p:link updateAutomatic="1"/>
                  <p:pic>
                    <p:nvPicPr>
                      <p:cNvPr id="5" name="Object 4">
                        <a:extLst>
                          <a:ext uri="{FF2B5EF4-FFF2-40B4-BE49-F238E27FC236}">
                            <a16:creationId xmlns:a16="http://schemas.microsoft.com/office/drawing/2014/main" id="{7F42F2B9-6BAD-4DD9-AAE4-F054E5A42102}"/>
                          </a:ext>
                        </a:extLst>
                      </p:cNvPr>
                      <p:cNvPicPr/>
                      <p:nvPr/>
                    </p:nvPicPr>
                    <p:blipFill>
                      <a:blip r:embed="rId8"/>
                      <a:stretch>
                        <a:fillRect/>
                      </a:stretch>
                    </p:blipFill>
                    <p:spPr>
                      <a:xfrm>
                        <a:off x="6481763" y="1684338"/>
                        <a:ext cx="4772025" cy="3781425"/>
                      </a:xfrm>
                      <a:prstGeom prst="rect">
                        <a:avLst/>
                      </a:prstGeom>
                    </p:spPr>
                  </p:pic>
                </p:oleObj>
              </mc:Fallback>
            </mc:AlternateContent>
          </a:graphicData>
        </a:graphic>
      </p:graphicFrame>
      <p:cxnSp>
        <p:nvCxnSpPr>
          <p:cNvPr id="7" name="Straight Arrow Connector 6">
            <a:extLst>
              <a:ext uri="{FF2B5EF4-FFF2-40B4-BE49-F238E27FC236}">
                <a16:creationId xmlns:a16="http://schemas.microsoft.com/office/drawing/2014/main" id="{6E96B754-B6C4-2809-3C26-72B73718EA39}"/>
              </a:ext>
            </a:extLst>
          </p:cNvPr>
          <p:cNvCxnSpPr/>
          <p:nvPr/>
        </p:nvCxnSpPr>
        <p:spPr>
          <a:xfrm flipV="1">
            <a:off x="143435" y="89647"/>
            <a:ext cx="11824447" cy="6553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8285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79D8-8252-0618-5E41-40147C624860}"/>
              </a:ext>
            </a:extLst>
          </p:cNvPr>
          <p:cNvSpPr>
            <a:spLocks noGrp="1"/>
          </p:cNvSpPr>
          <p:nvPr>
            <p:ph type="title"/>
          </p:nvPr>
        </p:nvSpPr>
        <p:spPr/>
        <p:txBody>
          <a:bodyPr/>
          <a:lstStyle/>
          <a:p>
            <a:r>
              <a:rPr lang="th-TH" dirty="0"/>
              <a:t>ราคา </a:t>
            </a:r>
            <a:r>
              <a:rPr lang="en-US" dirty="0"/>
              <a:t>Cotton</a:t>
            </a:r>
          </a:p>
        </p:txBody>
      </p:sp>
      <p:graphicFrame>
        <p:nvGraphicFramePr>
          <p:cNvPr id="4" name="Object 3">
            <a:extLst>
              <a:ext uri="{FF2B5EF4-FFF2-40B4-BE49-F238E27FC236}">
                <a16:creationId xmlns:a16="http://schemas.microsoft.com/office/drawing/2014/main" id="{2A4A96BA-4708-4D6A-AFA2-286D28EAF705}"/>
              </a:ext>
            </a:extLst>
          </p:cNvPr>
          <p:cNvGraphicFramePr>
            <a:graphicFrameLocks noChangeAspect="1"/>
          </p:cNvGraphicFramePr>
          <p:nvPr>
            <p:extLst>
              <p:ext uri="{D42A27DB-BD31-4B8C-83A1-F6EECF244321}">
                <p14:modId xmlns:p14="http://schemas.microsoft.com/office/powerpoint/2010/main" val="3992813419"/>
              </p:ext>
            </p:extLst>
          </p:nvPr>
        </p:nvGraphicFramePr>
        <p:xfrm>
          <a:off x="819150" y="1182688"/>
          <a:ext cx="10552113" cy="4973637"/>
        </p:xfrm>
        <a:graphic>
          <a:graphicData uri="http://schemas.openxmlformats.org/presentationml/2006/ole">
            <mc:AlternateContent xmlns:mc="http://schemas.openxmlformats.org/markup-compatibility/2006">
              <mc:Choice xmlns:v="urn:schemas-microsoft-com:vml" Requires="v">
                <p:oleObj name="Worksheet" r:id="rId3" imgW="10287000" imgH="4848325" progId="Excel.Sheet.12">
                  <p:link updateAutomatic="1"/>
                </p:oleObj>
              </mc:Choice>
              <mc:Fallback>
                <p:oleObj name="Worksheet" r:id="rId3" imgW="10287000" imgH="4848325" progId="Excel.Sheet.12">
                  <p:link updateAutomatic="1"/>
                  <p:pic>
                    <p:nvPicPr>
                      <p:cNvPr id="4" name="Object 3">
                        <a:extLst>
                          <a:ext uri="{FF2B5EF4-FFF2-40B4-BE49-F238E27FC236}">
                            <a16:creationId xmlns:a16="http://schemas.microsoft.com/office/drawing/2014/main" id="{2A4A96BA-4708-4D6A-AFA2-286D28EAF705}"/>
                          </a:ext>
                        </a:extLst>
                      </p:cNvPr>
                      <p:cNvPicPr/>
                      <p:nvPr/>
                    </p:nvPicPr>
                    <p:blipFill>
                      <a:blip r:embed="rId4"/>
                      <a:stretch>
                        <a:fillRect/>
                      </a:stretch>
                    </p:blipFill>
                    <p:spPr>
                      <a:xfrm>
                        <a:off x="819150" y="1182688"/>
                        <a:ext cx="10552113" cy="4973637"/>
                      </a:xfrm>
                      <a:prstGeom prst="rect">
                        <a:avLst/>
                      </a:prstGeom>
                    </p:spPr>
                  </p:pic>
                </p:oleObj>
              </mc:Fallback>
            </mc:AlternateContent>
          </a:graphicData>
        </a:graphic>
      </p:graphicFrame>
      <p:cxnSp>
        <p:nvCxnSpPr>
          <p:cNvPr id="3" name="Straight Arrow Connector 2">
            <a:extLst>
              <a:ext uri="{FF2B5EF4-FFF2-40B4-BE49-F238E27FC236}">
                <a16:creationId xmlns:a16="http://schemas.microsoft.com/office/drawing/2014/main" id="{635CEAFB-C9F3-A134-ED11-060F65AE9665}"/>
              </a:ext>
            </a:extLst>
          </p:cNvPr>
          <p:cNvCxnSpPr/>
          <p:nvPr/>
        </p:nvCxnSpPr>
        <p:spPr>
          <a:xfrm flipV="1">
            <a:off x="143435" y="89647"/>
            <a:ext cx="11824447" cy="6553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4095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10778-EFE7-6AE8-C5A4-4219178DEFC7}"/>
              </a:ext>
            </a:extLst>
          </p:cNvPr>
          <p:cNvSpPr>
            <a:spLocks noGrp="1"/>
          </p:cNvSpPr>
          <p:nvPr>
            <p:ph type="title"/>
          </p:nvPr>
        </p:nvSpPr>
        <p:spPr/>
        <p:txBody>
          <a:bodyPr/>
          <a:lstStyle/>
          <a:p>
            <a:r>
              <a:rPr lang="th-TH" dirty="0"/>
              <a:t>ราคาน้ำมันดิบ  </a:t>
            </a:r>
            <a:r>
              <a:rPr lang="en-US" dirty="0"/>
              <a:t>Brent </a:t>
            </a:r>
            <a:r>
              <a:rPr lang="th-TH" dirty="0"/>
              <a:t>และ ราคาทองคำ</a:t>
            </a:r>
            <a:endParaRPr lang="en-US" dirty="0"/>
          </a:p>
        </p:txBody>
      </p:sp>
      <p:graphicFrame>
        <p:nvGraphicFramePr>
          <p:cNvPr id="6" name="Object 5">
            <a:extLst>
              <a:ext uri="{FF2B5EF4-FFF2-40B4-BE49-F238E27FC236}">
                <a16:creationId xmlns:a16="http://schemas.microsoft.com/office/drawing/2014/main" id="{CF231686-0DBC-5898-D403-EA911595FFEB}"/>
              </a:ext>
            </a:extLst>
          </p:cNvPr>
          <p:cNvGraphicFramePr>
            <a:graphicFrameLocks noChangeAspect="1"/>
          </p:cNvGraphicFramePr>
          <p:nvPr/>
        </p:nvGraphicFramePr>
        <p:xfrm>
          <a:off x="1379771" y="821222"/>
          <a:ext cx="9432458" cy="5659475"/>
        </p:xfrm>
        <a:graphic>
          <a:graphicData uri="http://schemas.openxmlformats.org/presentationml/2006/ole">
            <mc:AlternateContent xmlns:mc="http://schemas.openxmlformats.org/markup-compatibility/2006">
              <mc:Choice xmlns:v="urn:schemas-microsoft-com:vml" Requires="v">
                <p:oleObj name="Worksheet" r:id="rId3" imgW="4572000" imgH="2743328" progId="Excel.Sheet.12">
                  <p:link updateAutomatic="1"/>
                </p:oleObj>
              </mc:Choice>
              <mc:Fallback>
                <p:oleObj name="Worksheet" r:id="rId3" imgW="4572000" imgH="2743328" progId="Excel.Sheet.12">
                  <p:link updateAutomatic="1"/>
                  <p:pic>
                    <p:nvPicPr>
                      <p:cNvPr id="6" name="Object 5">
                        <a:extLst>
                          <a:ext uri="{FF2B5EF4-FFF2-40B4-BE49-F238E27FC236}">
                            <a16:creationId xmlns:a16="http://schemas.microsoft.com/office/drawing/2014/main" id="{CF231686-0DBC-5898-D403-EA911595FFEB}"/>
                          </a:ext>
                        </a:extLst>
                      </p:cNvPr>
                      <p:cNvPicPr/>
                      <p:nvPr/>
                    </p:nvPicPr>
                    <p:blipFill>
                      <a:blip r:embed="rId4"/>
                      <a:stretch>
                        <a:fillRect/>
                      </a:stretch>
                    </p:blipFill>
                    <p:spPr>
                      <a:xfrm>
                        <a:off x="1379771" y="821222"/>
                        <a:ext cx="9432458" cy="5659475"/>
                      </a:xfrm>
                      <a:prstGeom prst="rect">
                        <a:avLst/>
                      </a:prstGeom>
                    </p:spPr>
                  </p:pic>
                </p:oleObj>
              </mc:Fallback>
            </mc:AlternateContent>
          </a:graphicData>
        </a:graphic>
      </p:graphicFrame>
      <p:cxnSp>
        <p:nvCxnSpPr>
          <p:cNvPr id="2" name="Straight Arrow Connector 1">
            <a:extLst>
              <a:ext uri="{FF2B5EF4-FFF2-40B4-BE49-F238E27FC236}">
                <a16:creationId xmlns:a16="http://schemas.microsoft.com/office/drawing/2014/main" id="{FE2A5607-8BCE-F948-BAE0-7E03A817BC80}"/>
              </a:ext>
            </a:extLst>
          </p:cNvPr>
          <p:cNvCxnSpPr/>
          <p:nvPr/>
        </p:nvCxnSpPr>
        <p:spPr>
          <a:xfrm flipV="1">
            <a:off x="403412" y="98612"/>
            <a:ext cx="11232226" cy="64456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826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5222CB-8BCE-6D44-AE01-FBF0FFA42A82}"/>
              </a:ext>
            </a:extLst>
          </p:cNvPr>
          <p:cNvSpPr>
            <a:spLocks noGrp="1"/>
          </p:cNvSpPr>
          <p:nvPr>
            <p:ph type="title"/>
          </p:nvPr>
        </p:nvSpPr>
        <p:spPr/>
        <p:txBody>
          <a:bodyPr/>
          <a:lstStyle/>
          <a:p>
            <a:r>
              <a:rPr lang="th-TH" dirty="0"/>
              <a:t>ราคาถ่านหิน &amp;  ราคา </a:t>
            </a:r>
            <a:r>
              <a:rPr lang="en-US" dirty="0"/>
              <a:t>BANPU</a:t>
            </a:r>
            <a:br>
              <a:rPr lang="en-US" dirty="0"/>
            </a:br>
            <a:endParaRPr lang="en-US" dirty="0"/>
          </a:p>
        </p:txBody>
      </p:sp>
      <p:sp>
        <p:nvSpPr>
          <p:cNvPr id="2" name="Slide Number Placeholder 1">
            <a:extLst>
              <a:ext uri="{FF2B5EF4-FFF2-40B4-BE49-F238E27FC236}">
                <a16:creationId xmlns:a16="http://schemas.microsoft.com/office/drawing/2014/main" id="{AA1881A5-0F37-48CA-8B23-0DD3CFE0A13D}"/>
              </a:ext>
            </a:extLst>
          </p:cNvPr>
          <p:cNvSpPr>
            <a:spLocks noGrp="1"/>
          </p:cNvSpPr>
          <p:nvPr>
            <p:ph type="sldNum" sz="quarter" idx="13"/>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146</a:t>
            </a:fld>
            <a:endParaRPr kumimoji="0" lang="en-US" sz="18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endParaRPr>
          </a:p>
        </p:txBody>
      </p:sp>
      <p:graphicFrame>
        <p:nvGraphicFramePr>
          <p:cNvPr id="6" name="Object 5">
            <a:extLst>
              <a:ext uri="{FF2B5EF4-FFF2-40B4-BE49-F238E27FC236}">
                <a16:creationId xmlns:a16="http://schemas.microsoft.com/office/drawing/2014/main" id="{DC4D297C-45B9-7A77-118C-6960971E363D}"/>
              </a:ext>
            </a:extLst>
          </p:cNvPr>
          <p:cNvGraphicFramePr>
            <a:graphicFrameLocks noChangeAspect="1"/>
          </p:cNvGraphicFramePr>
          <p:nvPr/>
        </p:nvGraphicFramePr>
        <p:xfrm>
          <a:off x="1338154" y="713645"/>
          <a:ext cx="9766703" cy="5860022"/>
        </p:xfrm>
        <a:graphic>
          <a:graphicData uri="http://schemas.openxmlformats.org/presentationml/2006/ole">
            <mc:AlternateContent xmlns:mc="http://schemas.openxmlformats.org/markup-compatibility/2006">
              <mc:Choice xmlns:v="urn:schemas-microsoft-com:vml" Requires="v">
                <p:oleObj name="Worksheet" r:id="rId3" imgW="4572000" imgH="2743328" progId="Excel.Sheet.12">
                  <p:link updateAutomatic="1"/>
                </p:oleObj>
              </mc:Choice>
              <mc:Fallback>
                <p:oleObj name="Worksheet" r:id="rId3" imgW="4572000" imgH="2743328" progId="Excel.Sheet.12">
                  <p:link updateAutomatic="1"/>
                  <p:pic>
                    <p:nvPicPr>
                      <p:cNvPr id="6" name="Object 5">
                        <a:extLst>
                          <a:ext uri="{FF2B5EF4-FFF2-40B4-BE49-F238E27FC236}">
                            <a16:creationId xmlns:a16="http://schemas.microsoft.com/office/drawing/2014/main" id="{DC4D297C-45B9-7A77-118C-6960971E363D}"/>
                          </a:ext>
                        </a:extLst>
                      </p:cNvPr>
                      <p:cNvPicPr/>
                      <p:nvPr/>
                    </p:nvPicPr>
                    <p:blipFill>
                      <a:blip r:embed="rId4"/>
                      <a:stretch>
                        <a:fillRect/>
                      </a:stretch>
                    </p:blipFill>
                    <p:spPr>
                      <a:xfrm>
                        <a:off x="1338154" y="713645"/>
                        <a:ext cx="9766703" cy="5860022"/>
                      </a:xfrm>
                      <a:prstGeom prst="rect">
                        <a:avLst/>
                      </a:prstGeom>
                    </p:spPr>
                  </p:pic>
                </p:oleObj>
              </mc:Fallback>
            </mc:AlternateContent>
          </a:graphicData>
        </a:graphic>
      </p:graphicFrame>
      <p:cxnSp>
        <p:nvCxnSpPr>
          <p:cNvPr id="4" name="Straight Arrow Connector 3">
            <a:extLst>
              <a:ext uri="{FF2B5EF4-FFF2-40B4-BE49-F238E27FC236}">
                <a16:creationId xmlns:a16="http://schemas.microsoft.com/office/drawing/2014/main" id="{39260AF4-C835-28BF-3DF1-7B11F3A10B51}"/>
              </a:ext>
            </a:extLst>
          </p:cNvPr>
          <p:cNvCxnSpPr/>
          <p:nvPr/>
        </p:nvCxnSpPr>
        <p:spPr>
          <a:xfrm flipV="1">
            <a:off x="403412" y="98612"/>
            <a:ext cx="11232226" cy="64456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082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0259-64DC-9201-B578-359FA42C814B}"/>
              </a:ext>
            </a:extLst>
          </p:cNvPr>
          <p:cNvSpPr>
            <a:spLocks noGrp="1"/>
          </p:cNvSpPr>
          <p:nvPr>
            <p:ph type="title"/>
          </p:nvPr>
        </p:nvSpPr>
        <p:spPr/>
        <p:txBody>
          <a:bodyPr/>
          <a:lstStyle/>
          <a:p>
            <a:r>
              <a:rPr lang="th-TH" dirty="0"/>
              <a:t>ราคาหุ้น </a:t>
            </a:r>
            <a:r>
              <a:rPr lang="en-US" dirty="0"/>
              <a:t>NER </a:t>
            </a:r>
            <a:r>
              <a:rPr lang="th-TH" dirty="0"/>
              <a:t>และยางพารา</a:t>
            </a:r>
            <a:endParaRPr lang="en-US" dirty="0"/>
          </a:p>
        </p:txBody>
      </p:sp>
      <p:graphicFrame>
        <p:nvGraphicFramePr>
          <p:cNvPr id="4" name="Object 3">
            <a:extLst>
              <a:ext uri="{FF2B5EF4-FFF2-40B4-BE49-F238E27FC236}">
                <a16:creationId xmlns:a16="http://schemas.microsoft.com/office/drawing/2014/main" id="{BC43D74E-60DA-10D6-53BC-8F75A03E20DF}"/>
              </a:ext>
            </a:extLst>
          </p:cNvPr>
          <p:cNvGraphicFramePr>
            <a:graphicFrameLocks noChangeAspect="1"/>
          </p:cNvGraphicFramePr>
          <p:nvPr/>
        </p:nvGraphicFramePr>
        <p:xfrm>
          <a:off x="1412875" y="792163"/>
          <a:ext cx="9366250" cy="5619750"/>
        </p:xfrm>
        <a:graphic>
          <a:graphicData uri="http://schemas.openxmlformats.org/presentationml/2006/ole">
            <mc:AlternateContent xmlns:mc="http://schemas.openxmlformats.org/markup-compatibility/2006">
              <mc:Choice xmlns:v="urn:schemas-microsoft-com:vml" Requires="v">
                <p:oleObj name="Worksheet" r:id="rId2" imgW="4572000" imgH="2743328" progId="Excel.Sheet.12">
                  <p:link updateAutomatic="1"/>
                </p:oleObj>
              </mc:Choice>
              <mc:Fallback>
                <p:oleObj name="Worksheet" r:id="rId2" imgW="4572000" imgH="2743328" progId="Excel.Sheet.12">
                  <p:link updateAutomatic="1"/>
                  <p:pic>
                    <p:nvPicPr>
                      <p:cNvPr id="4" name="Object 3">
                        <a:extLst>
                          <a:ext uri="{FF2B5EF4-FFF2-40B4-BE49-F238E27FC236}">
                            <a16:creationId xmlns:a16="http://schemas.microsoft.com/office/drawing/2014/main" id="{BC43D74E-60DA-10D6-53BC-8F75A03E20DF}"/>
                          </a:ext>
                        </a:extLst>
                      </p:cNvPr>
                      <p:cNvPicPr/>
                      <p:nvPr/>
                    </p:nvPicPr>
                    <p:blipFill>
                      <a:blip r:embed="rId3"/>
                      <a:stretch>
                        <a:fillRect/>
                      </a:stretch>
                    </p:blipFill>
                    <p:spPr>
                      <a:xfrm>
                        <a:off x="1412875" y="792163"/>
                        <a:ext cx="9366250" cy="5619750"/>
                      </a:xfrm>
                      <a:prstGeom prst="rect">
                        <a:avLst/>
                      </a:prstGeom>
                    </p:spPr>
                  </p:pic>
                </p:oleObj>
              </mc:Fallback>
            </mc:AlternateContent>
          </a:graphicData>
        </a:graphic>
      </p:graphicFrame>
      <p:cxnSp>
        <p:nvCxnSpPr>
          <p:cNvPr id="3" name="Straight Arrow Connector 2">
            <a:extLst>
              <a:ext uri="{FF2B5EF4-FFF2-40B4-BE49-F238E27FC236}">
                <a16:creationId xmlns:a16="http://schemas.microsoft.com/office/drawing/2014/main" id="{09DA7870-4415-66A6-A925-24B8995C6CF7}"/>
              </a:ext>
            </a:extLst>
          </p:cNvPr>
          <p:cNvCxnSpPr/>
          <p:nvPr/>
        </p:nvCxnSpPr>
        <p:spPr>
          <a:xfrm flipV="1">
            <a:off x="403412" y="98612"/>
            <a:ext cx="11232226" cy="64456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8920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79D8-8252-0618-5E41-40147C624860}"/>
              </a:ext>
            </a:extLst>
          </p:cNvPr>
          <p:cNvSpPr>
            <a:spLocks noGrp="1"/>
          </p:cNvSpPr>
          <p:nvPr>
            <p:ph type="title"/>
          </p:nvPr>
        </p:nvSpPr>
        <p:spPr/>
        <p:txBody>
          <a:bodyPr/>
          <a:lstStyle/>
          <a:p>
            <a:r>
              <a:rPr lang="th-TH" dirty="0"/>
              <a:t>ค่าระวางเรือ</a:t>
            </a:r>
            <a:endParaRPr lang="en-US" dirty="0"/>
          </a:p>
        </p:txBody>
      </p:sp>
      <p:graphicFrame>
        <p:nvGraphicFramePr>
          <p:cNvPr id="5" name="Object 4">
            <a:extLst>
              <a:ext uri="{FF2B5EF4-FFF2-40B4-BE49-F238E27FC236}">
                <a16:creationId xmlns:a16="http://schemas.microsoft.com/office/drawing/2014/main" id="{B73EDBFF-8652-19DE-F166-5C1E45EBD23C}"/>
              </a:ext>
            </a:extLst>
          </p:cNvPr>
          <p:cNvGraphicFramePr>
            <a:graphicFrameLocks noChangeAspect="1"/>
          </p:cNvGraphicFramePr>
          <p:nvPr/>
        </p:nvGraphicFramePr>
        <p:xfrm>
          <a:off x="1531093" y="794328"/>
          <a:ext cx="9129814" cy="5477889"/>
        </p:xfrm>
        <a:graphic>
          <a:graphicData uri="http://schemas.openxmlformats.org/presentationml/2006/ole">
            <mc:AlternateContent xmlns:mc="http://schemas.openxmlformats.org/markup-compatibility/2006">
              <mc:Choice xmlns:v="urn:schemas-microsoft-com:vml" Requires="v">
                <p:oleObj name="Worksheet" r:id="rId3" imgW="4572000" imgH="2743328" progId="Excel.Sheet.12">
                  <p:link updateAutomatic="1"/>
                </p:oleObj>
              </mc:Choice>
              <mc:Fallback>
                <p:oleObj name="Worksheet" r:id="rId3" imgW="4572000" imgH="2743328" progId="Excel.Sheet.12">
                  <p:link updateAutomatic="1"/>
                  <p:pic>
                    <p:nvPicPr>
                      <p:cNvPr id="5" name="Object 4">
                        <a:extLst>
                          <a:ext uri="{FF2B5EF4-FFF2-40B4-BE49-F238E27FC236}">
                            <a16:creationId xmlns:a16="http://schemas.microsoft.com/office/drawing/2014/main" id="{B73EDBFF-8652-19DE-F166-5C1E45EBD23C}"/>
                          </a:ext>
                        </a:extLst>
                      </p:cNvPr>
                      <p:cNvPicPr/>
                      <p:nvPr/>
                    </p:nvPicPr>
                    <p:blipFill>
                      <a:blip r:embed="rId4"/>
                      <a:stretch>
                        <a:fillRect/>
                      </a:stretch>
                    </p:blipFill>
                    <p:spPr>
                      <a:xfrm>
                        <a:off x="1531093" y="794328"/>
                        <a:ext cx="9129814" cy="5477889"/>
                      </a:xfrm>
                      <a:prstGeom prst="rect">
                        <a:avLst/>
                      </a:prstGeom>
                    </p:spPr>
                  </p:pic>
                </p:oleObj>
              </mc:Fallback>
            </mc:AlternateContent>
          </a:graphicData>
        </a:graphic>
      </p:graphicFrame>
      <p:cxnSp>
        <p:nvCxnSpPr>
          <p:cNvPr id="3" name="Straight Arrow Connector 2">
            <a:extLst>
              <a:ext uri="{FF2B5EF4-FFF2-40B4-BE49-F238E27FC236}">
                <a16:creationId xmlns:a16="http://schemas.microsoft.com/office/drawing/2014/main" id="{6AB84437-A9D0-D2ED-B929-62A30E7ADEEF}"/>
              </a:ext>
            </a:extLst>
          </p:cNvPr>
          <p:cNvCxnSpPr/>
          <p:nvPr/>
        </p:nvCxnSpPr>
        <p:spPr>
          <a:xfrm flipV="1">
            <a:off x="403412" y="98612"/>
            <a:ext cx="11232226" cy="64456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6658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538590-996C-584D-4FAD-3D023260332E}"/>
              </a:ext>
            </a:extLst>
          </p:cNvPr>
          <p:cNvSpPr>
            <a:spLocks noGrp="1"/>
          </p:cNvSpPr>
          <p:nvPr>
            <p:ph type="title"/>
          </p:nvPr>
        </p:nvSpPr>
        <p:spPr/>
        <p:txBody>
          <a:bodyPr/>
          <a:lstStyle/>
          <a:p>
            <a:r>
              <a:rPr lang="th-TH" dirty="0"/>
              <a:t>ค่าระวางเรือ  และราคาหุ้นเดินเรือของไทย</a:t>
            </a:r>
            <a:endParaRPr lang="en-US" dirty="0"/>
          </a:p>
        </p:txBody>
      </p:sp>
      <p:sp>
        <p:nvSpPr>
          <p:cNvPr id="2" name="Slide Number Placeholder 1">
            <a:extLst>
              <a:ext uri="{FF2B5EF4-FFF2-40B4-BE49-F238E27FC236}">
                <a16:creationId xmlns:a16="http://schemas.microsoft.com/office/drawing/2014/main" id="{B6CB2465-E788-0D23-7F73-BE38D5A5B53E}"/>
              </a:ext>
            </a:extLst>
          </p:cNvPr>
          <p:cNvSpPr>
            <a:spLocks noGrp="1"/>
          </p:cNvSpPr>
          <p:nvPr>
            <p:ph type="sldNum" sz="quarter" idx="13"/>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149</a:t>
            </a:fld>
            <a:endParaRPr kumimoji="0" lang="en-US" sz="18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endParaRPr>
          </a:p>
        </p:txBody>
      </p:sp>
      <p:graphicFrame>
        <p:nvGraphicFramePr>
          <p:cNvPr id="6" name="Object 5">
            <a:extLst>
              <a:ext uri="{FF2B5EF4-FFF2-40B4-BE49-F238E27FC236}">
                <a16:creationId xmlns:a16="http://schemas.microsoft.com/office/drawing/2014/main" id="{F9CFAB67-A40C-5A3C-8B34-31C4CEDB5B84}"/>
              </a:ext>
            </a:extLst>
          </p:cNvPr>
          <p:cNvGraphicFramePr>
            <a:graphicFrameLocks noChangeAspect="1"/>
          </p:cNvGraphicFramePr>
          <p:nvPr>
            <p:extLst>
              <p:ext uri="{D42A27DB-BD31-4B8C-83A1-F6EECF244321}">
                <p14:modId xmlns:p14="http://schemas.microsoft.com/office/powerpoint/2010/main" val="1176337467"/>
              </p:ext>
            </p:extLst>
          </p:nvPr>
        </p:nvGraphicFramePr>
        <p:xfrm>
          <a:off x="444500" y="4154488"/>
          <a:ext cx="3646488" cy="2079625"/>
        </p:xfrm>
        <a:graphic>
          <a:graphicData uri="http://schemas.openxmlformats.org/presentationml/2006/ole">
            <mc:AlternateContent xmlns:mc="http://schemas.openxmlformats.org/markup-compatibility/2006">
              <mc:Choice xmlns:v="urn:schemas-microsoft-com:vml" Requires="v">
                <p:oleObj name="Worksheet" r:id="rId2" imgW="3762487" imgH="2142997" progId="Excel.Sheet.12">
                  <p:link updateAutomatic="1"/>
                </p:oleObj>
              </mc:Choice>
              <mc:Fallback>
                <p:oleObj name="Worksheet" r:id="rId2" imgW="3762487" imgH="2142997" progId="Excel.Sheet.12">
                  <p:link updateAutomatic="1"/>
                  <p:pic>
                    <p:nvPicPr>
                      <p:cNvPr id="6" name="Object 5">
                        <a:extLst>
                          <a:ext uri="{FF2B5EF4-FFF2-40B4-BE49-F238E27FC236}">
                            <a16:creationId xmlns:a16="http://schemas.microsoft.com/office/drawing/2014/main" id="{F9CFAB67-A40C-5A3C-8B34-31C4CEDB5B84}"/>
                          </a:ext>
                        </a:extLst>
                      </p:cNvPr>
                      <p:cNvPicPr/>
                      <p:nvPr/>
                    </p:nvPicPr>
                    <p:blipFill>
                      <a:blip r:embed="rId3"/>
                      <a:stretch>
                        <a:fillRect/>
                      </a:stretch>
                    </p:blipFill>
                    <p:spPr>
                      <a:xfrm>
                        <a:off x="444500" y="4154488"/>
                        <a:ext cx="3646488" cy="20796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257AE710-F63D-FFF9-9F76-3892A1B9FA87}"/>
              </a:ext>
            </a:extLst>
          </p:cNvPr>
          <p:cNvGraphicFramePr>
            <a:graphicFrameLocks noChangeAspect="1"/>
          </p:cNvGraphicFramePr>
          <p:nvPr>
            <p:extLst>
              <p:ext uri="{D42A27DB-BD31-4B8C-83A1-F6EECF244321}">
                <p14:modId xmlns:p14="http://schemas.microsoft.com/office/powerpoint/2010/main" val="227097934"/>
              </p:ext>
            </p:extLst>
          </p:nvPr>
        </p:nvGraphicFramePr>
        <p:xfrm>
          <a:off x="4252913" y="4092575"/>
          <a:ext cx="3894137" cy="2200275"/>
        </p:xfrm>
        <a:graphic>
          <a:graphicData uri="http://schemas.openxmlformats.org/presentationml/2006/ole">
            <mc:AlternateContent xmlns:mc="http://schemas.openxmlformats.org/markup-compatibility/2006">
              <mc:Choice xmlns:v="urn:schemas-microsoft-com:vml" Requires="v">
                <p:oleObj name="Worksheet" r:id="rId4" imgW="3762487" imgH="2142997" progId="Excel.Sheet.12">
                  <p:link updateAutomatic="1"/>
                </p:oleObj>
              </mc:Choice>
              <mc:Fallback>
                <p:oleObj name="Worksheet" r:id="rId4" imgW="3762487" imgH="2142997" progId="Excel.Sheet.12">
                  <p:link updateAutomatic="1"/>
                  <p:pic>
                    <p:nvPicPr>
                      <p:cNvPr id="7" name="Object 6">
                        <a:extLst>
                          <a:ext uri="{FF2B5EF4-FFF2-40B4-BE49-F238E27FC236}">
                            <a16:creationId xmlns:a16="http://schemas.microsoft.com/office/drawing/2014/main" id="{257AE710-F63D-FFF9-9F76-3892A1B9FA87}"/>
                          </a:ext>
                        </a:extLst>
                      </p:cNvPr>
                      <p:cNvPicPr/>
                      <p:nvPr/>
                    </p:nvPicPr>
                    <p:blipFill>
                      <a:blip r:embed="rId5"/>
                      <a:stretch>
                        <a:fillRect/>
                      </a:stretch>
                    </p:blipFill>
                    <p:spPr>
                      <a:xfrm>
                        <a:off x="4252913" y="4092575"/>
                        <a:ext cx="3894137" cy="22002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7DA7DA8-E7B5-6615-A619-63730561F0B1}"/>
              </a:ext>
            </a:extLst>
          </p:cNvPr>
          <p:cNvGraphicFramePr>
            <a:graphicFrameLocks noChangeAspect="1"/>
          </p:cNvGraphicFramePr>
          <p:nvPr>
            <p:extLst>
              <p:ext uri="{D42A27DB-BD31-4B8C-83A1-F6EECF244321}">
                <p14:modId xmlns:p14="http://schemas.microsoft.com/office/powerpoint/2010/main" val="885557203"/>
              </p:ext>
            </p:extLst>
          </p:nvPr>
        </p:nvGraphicFramePr>
        <p:xfrm>
          <a:off x="8147050" y="4092575"/>
          <a:ext cx="3709988" cy="2109788"/>
        </p:xfrm>
        <a:graphic>
          <a:graphicData uri="http://schemas.openxmlformats.org/presentationml/2006/ole">
            <mc:AlternateContent xmlns:mc="http://schemas.openxmlformats.org/markup-compatibility/2006">
              <mc:Choice xmlns:v="urn:schemas-microsoft-com:vml" Requires="v">
                <p:oleObj name="Worksheet" r:id="rId6" imgW="3762487" imgH="2142997" progId="Excel.Sheet.12">
                  <p:link updateAutomatic="1"/>
                </p:oleObj>
              </mc:Choice>
              <mc:Fallback>
                <p:oleObj name="Worksheet" r:id="rId6" imgW="3762487" imgH="2142997" progId="Excel.Sheet.12">
                  <p:link updateAutomatic="1"/>
                  <p:pic>
                    <p:nvPicPr>
                      <p:cNvPr id="11" name="Object 10">
                        <a:extLst>
                          <a:ext uri="{FF2B5EF4-FFF2-40B4-BE49-F238E27FC236}">
                            <a16:creationId xmlns:a16="http://schemas.microsoft.com/office/drawing/2014/main" id="{E7DA7DA8-E7B5-6615-A619-63730561F0B1}"/>
                          </a:ext>
                        </a:extLst>
                      </p:cNvPr>
                      <p:cNvPicPr/>
                      <p:nvPr/>
                    </p:nvPicPr>
                    <p:blipFill>
                      <a:blip r:embed="rId7"/>
                      <a:stretch>
                        <a:fillRect/>
                      </a:stretch>
                    </p:blipFill>
                    <p:spPr>
                      <a:xfrm>
                        <a:off x="8147050" y="4092575"/>
                        <a:ext cx="3709988" cy="210978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07D06ED9-A88F-60ED-FAF2-01FEF98AABBC}"/>
              </a:ext>
            </a:extLst>
          </p:cNvPr>
          <p:cNvGraphicFramePr>
            <a:graphicFrameLocks noChangeAspect="1"/>
          </p:cNvGraphicFramePr>
          <p:nvPr>
            <p:extLst>
              <p:ext uri="{D42A27DB-BD31-4B8C-83A1-F6EECF244321}">
                <p14:modId xmlns:p14="http://schemas.microsoft.com/office/powerpoint/2010/main" val="2658948054"/>
              </p:ext>
            </p:extLst>
          </p:nvPr>
        </p:nvGraphicFramePr>
        <p:xfrm>
          <a:off x="411163" y="944563"/>
          <a:ext cx="11147425" cy="2706687"/>
        </p:xfrm>
        <a:graphic>
          <a:graphicData uri="http://schemas.openxmlformats.org/presentationml/2006/ole">
            <mc:AlternateContent xmlns:mc="http://schemas.openxmlformats.org/markup-compatibility/2006">
              <mc:Choice xmlns:v="urn:schemas-microsoft-com:vml" Requires="v">
                <p:oleObj name="Worksheet" r:id="rId8" imgW="12191872" imgH="3009715" progId="Excel.Sheet.12">
                  <p:link updateAutomatic="1"/>
                </p:oleObj>
              </mc:Choice>
              <mc:Fallback>
                <p:oleObj name="Worksheet" r:id="rId8" imgW="12191872" imgH="3009715" progId="Excel.Sheet.12">
                  <p:link updateAutomatic="1"/>
                  <p:pic>
                    <p:nvPicPr>
                      <p:cNvPr id="5" name="Object 4">
                        <a:extLst>
                          <a:ext uri="{FF2B5EF4-FFF2-40B4-BE49-F238E27FC236}">
                            <a16:creationId xmlns:a16="http://schemas.microsoft.com/office/drawing/2014/main" id="{07D06ED9-A88F-60ED-FAF2-01FEF98AABBC}"/>
                          </a:ext>
                        </a:extLst>
                      </p:cNvPr>
                      <p:cNvPicPr/>
                      <p:nvPr/>
                    </p:nvPicPr>
                    <p:blipFill>
                      <a:blip r:embed="rId9"/>
                      <a:stretch>
                        <a:fillRect/>
                      </a:stretch>
                    </p:blipFill>
                    <p:spPr>
                      <a:xfrm>
                        <a:off x="411163" y="944563"/>
                        <a:ext cx="11147425" cy="2706687"/>
                      </a:xfrm>
                      <a:prstGeom prst="rect">
                        <a:avLst/>
                      </a:prstGeom>
                    </p:spPr>
                  </p:pic>
                </p:oleObj>
              </mc:Fallback>
            </mc:AlternateContent>
          </a:graphicData>
        </a:graphic>
      </p:graphicFrame>
      <p:cxnSp>
        <p:nvCxnSpPr>
          <p:cNvPr id="4" name="Straight Arrow Connector 3">
            <a:extLst>
              <a:ext uri="{FF2B5EF4-FFF2-40B4-BE49-F238E27FC236}">
                <a16:creationId xmlns:a16="http://schemas.microsoft.com/office/drawing/2014/main" id="{D983542E-F5E7-D6F3-C7D5-90EE2A298967}"/>
              </a:ext>
            </a:extLst>
          </p:cNvPr>
          <p:cNvCxnSpPr/>
          <p:nvPr/>
        </p:nvCxnSpPr>
        <p:spPr>
          <a:xfrm flipV="1">
            <a:off x="143435" y="89647"/>
            <a:ext cx="11824447" cy="6553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262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ED0F-926D-F6D0-0E04-B679006FD3F6}"/>
              </a:ext>
            </a:extLst>
          </p:cNvPr>
          <p:cNvSpPr>
            <a:spLocks noGrp="1"/>
          </p:cNvSpPr>
          <p:nvPr>
            <p:ph type="title"/>
          </p:nvPr>
        </p:nvSpPr>
        <p:spPr/>
        <p:txBody>
          <a:bodyPr/>
          <a:lstStyle/>
          <a:p>
            <a:r>
              <a:rPr lang="en-US" dirty="0"/>
              <a:t>Net Position (Equity)  6 </a:t>
            </a:r>
            <a:r>
              <a:rPr lang="th-TH" dirty="0"/>
              <a:t>ตลาดหุ้นเอเซีย</a:t>
            </a:r>
            <a:endParaRPr lang="en-US" dirty="0"/>
          </a:p>
        </p:txBody>
      </p:sp>
      <p:sp>
        <p:nvSpPr>
          <p:cNvPr id="3" name="Slide Number Placeholder 2"/>
          <p:cNvSpPr>
            <a:spLocks noGrp="1"/>
          </p:cNvSpPr>
          <p:nvPr>
            <p:ph type="sldNum" sz="quarter" idx="13"/>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endParaRPr>
          </a:p>
        </p:txBody>
      </p:sp>
      <p:graphicFrame>
        <p:nvGraphicFramePr>
          <p:cNvPr id="4" name="Object 3">
            <a:extLst>
              <a:ext uri="{FF2B5EF4-FFF2-40B4-BE49-F238E27FC236}">
                <a16:creationId xmlns:a16="http://schemas.microsoft.com/office/drawing/2014/main" id="{149DD0DB-EAA9-C02B-56BD-609D8DB32091}"/>
              </a:ext>
            </a:extLst>
          </p:cNvPr>
          <p:cNvGraphicFramePr>
            <a:graphicFrameLocks noChangeAspect="1"/>
          </p:cNvGraphicFramePr>
          <p:nvPr/>
        </p:nvGraphicFramePr>
        <p:xfrm>
          <a:off x="1055688" y="787400"/>
          <a:ext cx="10004425" cy="5541963"/>
        </p:xfrm>
        <a:graphic>
          <a:graphicData uri="http://schemas.openxmlformats.org/presentationml/2006/ole">
            <mc:AlternateContent xmlns:mc="http://schemas.openxmlformats.org/markup-compatibility/2006">
              <mc:Choice xmlns:v="urn:schemas-microsoft-com:vml" Requires="v">
                <p:oleObj name="Worksheet" r:id="rId3" imgW="6600969" imgH="3657643" progId="Excel.Sheet.12">
                  <p:link updateAutomatic="1"/>
                </p:oleObj>
              </mc:Choice>
              <mc:Fallback>
                <p:oleObj name="Worksheet" r:id="rId3" imgW="6600969" imgH="3657643" progId="Excel.Sheet.12">
                  <p:link updateAutomatic="1"/>
                  <p:pic>
                    <p:nvPicPr>
                      <p:cNvPr id="4" name="Object 3">
                        <a:extLst>
                          <a:ext uri="{FF2B5EF4-FFF2-40B4-BE49-F238E27FC236}">
                            <a16:creationId xmlns:a16="http://schemas.microsoft.com/office/drawing/2014/main" id="{149DD0DB-EAA9-C02B-56BD-609D8DB32091}"/>
                          </a:ext>
                        </a:extLst>
                      </p:cNvPr>
                      <p:cNvPicPr/>
                      <p:nvPr/>
                    </p:nvPicPr>
                    <p:blipFill>
                      <a:blip r:embed="rId4"/>
                      <a:stretch>
                        <a:fillRect/>
                      </a:stretch>
                    </p:blipFill>
                    <p:spPr>
                      <a:xfrm>
                        <a:off x="1055688" y="787400"/>
                        <a:ext cx="10004425" cy="5541963"/>
                      </a:xfrm>
                      <a:prstGeom prst="rect">
                        <a:avLst/>
                      </a:prstGeom>
                    </p:spPr>
                  </p:pic>
                </p:oleObj>
              </mc:Fallback>
            </mc:AlternateContent>
          </a:graphicData>
        </a:graphic>
      </p:graphicFrame>
      <p:sp>
        <p:nvSpPr>
          <p:cNvPr id="6" name="Rectangle: Rounded Corners 5">
            <a:extLst>
              <a:ext uri="{FF2B5EF4-FFF2-40B4-BE49-F238E27FC236}">
                <a16:creationId xmlns:a16="http://schemas.microsoft.com/office/drawing/2014/main" id="{5CAC93A9-F83E-EEFE-6903-C52D22194BB5}"/>
              </a:ext>
            </a:extLst>
          </p:cNvPr>
          <p:cNvSpPr/>
          <p:nvPr/>
        </p:nvSpPr>
        <p:spPr>
          <a:xfrm>
            <a:off x="4642902" y="1285337"/>
            <a:ext cx="1174377" cy="508292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B Heavent Light"/>
              <a:ea typeface="+mn-ea"/>
              <a:cs typeface="DB Heavent Light"/>
            </a:endParaRPr>
          </a:p>
        </p:txBody>
      </p:sp>
      <p:cxnSp>
        <p:nvCxnSpPr>
          <p:cNvPr id="5" name="Straight Arrow Connector 4">
            <a:extLst>
              <a:ext uri="{FF2B5EF4-FFF2-40B4-BE49-F238E27FC236}">
                <a16:creationId xmlns:a16="http://schemas.microsoft.com/office/drawing/2014/main" id="{E7216D4F-F591-F23E-832A-693FABFF83CA}"/>
              </a:ext>
            </a:extLst>
          </p:cNvPr>
          <p:cNvCxnSpPr/>
          <p:nvPr/>
        </p:nvCxnSpPr>
        <p:spPr>
          <a:xfrm flipV="1">
            <a:off x="143435" y="89647"/>
            <a:ext cx="11824447" cy="6553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0064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B6CA6A-D896-4A0D-A2BB-531FAEE7F93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271849" y="3905416"/>
            <a:ext cx="2151382" cy="1905760"/>
          </a:xfrm>
          <a:prstGeom prst="ellipse">
            <a:avLst/>
          </a:prstGeom>
          <a:ln w="63500" cap="rnd">
            <a:solidFill>
              <a:srgbClr val="A7825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6" name="Picture 6" descr="Business debt wages got usd Free Photo">
            <a:extLst>
              <a:ext uri="{FF2B5EF4-FFF2-40B4-BE49-F238E27FC236}">
                <a16:creationId xmlns:a16="http://schemas.microsoft.com/office/drawing/2014/main" id="{9E6A017A-427A-480D-B845-E39C24F970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78490" y="2155202"/>
            <a:ext cx="1677688" cy="1497327"/>
          </a:xfrm>
          <a:prstGeom prst="ellipse">
            <a:avLst/>
          </a:prstGeom>
          <a:ln w="63500" cap="rnd">
            <a:solidFill>
              <a:srgbClr val="A7825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6285BC6-3A90-4133-8EA1-DD950194D28D}"/>
              </a:ext>
            </a:extLst>
          </p:cNvPr>
          <p:cNvSpPr txBox="1"/>
          <p:nvPr/>
        </p:nvSpPr>
        <p:spPr>
          <a:xfrm>
            <a:off x="124081" y="6445514"/>
            <a:ext cx="89910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โดย </a:t>
            </a:r>
            <a:r>
              <a:rPr kumimoji="0" lang="en-US"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a:t>
            </a: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มงคล พ่วงเภตรา</a:t>
            </a:r>
            <a:r>
              <a:rPr kumimoji="0" lang="en-US"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a:t>
            </a: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(ต่อ </a:t>
            </a:r>
            <a:r>
              <a:rPr kumimoji="0" lang="en-US"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5450</a:t>
            </a: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a:t>
            </a:r>
          </a:p>
        </p:txBody>
      </p:sp>
      <p:sp>
        <p:nvSpPr>
          <p:cNvPr id="28" name="TextBox 27">
            <a:extLst>
              <a:ext uri="{FF2B5EF4-FFF2-40B4-BE49-F238E27FC236}">
                <a16:creationId xmlns:a16="http://schemas.microsoft.com/office/drawing/2014/main" id="{C9A52A03-539B-4655-8447-DD75116EA3FC}"/>
              </a:ext>
            </a:extLst>
          </p:cNvPr>
          <p:cNvSpPr txBox="1"/>
          <p:nvPr/>
        </p:nvSpPr>
        <p:spPr>
          <a:xfrm>
            <a:off x="81422" y="6052427"/>
            <a:ext cx="43877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prstClr val="black"/>
                </a:solidFill>
                <a:effectLst/>
                <a:uLnTx/>
                <a:uFillTx/>
                <a:latin typeface="DBHeavent-Med" panose="02000506060000020004" pitchFamily="2" charset="-34"/>
                <a:ea typeface="+mn-ea"/>
                <a:cs typeface="DBHeavent-Med" panose="02000506060000020004" pitchFamily="2" charset="-34"/>
              </a:rPr>
              <a:t>ฝ่ายวิเคราะห์กลยุทธ์การลงทุนหลักทรัพย์ </a:t>
            </a:r>
          </a:p>
        </p:txBody>
      </p:sp>
      <p:sp>
        <p:nvSpPr>
          <p:cNvPr id="40" name="Arc 39">
            <a:extLst>
              <a:ext uri="{FF2B5EF4-FFF2-40B4-BE49-F238E27FC236}">
                <a16:creationId xmlns:a16="http://schemas.microsoft.com/office/drawing/2014/main" id="{4083B4FF-F63D-4FE0-8A39-B8FBAEC09DCD}"/>
              </a:ext>
            </a:extLst>
          </p:cNvPr>
          <p:cNvSpPr/>
          <p:nvPr/>
        </p:nvSpPr>
        <p:spPr>
          <a:xfrm>
            <a:off x="8860413" y="1205272"/>
            <a:ext cx="1677688" cy="1623111"/>
          </a:xfrm>
          <a:prstGeom prst="arc">
            <a:avLst/>
          </a:prstGeom>
          <a:noFill/>
          <a:ln w="317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DB Heavent Light"/>
            </a:endParaRPr>
          </a:p>
        </p:txBody>
      </p:sp>
      <p:sp>
        <p:nvSpPr>
          <p:cNvPr id="43" name="Arc 42">
            <a:extLst>
              <a:ext uri="{FF2B5EF4-FFF2-40B4-BE49-F238E27FC236}">
                <a16:creationId xmlns:a16="http://schemas.microsoft.com/office/drawing/2014/main" id="{5ABF911E-CFC5-4324-8BAB-71B5A0428A76}"/>
              </a:ext>
            </a:extLst>
          </p:cNvPr>
          <p:cNvSpPr/>
          <p:nvPr/>
        </p:nvSpPr>
        <p:spPr>
          <a:xfrm flipH="1">
            <a:off x="8903704" y="3190642"/>
            <a:ext cx="1406769" cy="1251958"/>
          </a:xfrm>
          <a:prstGeom prst="arc">
            <a:avLst/>
          </a:prstGeom>
          <a:noFill/>
          <a:ln w="317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DB Heavent Light"/>
            </a:endParaRPr>
          </a:p>
        </p:txBody>
      </p:sp>
      <p:sp>
        <p:nvSpPr>
          <p:cNvPr id="45" name="Oval 44">
            <a:extLst>
              <a:ext uri="{FF2B5EF4-FFF2-40B4-BE49-F238E27FC236}">
                <a16:creationId xmlns:a16="http://schemas.microsoft.com/office/drawing/2014/main" id="{D1A6D9C5-B008-4A5B-8756-D11F79B265A2}"/>
              </a:ext>
            </a:extLst>
          </p:cNvPr>
          <p:cNvSpPr/>
          <p:nvPr/>
        </p:nvSpPr>
        <p:spPr>
          <a:xfrm>
            <a:off x="8103409" y="3832525"/>
            <a:ext cx="272763" cy="257182"/>
          </a:xfrm>
          <a:prstGeom prst="ellipse">
            <a:avLst/>
          </a:prstGeom>
          <a:solidFill>
            <a:srgbClr val="F5C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DB Heavent Light"/>
            </a:endParaRPr>
          </a:p>
        </p:txBody>
      </p:sp>
      <p:sp>
        <p:nvSpPr>
          <p:cNvPr id="47" name="Oval 46">
            <a:extLst>
              <a:ext uri="{FF2B5EF4-FFF2-40B4-BE49-F238E27FC236}">
                <a16:creationId xmlns:a16="http://schemas.microsoft.com/office/drawing/2014/main" id="{8263EB36-FF03-42BA-8B41-70F0774AB9E5}"/>
              </a:ext>
            </a:extLst>
          </p:cNvPr>
          <p:cNvSpPr/>
          <p:nvPr/>
        </p:nvSpPr>
        <p:spPr>
          <a:xfrm>
            <a:off x="10839492" y="1801260"/>
            <a:ext cx="272763" cy="257182"/>
          </a:xfrm>
          <a:prstGeom prst="ellipse">
            <a:avLst/>
          </a:prstGeom>
          <a:solidFill>
            <a:srgbClr val="FB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DB Heavent Light"/>
            </a:endParaRPr>
          </a:p>
        </p:txBody>
      </p:sp>
      <p:sp>
        <p:nvSpPr>
          <p:cNvPr id="48" name="Oval 47">
            <a:extLst>
              <a:ext uri="{FF2B5EF4-FFF2-40B4-BE49-F238E27FC236}">
                <a16:creationId xmlns:a16="http://schemas.microsoft.com/office/drawing/2014/main" id="{B8A7C503-509B-473C-8AF5-A9EFA95EBF5B}"/>
              </a:ext>
            </a:extLst>
          </p:cNvPr>
          <p:cNvSpPr/>
          <p:nvPr/>
        </p:nvSpPr>
        <p:spPr>
          <a:xfrm>
            <a:off x="11134767" y="5065232"/>
            <a:ext cx="272763" cy="257182"/>
          </a:xfrm>
          <a:prstGeom prst="ellipse">
            <a:avLst/>
          </a:prstGeom>
          <a:solidFill>
            <a:srgbClr val="65C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DB Heavent Light"/>
            </a:endParaRPr>
          </a:p>
        </p:txBody>
      </p:sp>
      <p:sp>
        <p:nvSpPr>
          <p:cNvPr id="49" name="Oval 48">
            <a:extLst>
              <a:ext uri="{FF2B5EF4-FFF2-40B4-BE49-F238E27FC236}">
                <a16:creationId xmlns:a16="http://schemas.microsoft.com/office/drawing/2014/main" id="{2F4D0B65-02DD-40A4-A408-260F43BF240C}"/>
              </a:ext>
            </a:extLst>
          </p:cNvPr>
          <p:cNvSpPr/>
          <p:nvPr/>
        </p:nvSpPr>
        <p:spPr>
          <a:xfrm>
            <a:off x="7655614" y="1312687"/>
            <a:ext cx="272763" cy="257182"/>
          </a:xfrm>
          <a:prstGeom prst="ellipse">
            <a:avLst/>
          </a:prstGeom>
          <a:solidFill>
            <a:srgbClr val="0E7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E7DC1"/>
              </a:solidFill>
              <a:effectLst/>
              <a:uLnTx/>
              <a:uFillTx/>
              <a:latin typeface="Calibri"/>
              <a:ea typeface="+mn-ea"/>
              <a:cs typeface="DB Heavent Light"/>
            </a:endParaRPr>
          </a:p>
        </p:txBody>
      </p:sp>
      <p:sp>
        <p:nvSpPr>
          <p:cNvPr id="51" name="Oval 50">
            <a:extLst>
              <a:ext uri="{FF2B5EF4-FFF2-40B4-BE49-F238E27FC236}">
                <a16:creationId xmlns:a16="http://schemas.microsoft.com/office/drawing/2014/main" id="{7DC5423B-F356-41B6-9AC6-E13A0BDC29A0}"/>
              </a:ext>
            </a:extLst>
          </p:cNvPr>
          <p:cNvSpPr/>
          <p:nvPr/>
        </p:nvSpPr>
        <p:spPr>
          <a:xfrm>
            <a:off x="9277237" y="2338252"/>
            <a:ext cx="181247" cy="17089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DB Heavent Light"/>
            </a:endParaRPr>
          </a:p>
        </p:txBody>
      </p:sp>
      <p:sp>
        <p:nvSpPr>
          <p:cNvPr id="4" name="TextBox 3">
            <a:extLst>
              <a:ext uri="{FF2B5EF4-FFF2-40B4-BE49-F238E27FC236}">
                <a16:creationId xmlns:a16="http://schemas.microsoft.com/office/drawing/2014/main" id="{95D8C621-C01F-4FFB-F676-4E12A3DAE334}"/>
              </a:ext>
            </a:extLst>
          </p:cNvPr>
          <p:cNvSpPr txBox="1">
            <a:spLocks/>
          </p:cNvSpPr>
          <p:nvPr/>
        </p:nvSpPr>
        <p:spPr>
          <a:xfrm>
            <a:off x="147820" y="3905416"/>
            <a:ext cx="70783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DBHeavent-Med" panose="02000506060000020004" pitchFamily="2" charset="-34"/>
                <a:ea typeface="+mn-ea"/>
                <a:cs typeface="DBHeavent-Med" panose="02000506060000020004" pitchFamily="2" charset="-34"/>
              </a:rPr>
              <a:t>Port Advisory</a:t>
            </a:r>
            <a:r>
              <a:rPr kumimoji="0" lang="th-TH" sz="5400" b="0" i="0" u="none" strike="noStrike" kern="1200" cap="none" spc="0" normalizeH="0" baseline="0" noProof="0" dirty="0">
                <a:ln>
                  <a:noFill/>
                </a:ln>
                <a:solidFill>
                  <a:srgbClr val="002060"/>
                </a:solidFill>
                <a:effectLst/>
                <a:uLnTx/>
                <a:uFillTx/>
                <a:latin typeface="DBHeavent-Med" panose="02000506060000020004" pitchFamily="2" charset="-34"/>
                <a:ea typeface="+mn-ea"/>
                <a:cs typeface="DBHeavent-Med" panose="02000506060000020004" pitchFamily="2" charset="-34"/>
              </a:rPr>
              <a:t> 20-24 พ.ย.66</a:t>
            </a:r>
          </a:p>
        </p:txBody>
      </p:sp>
      <p:sp>
        <p:nvSpPr>
          <p:cNvPr id="6" name="TextBox 5">
            <a:extLst>
              <a:ext uri="{FF2B5EF4-FFF2-40B4-BE49-F238E27FC236}">
                <a16:creationId xmlns:a16="http://schemas.microsoft.com/office/drawing/2014/main" id="{27CAE455-B87F-7A12-CBCD-07FA4D14E43F}"/>
              </a:ext>
            </a:extLst>
          </p:cNvPr>
          <p:cNvSpPr txBox="1">
            <a:spLocks/>
          </p:cNvSpPr>
          <p:nvPr/>
        </p:nvSpPr>
        <p:spPr>
          <a:xfrm>
            <a:off x="1731633" y="3247750"/>
            <a:ext cx="3294034" cy="584775"/>
          </a:xfrm>
          <a:prstGeom prst="rect">
            <a:avLst/>
          </a:prstGeom>
          <a:solidFill>
            <a:srgbClr val="003B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rPr>
              <a:t>Strategy Research</a:t>
            </a:r>
          </a:p>
        </p:txBody>
      </p:sp>
      <p:sp>
        <p:nvSpPr>
          <p:cNvPr id="9" name="TextBox 8">
            <a:extLst>
              <a:ext uri="{FF2B5EF4-FFF2-40B4-BE49-F238E27FC236}">
                <a16:creationId xmlns:a16="http://schemas.microsoft.com/office/drawing/2014/main" id="{7B152635-7FF5-96EC-7016-8732E6BC15CD}"/>
              </a:ext>
            </a:extLst>
          </p:cNvPr>
          <p:cNvSpPr txBox="1">
            <a:spLocks/>
          </p:cNvSpPr>
          <p:nvPr/>
        </p:nvSpPr>
        <p:spPr>
          <a:xfrm>
            <a:off x="1653899" y="2696367"/>
            <a:ext cx="329403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uFillTx/>
              </a:defRPr>
            </a:pPr>
            <a:r>
              <a:rPr kumimoji="0" lang="en-US" sz="2800" b="1" i="1" u="none" strike="noStrike" kern="1200" cap="none" spc="0" normalizeH="0" baseline="0" noProof="0" dirty="0">
                <a:ln>
                  <a:noFill/>
                </a:ln>
                <a:solidFill>
                  <a:srgbClr val="A29061"/>
                </a:solidFill>
                <a:effectLst/>
                <a:uLnTx/>
                <a:uFillTx/>
                <a:latin typeface="DB Heavent Bold" panose="02000506060000020004" pitchFamily="50" charset="-34"/>
                <a:ea typeface="+mn-ea"/>
                <a:cs typeface="DB Heavent Bold" panose="02000506060000020004" pitchFamily="50" charset="-34"/>
              </a:rPr>
              <a:t>Port Advisory</a:t>
            </a:r>
            <a:endParaRPr kumimoji="0" lang="en-US" sz="1000" b="1" i="1" u="none" strike="noStrike" kern="1200" cap="none" spc="0" normalizeH="0" baseline="0" noProof="0" dirty="0">
              <a:ln>
                <a:noFill/>
              </a:ln>
              <a:solidFill>
                <a:srgbClr val="A29061"/>
              </a:solidFill>
              <a:effectLst/>
              <a:uLnTx/>
              <a:uFillTx/>
              <a:latin typeface="DB Heavent Bold" panose="02000506060000020004" pitchFamily="50" charset="-34"/>
              <a:ea typeface="+mn-ea"/>
              <a:cs typeface="DB Heavent Bold" panose="02000506060000020004" pitchFamily="50" charset="-34"/>
            </a:endParaRPr>
          </a:p>
        </p:txBody>
      </p:sp>
      <p:pic>
        <p:nvPicPr>
          <p:cNvPr id="13" name="Picture 12">
            <a:extLst>
              <a:ext uri="{FF2B5EF4-FFF2-40B4-BE49-F238E27FC236}">
                <a16:creationId xmlns:a16="http://schemas.microsoft.com/office/drawing/2014/main" id="{8F0CAF35-EF0D-40AA-9546-399FE85A4F0F}"/>
              </a:ext>
            </a:extLst>
          </p:cNvPr>
          <p:cNvPicPr>
            <a:picLocks noChangeAspect="1"/>
          </p:cNvPicPr>
          <p:nvPr/>
        </p:nvPicPr>
        <p:blipFill rotWithShape="1">
          <a:blip r:embed="rId5"/>
          <a:srcRect l="40545" r="39827"/>
          <a:stretch/>
        </p:blipFill>
        <p:spPr>
          <a:xfrm>
            <a:off x="7070269" y="1831509"/>
            <a:ext cx="1713758" cy="1497327"/>
          </a:xfrm>
          <a:prstGeom prst="ellipse">
            <a:avLst/>
          </a:prstGeom>
          <a:ln w="63500" cap="rnd">
            <a:solidFill>
              <a:srgbClr val="A9855A"/>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DB44B283-7269-480D-ACFC-E6654124B04C}"/>
              </a:ext>
            </a:extLst>
          </p:cNvPr>
          <p:cNvPicPr>
            <a:picLocks noChangeAspect="1"/>
          </p:cNvPicPr>
          <p:nvPr/>
        </p:nvPicPr>
        <p:blipFill rotWithShape="1">
          <a:blip r:embed="rId6">
            <a:clrChange>
              <a:clrFrom>
                <a:srgbClr val="FFFFFF"/>
              </a:clrFrom>
              <a:clrTo>
                <a:srgbClr val="FFFFFF">
                  <a:alpha val="0"/>
                </a:srgbClr>
              </a:clrTo>
            </a:clrChange>
          </a:blip>
          <a:srcRect l="33799" t="19477" r="31605" b="58362"/>
          <a:stretch/>
        </p:blipFill>
        <p:spPr>
          <a:xfrm>
            <a:off x="2205151" y="659189"/>
            <a:ext cx="2459109" cy="2227696"/>
          </a:xfrm>
          <a:prstGeom prst="rect">
            <a:avLst/>
          </a:prstGeom>
        </p:spPr>
      </p:pic>
    </p:spTree>
    <p:extLst>
      <p:ext uri="{BB962C8B-B14F-4D97-AF65-F5344CB8AC3E}">
        <p14:creationId xmlns:p14="http://schemas.microsoft.com/office/powerpoint/2010/main" val="67494770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smtClean="0">
                <a:ln>
                  <a:noFill/>
                </a:ln>
                <a:solidFill>
                  <a:srgbClr val="FFFFFF"/>
                </a:solidFill>
                <a:effectLst/>
                <a:uLnTx/>
                <a:uFillTx/>
                <a:latin typeface="DB Heavent Light"/>
                <a:ea typeface="+mn-ea"/>
                <a:cs typeface="DB Heavent Light"/>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4" name="TextBox 3">
            <a:extLst>
              <a:ext uri="{FF2B5EF4-FFF2-40B4-BE49-F238E27FC236}">
                <a16:creationId xmlns:a16="http://schemas.microsoft.com/office/drawing/2014/main" id="{263812D4-A28E-499B-86E8-B3074134DA42}"/>
              </a:ext>
            </a:extLst>
          </p:cNvPr>
          <p:cNvSpPr txBox="1"/>
          <p:nvPr/>
        </p:nvSpPr>
        <p:spPr>
          <a:xfrm>
            <a:off x="280397" y="1046866"/>
            <a:ext cx="11795062" cy="5324535"/>
          </a:xfrm>
          <a:prstGeom prst="rect">
            <a:avLst/>
          </a:prstGeom>
        </p:spPr>
        <p:txBody>
          <a:bodyPr wrap="square" rtlCol="0">
            <a:spAutoFit/>
          </a:body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th-TH" sz="3200" b="0" i="0" u="sng"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เงื่อนไข และหุ้นที่อยู่ในความสนใจ</a:t>
            </a:r>
          </a:p>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th-TH" sz="28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หุ้นที่อยู่ใน </a:t>
            </a:r>
            <a:r>
              <a:rPr kumimoji="0" lang="en-US" sz="28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SET100-SSET </a:t>
            </a:r>
            <a:r>
              <a:rPr kumimoji="0" lang="th-TH" sz="28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เป็นหุ้นที่มีสภาพคล่องในการซื้อขาย และมีขนาดที่ใหญ่เพียงพอในการเข้าลงทุน รวมทั้งส่วนใหญ่จะมีบทวิเคราะห์หลักทรัพย์เพื่อประกอบการตัดสินใจในการลงทุน   </a:t>
            </a:r>
            <a:r>
              <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หุ้นที่แนะนำในพอร์ตนี้ จะเข้าเงื่อนไขนี้ ทั้งหมดหรือบางส่วน ได้แก่</a:t>
            </a:r>
          </a:p>
          <a:p>
            <a:pPr marL="285744" marR="0" lvl="0" indent="-285744" algn="thaiDi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คัดจากหุ้นที่มีผลการดำเนินงานดีอยู่แล้ว หรือมีแนวโน้มดี (แม้จะขาดทุน)</a:t>
            </a:r>
          </a:p>
          <a:p>
            <a:pPr marL="285744" marR="0" lvl="0" indent="-285744" algn="thaiDi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ราคาหุ้นคาดว่าจะยังสามารถปรับตัวขึ้นต่อได้ จากเหตุผลในเรื่องปัจจัยพื้นฐาน หรือข่าวสารที่ออกมาที่เป็นบวกต่อบริษัท</a:t>
            </a:r>
          </a:p>
          <a:p>
            <a:pPr marL="285744" marR="0" lvl="0" indent="-285744" algn="thaiDi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มีการจ่ายเงินปันผลที่ดีหรือสม่ำเสมอ</a:t>
            </a:r>
          </a:p>
          <a:p>
            <a:pPr marL="285744" marR="0" lvl="0" indent="-285744" algn="thaiDi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ใช้ </a:t>
            </a:r>
            <a:r>
              <a:rPr kumimoji="0" lang="en-US"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Technical Analysis </a:t>
            </a:r>
            <a:r>
              <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ในการประเมินราคาควบคู่ไปด้วย</a:t>
            </a:r>
          </a:p>
          <a:p>
            <a:pPr marL="285744" marR="0" lvl="0" indent="-285744" algn="thaiDi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เลือกเฉพาะหุ้นที่มูลค่าการซื้อขายในกระดานหลัก มากกว่า 20 ล้านบาท/วัน</a:t>
            </a:r>
          </a:p>
          <a:p>
            <a:pPr marL="0" marR="0" lvl="0" indent="0" algn="thaiDist"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เงื่อนไขเพิ่มเติม </a:t>
            </a:r>
            <a:r>
              <a:rPr kumimoji="0" lang="en-US"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a:t>
            </a:r>
            <a:r>
              <a:rPr kumimoji="0" lang="th-TH"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  กรณีที่เป็นหุ้นที่อยู่นอกเหนือจาก </a:t>
            </a:r>
            <a:r>
              <a:rPr kumimoji="0" lang="en-US"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SET100-SSET </a:t>
            </a:r>
            <a:r>
              <a:rPr kumimoji="0" lang="th-TH"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จะเป็นหุ้นที่มีบทวิเคราะห์ปัจจัยพื้นฐาน ที่ออกโดย </a:t>
            </a:r>
            <a:r>
              <a:rPr kumimoji="0" lang="en-US"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DAOL </a:t>
            </a:r>
            <a:r>
              <a:rPr kumimoji="0" lang="th-TH"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มารองรับการตัดสินใจ</a:t>
            </a:r>
            <a:endPar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endParaRPr>
          </a:p>
        </p:txBody>
      </p:sp>
      <p:sp>
        <p:nvSpPr>
          <p:cNvPr id="5" name="Rectangle 4">
            <a:extLst>
              <a:ext uri="{FF2B5EF4-FFF2-40B4-BE49-F238E27FC236}">
                <a16:creationId xmlns:a16="http://schemas.microsoft.com/office/drawing/2014/main" id="{F50935DD-8067-4D81-8806-B19D766BECE2}"/>
              </a:ext>
            </a:extLst>
          </p:cNvPr>
          <p:cNvSpPr>
            <a:spLocks/>
          </p:cNvSpPr>
          <p:nvPr/>
        </p:nvSpPr>
        <p:spPr>
          <a:xfrm>
            <a:off x="128881" y="0"/>
            <a:ext cx="8029507" cy="830997"/>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4800" b="0" i="0" u="none" strike="noStrike" kern="0" cap="none" spc="0" normalizeH="0" baseline="0" noProof="0" dirty="0">
                <a:ln>
                  <a:noFill/>
                </a:ln>
                <a:solidFill>
                  <a:srgbClr val="003D66">
                    <a:lumMod val="75000"/>
                  </a:srgbClr>
                </a:solidFill>
                <a:effectLst/>
                <a:uLnTx/>
                <a:uFillTx/>
                <a:latin typeface="DB Heavent" panose="02000506060000020004" pitchFamily="50" charset="-34"/>
                <a:ea typeface="+mn-ea"/>
                <a:cs typeface="DB Heavent" panose="02000506060000020004" pitchFamily="50" charset="-34"/>
              </a:rPr>
              <a:t>PORT- SET100 &amp; SSET</a:t>
            </a:r>
          </a:p>
        </p:txBody>
      </p:sp>
    </p:spTree>
    <p:extLst>
      <p:ext uri="{BB962C8B-B14F-4D97-AF65-F5344CB8AC3E}">
        <p14:creationId xmlns:p14="http://schemas.microsoft.com/office/powerpoint/2010/main" val="27507626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0935DD-8067-4D81-8806-B19D766BECE2}"/>
              </a:ext>
            </a:extLst>
          </p:cNvPr>
          <p:cNvSpPr>
            <a:spLocks/>
          </p:cNvSpPr>
          <p:nvPr/>
        </p:nvSpPr>
        <p:spPr>
          <a:xfrm>
            <a:off x="117889" y="22225"/>
            <a:ext cx="8029507" cy="830997"/>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4800" b="0" i="0" u="none" strike="noStrike" kern="0" cap="none" spc="0" normalizeH="0" baseline="0" noProof="0" dirty="0">
                <a:ln>
                  <a:noFill/>
                </a:ln>
                <a:solidFill>
                  <a:srgbClr val="003D66">
                    <a:lumMod val="75000"/>
                  </a:srgbClr>
                </a:solidFill>
                <a:effectLst/>
                <a:uLnTx/>
                <a:uFillTx/>
                <a:latin typeface="DB Heavent" panose="02000506060000020004" pitchFamily="50" charset="-34"/>
                <a:ea typeface="+mn-ea"/>
                <a:cs typeface="DB Heavent" panose="02000506060000020004" pitchFamily="50" charset="-34"/>
              </a:rPr>
              <a:t>Port Performance</a:t>
            </a:r>
          </a:p>
        </p:txBody>
      </p:sp>
      <p:sp>
        <p:nvSpPr>
          <p:cNvPr id="4" name="TextBox 3">
            <a:extLst>
              <a:ext uri="{FF2B5EF4-FFF2-40B4-BE49-F238E27FC236}">
                <a16:creationId xmlns:a16="http://schemas.microsoft.com/office/drawing/2014/main" id="{ECD76DE9-64DE-4337-8502-7FB5E6DBB740}"/>
              </a:ext>
            </a:extLst>
          </p:cNvPr>
          <p:cNvSpPr txBox="1"/>
          <p:nvPr/>
        </p:nvSpPr>
        <p:spPr>
          <a:xfrm>
            <a:off x="1439652" y="1147644"/>
            <a:ext cx="5904656" cy="70788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4000" b="1" i="0" u="none" strike="noStrike" kern="1200" cap="none" spc="0" normalizeH="0" baseline="0" noProof="0" dirty="0">
                <a:ln>
                  <a:noFill/>
                </a:ln>
                <a:solidFill>
                  <a:srgbClr val="5B9BD5">
                    <a:lumMod val="75000"/>
                  </a:srgbClr>
                </a:solidFill>
                <a:effectLst/>
                <a:uLnTx/>
                <a:uFillTx/>
                <a:latin typeface="CordiaUPC" panose="020B0304020202020204" pitchFamily="34" charset="-34"/>
                <a:ea typeface="+mn-ea"/>
                <a:cs typeface="CordiaUPC" panose="020B0304020202020204" pitchFamily="34" charset="-34"/>
              </a:rPr>
              <a:t>ชื่อ</a:t>
            </a:r>
            <a:r>
              <a:rPr kumimoji="0" lang="en-US" sz="4000" b="1" i="0" u="none" strike="noStrike" kern="1200" cap="none" spc="0" normalizeH="0" baseline="0" noProof="0" dirty="0">
                <a:ln>
                  <a:noFill/>
                </a:ln>
                <a:solidFill>
                  <a:srgbClr val="5B9BD5">
                    <a:lumMod val="75000"/>
                  </a:srgbClr>
                </a:solidFill>
                <a:effectLst/>
                <a:uLnTx/>
                <a:uFillTx/>
                <a:latin typeface="CordiaUPC" panose="020B0304020202020204" pitchFamily="34" charset="-34"/>
                <a:ea typeface="+mn-ea"/>
                <a:cs typeface="CordiaUPC" panose="020B0304020202020204" pitchFamily="34" charset="-34"/>
              </a:rPr>
              <a:t> :  PORT- SET100 &amp; SSET</a:t>
            </a:r>
            <a:endParaRPr kumimoji="0" lang="th-TH" sz="4000" b="1" i="0" u="none" strike="noStrike" kern="1200" cap="none" spc="0" normalizeH="0" baseline="0" noProof="0" dirty="0">
              <a:ln>
                <a:noFill/>
              </a:ln>
              <a:solidFill>
                <a:srgbClr val="5B9BD5">
                  <a:lumMod val="75000"/>
                </a:srgbClr>
              </a:solidFill>
              <a:effectLst/>
              <a:uLnTx/>
              <a:uFillTx/>
              <a:latin typeface="CordiaUPC" panose="020B0304020202020204" pitchFamily="34" charset="-34"/>
              <a:ea typeface="+mn-ea"/>
              <a:cs typeface="CordiaUPC" panose="020B0304020202020204" pitchFamily="34" charset="-34"/>
            </a:endParaRPr>
          </a:p>
        </p:txBody>
      </p:sp>
      <p:pic>
        <p:nvPicPr>
          <p:cNvPr id="5" name="Picture 6" descr="Bundle of economy and finances icons Free Vecto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9276" t="5224" r="3817" b="74540"/>
          <a:stretch/>
        </p:blipFill>
        <p:spPr bwMode="auto">
          <a:xfrm>
            <a:off x="511094" y="994535"/>
            <a:ext cx="907860" cy="907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5098C18-20E7-43B3-AAFB-10FA793A90A4}"/>
              </a:ext>
            </a:extLst>
          </p:cNvPr>
          <p:cNvSpPr/>
          <p:nvPr/>
        </p:nvSpPr>
        <p:spPr>
          <a:xfrm>
            <a:off x="299279" y="2043708"/>
            <a:ext cx="11686548" cy="4462760"/>
          </a:xfrm>
          <a:prstGeom prst="rect">
            <a:avLst/>
          </a:prstGeom>
          <a:solidFill>
            <a:schemeClr val="bg1"/>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สรุป </a:t>
            </a:r>
            <a:r>
              <a:rPr kumimoji="0" lang="en-US"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Performance </a:t>
            </a:r>
            <a:r>
              <a:rPr kumimoji="0" lang="th-TH"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ของสัปดาห์ที่ผ่านมา (</a:t>
            </a:r>
            <a:r>
              <a:rPr kumimoji="0" lang="en-US"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13</a:t>
            </a:r>
            <a:r>
              <a:rPr kumimoji="0" lang="th-TH"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-1</a:t>
            </a:r>
            <a:r>
              <a:rPr kumimoji="0" lang="en-US"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7 </a:t>
            </a:r>
            <a:r>
              <a:rPr kumimoji="0" lang="th-TH"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พ.ย.66)</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40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หุ้นทั้งหมดในพอร์ต 6 ตัว </a:t>
            </a:r>
            <a:r>
              <a:rPr kumimoji="0" lang="en-US" sz="40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BH(10%),TISCO(10%), SCB(10%), CBG(10%), ITC(10%), BGRIM(10%)  </a:t>
            </a:r>
            <a:r>
              <a:rPr kumimoji="0" lang="th-TH" sz="40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หุ้นแต่ละตัวให้น้ำหนักตามตัวเลขที่ระบุไว้หลังชื่อหุ้น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6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ผลตอบแทนของสัปดาห์ </a:t>
            </a:r>
            <a:r>
              <a:rPr kumimoji="0" lang="en-US" sz="40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a:t>
            </a:r>
            <a:r>
              <a:rPr kumimoji="0" lang="th-TH" sz="40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 </a:t>
            </a:r>
            <a:r>
              <a:rPr kumimoji="0" lang="en-US" sz="40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3.8% (SET100</a:t>
            </a:r>
            <a:r>
              <a:rPr kumimoji="0" lang="th-TH" sz="40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 </a:t>
            </a:r>
            <a:r>
              <a:rPr kumimoji="0" lang="en-US" sz="40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Total Return :</a:t>
            </a:r>
            <a:r>
              <a:rPr kumimoji="0" lang="th-TH" sz="40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 </a:t>
            </a:r>
            <a:r>
              <a:rPr kumimoji="0" lang="en-US" sz="40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a:t>
            </a:r>
            <a:r>
              <a:rPr kumimoji="0" lang="th-TH" sz="3200" b="0" i="1"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เปรียบเทียบโดยใช้ราคาปิดวันสุดท้ายของสัปดาห์ล่าสุด เทียบกับราคาปิดวันสุดท้ายของสัปดาห์ก่อน)</a:t>
            </a:r>
            <a:endParaRPr kumimoji="0" lang="en-US" sz="2000" b="0" i="1"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endParaRPr>
          </a:p>
        </p:txBody>
      </p:sp>
    </p:spTree>
    <p:extLst>
      <p:ext uri="{BB962C8B-B14F-4D97-AF65-F5344CB8AC3E}">
        <p14:creationId xmlns:p14="http://schemas.microsoft.com/office/powerpoint/2010/main" val="251114730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0935DD-8067-4D81-8806-B19D766BECE2}"/>
              </a:ext>
            </a:extLst>
          </p:cNvPr>
          <p:cNvSpPr>
            <a:spLocks/>
          </p:cNvSpPr>
          <p:nvPr/>
        </p:nvSpPr>
        <p:spPr>
          <a:xfrm>
            <a:off x="262921" y="79308"/>
            <a:ext cx="8029507" cy="769441"/>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4400" b="0" i="0" u="none" strike="noStrike" kern="0" cap="none" spc="0" normalizeH="0" baseline="0" noProof="0" dirty="0">
                <a:ln>
                  <a:noFill/>
                </a:ln>
                <a:solidFill>
                  <a:srgbClr val="003D66">
                    <a:lumMod val="75000"/>
                  </a:srgbClr>
                </a:solidFill>
                <a:effectLst/>
                <a:uLnTx/>
                <a:uFillTx/>
                <a:latin typeface="DB Heavent" panose="02000506060000020004" pitchFamily="50" charset="-34"/>
                <a:ea typeface="+mn-ea"/>
                <a:cs typeface="DB Heavent" panose="02000506060000020004" pitchFamily="50" charset="-34"/>
              </a:rPr>
              <a:t>Port Performance</a:t>
            </a:r>
          </a:p>
        </p:txBody>
      </p:sp>
      <p:pic>
        <p:nvPicPr>
          <p:cNvPr id="2" name="Picture 1">
            <a:extLst>
              <a:ext uri="{FF2B5EF4-FFF2-40B4-BE49-F238E27FC236}">
                <a16:creationId xmlns:a16="http://schemas.microsoft.com/office/drawing/2014/main" id="{95998194-C334-6D5D-ACA6-A01871C11F00}"/>
              </a:ext>
            </a:extLst>
          </p:cNvPr>
          <p:cNvPicPr>
            <a:picLocks noChangeAspect="1"/>
          </p:cNvPicPr>
          <p:nvPr/>
        </p:nvPicPr>
        <p:blipFill>
          <a:blip r:embed="rId3"/>
          <a:stretch>
            <a:fillRect/>
          </a:stretch>
        </p:blipFill>
        <p:spPr>
          <a:xfrm>
            <a:off x="911598" y="848749"/>
            <a:ext cx="10608048" cy="5518046"/>
          </a:xfrm>
          <a:prstGeom prst="rect">
            <a:avLst/>
          </a:prstGeom>
        </p:spPr>
      </p:pic>
    </p:spTree>
    <p:extLst>
      <p:ext uri="{BB962C8B-B14F-4D97-AF65-F5344CB8AC3E}">
        <p14:creationId xmlns:p14="http://schemas.microsoft.com/office/powerpoint/2010/main" val="230823061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smtClean="0">
                <a:ln>
                  <a:noFill/>
                </a:ln>
                <a:solidFill>
                  <a:srgbClr val="FFFFFF"/>
                </a:solidFill>
                <a:effectLst/>
                <a:uLnTx/>
                <a:uFillTx/>
                <a:latin typeface="DB Heavent Light"/>
                <a:ea typeface="+mn-ea"/>
                <a:cs typeface="DB Heavent Light"/>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800" b="0" i="0" u="none" strike="noStrike" kern="1200" cap="none" spc="0" normalizeH="0" baseline="0" noProof="0" dirty="0">
              <a:ln>
                <a:noFill/>
              </a:ln>
              <a:solidFill>
                <a:srgbClr val="FFFFFF"/>
              </a:solidFill>
              <a:effectLst/>
              <a:uLnTx/>
              <a:uFillTx/>
              <a:latin typeface="DB Heavent Light"/>
              <a:ea typeface="+mn-ea"/>
              <a:cs typeface="DB Heavent Light"/>
            </a:endParaRPr>
          </a:p>
        </p:txBody>
      </p:sp>
      <p:sp>
        <p:nvSpPr>
          <p:cNvPr id="6" name="TextBox 5">
            <a:extLst>
              <a:ext uri="{FF2B5EF4-FFF2-40B4-BE49-F238E27FC236}">
                <a16:creationId xmlns:a16="http://schemas.microsoft.com/office/drawing/2014/main" id="{E70479CF-4219-4A2A-A002-A0BFAA59262B}"/>
              </a:ext>
            </a:extLst>
          </p:cNvPr>
          <p:cNvSpPr txBox="1"/>
          <p:nvPr/>
        </p:nvSpPr>
        <p:spPr>
          <a:xfrm>
            <a:off x="10227196" y="742421"/>
            <a:ext cx="1872208" cy="461665"/>
          </a:xfrm>
          <a:prstGeom prst="rect">
            <a:avLst/>
          </a:prstGeom>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As of</a:t>
            </a:r>
            <a:r>
              <a:rPr kumimoji="0" lang="th-TH"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 </a:t>
            </a:r>
            <a:r>
              <a:rPr kumimoji="0" lang="en-US"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17</a:t>
            </a:r>
            <a:r>
              <a:rPr kumimoji="0" lang="th-TH"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a:t>
            </a:r>
            <a:r>
              <a:rPr kumimoji="0" lang="en-US"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Nov-23</a:t>
            </a:r>
          </a:p>
        </p:txBody>
      </p:sp>
      <p:sp>
        <p:nvSpPr>
          <p:cNvPr id="7" name="Rectangle 6">
            <a:extLst>
              <a:ext uri="{FF2B5EF4-FFF2-40B4-BE49-F238E27FC236}">
                <a16:creationId xmlns:a16="http://schemas.microsoft.com/office/drawing/2014/main" id="{F50935DD-8067-4D81-8806-B19D766BECE2}"/>
              </a:ext>
            </a:extLst>
          </p:cNvPr>
          <p:cNvSpPr>
            <a:spLocks/>
          </p:cNvSpPr>
          <p:nvPr/>
        </p:nvSpPr>
        <p:spPr>
          <a:xfrm>
            <a:off x="299211" y="-31845"/>
            <a:ext cx="8029507" cy="830997"/>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4800" b="0" i="0" u="none" strike="noStrike" kern="0" cap="none" spc="0" normalizeH="0" baseline="0" noProof="0" dirty="0">
                <a:ln>
                  <a:noFill/>
                </a:ln>
                <a:solidFill>
                  <a:srgbClr val="003D66">
                    <a:lumMod val="75000"/>
                  </a:srgbClr>
                </a:solidFill>
                <a:effectLst/>
                <a:uLnTx/>
                <a:uFillTx/>
                <a:latin typeface="DB Heavent" panose="02000506060000020004" pitchFamily="50" charset="-34"/>
                <a:ea typeface="+mn-ea"/>
                <a:cs typeface="DB Heavent" panose="02000506060000020004" pitchFamily="50" charset="-34"/>
              </a:rPr>
              <a:t>Port Performance</a:t>
            </a:r>
          </a:p>
        </p:txBody>
      </p:sp>
      <p:sp>
        <p:nvSpPr>
          <p:cNvPr id="2" name="TextBox 1"/>
          <p:cNvSpPr txBox="1"/>
          <p:nvPr/>
        </p:nvSpPr>
        <p:spPr>
          <a:xfrm>
            <a:off x="7742121" y="6170618"/>
            <a:ext cx="4357283" cy="32316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หมายเหตุ </a:t>
            </a:r>
            <a:r>
              <a:rPr kumimoji="0" lang="en-US"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a:t>
            </a:r>
            <a:r>
              <a:rPr kumimoji="0" lang="th-TH"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a:t>
            </a:r>
            <a:r>
              <a:rPr kumimoji="0" lang="en-US"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Return </a:t>
            </a:r>
            <a:r>
              <a:rPr kumimoji="0" lang="th-TH"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รายสัปดาห์คำนวณผลตอบแทนตามคำแนะนำ </a:t>
            </a:r>
            <a:r>
              <a:rPr kumimoji="0" lang="en-US"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Port Advisory</a:t>
            </a:r>
          </a:p>
        </p:txBody>
      </p:sp>
      <p:sp>
        <p:nvSpPr>
          <p:cNvPr id="9" name="TextBox 8">
            <a:extLst>
              <a:ext uri="{FF2B5EF4-FFF2-40B4-BE49-F238E27FC236}">
                <a16:creationId xmlns:a16="http://schemas.microsoft.com/office/drawing/2014/main" id="{7A992BA9-47EE-4BE5-877D-9C311CEA9418}"/>
              </a:ext>
            </a:extLst>
          </p:cNvPr>
          <p:cNvSpPr txBox="1"/>
          <p:nvPr/>
        </p:nvSpPr>
        <p:spPr>
          <a:xfrm>
            <a:off x="11163300" y="1043484"/>
            <a:ext cx="856325"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1</a:t>
            </a:r>
            <a:r>
              <a:rPr kumimoji="0" lang="th-TH" sz="18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6</a:t>
            </a:r>
            <a:r>
              <a:rPr kumimoji="0" lang="en-US" sz="18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a:t>
            </a:r>
            <a:r>
              <a:rPr kumimoji="0" lang="th-TH" sz="18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3</a:t>
            </a:r>
            <a:r>
              <a:rPr kumimoji="0" lang="en-US" sz="18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0 PM</a:t>
            </a:r>
            <a:endParaRPr kumimoji="0" lang="th-TH" sz="18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endParaRPr>
          </a:p>
        </p:txBody>
      </p:sp>
      <p:graphicFrame>
        <p:nvGraphicFramePr>
          <p:cNvPr id="5" name="Object 4">
            <a:extLst>
              <a:ext uri="{FF2B5EF4-FFF2-40B4-BE49-F238E27FC236}">
                <a16:creationId xmlns:a16="http://schemas.microsoft.com/office/drawing/2014/main" id="{972E0FEA-B8F6-A0F1-CF09-9AFCACA75240}"/>
              </a:ext>
            </a:extLst>
          </p:cNvPr>
          <p:cNvGraphicFramePr>
            <a:graphicFrameLocks noChangeAspect="1"/>
          </p:cNvGraphicFramePr>
          <p:nvPr/>
        </p:nvGraphicFramePr>
        <p:xfrm>
          <a:off x="2009775" y="1231900"/>
          <a:ext cx="8172450" cy="4391025"/>
        </p:xfrm>
        <a:graphic>
          <a:graphicData uri="http://schemas.openxmlformats.org/presentationml/2006/ole">
            <mc:AlternateContent xmlns:mc="http://schemas.openxmlformats.org/markup-compatibility/2006">
              <mc:Choice xmlns:v="urn:schemas-microsoft-com:vml" Requires="v">
                <p:oleObj name="Worksheet" r:id="rId2" imgW="8172354" imgH="4391167" progId="Excel.Sheet.12">
                  <p:link updateAutomatic="1"/>
                </p:oleObj>
              </mc:Choice>
              <mc:Fallback>
                <p:oleObj name="Worksheet" r:id="rId2" imgW="8172354" imgH="4391167" progId="Excel.Sheet.12">
                  <p:link updateAutomatic="1"/>
                  <p:pic>
                    <p:nvPicPr>
                      <p:cNvPr id="5" name="Object 4">
                        <a:extLst>
                          <a:ext uri="{FF2B5EF4-FFF2-40B4-BE49-F238E27FC236}">
                            <a16:creationId xmlns:a16="http://schemas.microsoft.com/office/drawing/2014/main" id="{972E0FEA-B8F6-A0F1-CF09-9AFCACA75240}"/>
                          </a:ext>
                        </a:extLst>
                      </p:cNvPr>
                      <p:cNvPicPr/>
                      <p:nvPr/>
                    </p:nvPicPr>
                    <p:blipFill>
                      <a:blip r:embed="rId3"/>
                      <a:stretch>
                        <a:fillRect/>
                      </a:stretch>
                    </p:blipFill>
                    <p:spPr>
                      <a:xfrm>
                        <a:off x="2009775" y="1231900"/>
                        <a:ext cx="8172450" cy="4391025"/>
                      </a:xfrm>
                      <a:prstGeom prst="rect">
                        <a:avLst/>
                      </a:prstGeom>
                    </p:spPr>
                  </p:pic>
                </p:oleObj>
              </mc:Fallback>
            </mc:AlternateContent>
          </a:graphicData>
        </a:graphic>
      </p:graphicFrame>
    </p:spTree>
    <p:extLst>
      <p:ext uri="{BB962C8B-B14F-4D97-AF65-F5344CB8AC3E}">
        <p14:creationId xmlns:p14="http://schemas.microsoft.com/office/powerpoint/2010/main" val="164205988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0479CF-4219-4A2A-A002-A0BFAA59262B}"/>
              </a:ext>
            </a:extLst>
          </p:cNvPr>
          <p:cNvSpPr txBox="1"/>
          <p:nvPr/>
        </p:nvSpPr>
        <p:spPr>
          <a:xfrm>
            <a:off x="10227196" y="766485"/>
            <a:ext cx="1872208" cy="461665"/>
          </a:xfrm>
          <a:prstGeom prst="rect">
            <a:avLst/>
          </a:prstGeom>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As of 17-Nov-23</a:t>
            </a:r>
          </a:p>
        </p:txBody>
      </p:sp>
      <p:sp>
        <p:nvSpPr>
          <p:cNvPr id="7" name="Rectangle 6">
            <a:extLst>
              <a:ext uri="{FF2B5EF4-FFF2-40B4-BE49-F238E27FC236}">
                <a16:creationId xmlns:a16="http://schemas.microsoft.com/office/drawing/2014/main" id="{F50935DD-8067-4D81-8806-B19D766BECE2}"/>
              </a:ext>
            </a:extLst>
          </p:cNvPr>
          <p:cNvSpPr>
            <a:spLocks/>
          </p:cNvSpPr>
          <p:nvPr/>
        </p:nvSpPr>
        <p:spPr>
          <a:xfrm>
            <a:off x="268941" y="12105"/>
            <a:ext cx="8029507" cy="830997"/>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4800" b="0" i="0" u="none" strike="noStrike" kern="0" cap="none" spc="0" normalizeH="0" baseline="0" noProof="0" dirty="0">
                <a:ln>
                  <a:noFill/>
                </a:ln>
                <a:solidFill>
                  <a:srgbClr val="003D66">
                    <a:lumMod val="75000"/>
                  </a:srgbClr>
                </a:solidFill>
                <a:effectLst/>
                <a:uLnTx/>
                <a:uFillTx/>
                <a:latin typeface="DB Heavent" panose="02000506060000020004" pitchFamily="50" charset="-34"/>
                <a:ea typeface="+mn-ea"/>
                <a:cs typeface="DB Heavent" panose="02000506060000020004" pitchFamily="50" charset="-34"/>
              </a:rPr>
              <a:t>Port Performance</a:t>
            </a:r>
          </a:p>
        </p:txBody>
      </p:sp>
      <p:sp>
        <p:nvSpPr>
          <p:cNvPr id="11" name="TextBox 10"/>
          <p:cNvSpPr txBox="1"/>
          <p:nvPr/>
        </p:nvSpPr>
        <p:spPr>
          <a:xfrm>
            <a:off x="9095055" y="6209679"/>
            <a:ext cx="3004349" cy="32316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หมายเหตุ </a:t>
            </a:r>
            <a:r>
              <a:rPr kumimoji="0" lang="en-US"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a:t>
            </a:r>
            <a:r>
              <a:rPr kumimoji="0" lang="th-TH"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a:t>
            </a:r>
            <a:r>
              <a:rPr kumimoji="0" lang="en-US"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Return </a:t>
            </a:r>
            <a:r>
              <a:rPr kumimoji="0" lang="th-TH"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สะสมตามคำแนะนำ </a:t>
            </a:r>
            <a:r>
              <a:rPr kumimoji="0" lang="en-US"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Port Advisory</a:t>
            </a:r>
          </a:p>
        </p:txBody>
      </p:sp>
      <p:sp>
        <p:nvSpPr>
          <p:cNvPr id="12" name="TextBox 11">
            <a:extLst>
              <a:ext uri="{FF2B5EF4-FFF2-40B4-BE49-F238E27FC236}">
                <a16:creationId xmlns:a16="http://schemas.microsoft.com/office/drawing/2014/main" id="{3C8A05B1-66AD-47E0-9309-414A7459189E}"/>
              </a:ext>
            </a:extLst>
          </p:cNvPr>
          <p:cNvSpPr txBox="1"/>
          <p:nvPr/>
        </p:nvSpPr>
        <p:spPr>
          <a:xfrm>
            <a:off x="11163300" y="1043484"/>
            <a:ext cx="856325"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1</a:t>
            </a:r>
            <a:r>
              <a:rPr kumimoji="0" lang="th-TH" sz="18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6.</a:t>
            </a:r>
            <a:r>
              <a:rPr kumimoji="0" lang="en-US" sz="18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30 PM</a:t>
            </a:r>
            <a:endParaRPr kumimoji="0" lang="th-TH" sz="18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endParaRPr>
          </a:p>
        </p:txBody>
      </p:sp>
      <p:graphicFrame>
        <p:nvGraphicFramePr>
          <p:cNvPr id="3" name="Object 2">
            <a:extLst>
              <a:ext uri="{FF2B5EF4-FFF2-40B4-BE49-F238E27FC236}">
                <a16:creationId xmlns:a16="http://schemas.microsoft.com/office/drawing/2014/main" id="{568035DC-2465-C027-7A13-6245E73D783B}"/>
              </a:ext>
            </a:extLst>
          </p:cNvPr>
          <p:cNvGraphicFramePr>
            <a:graphicFrameLocks noChangeAspect="1"/>
          </p:cNvGraphicFramePr>
          <p:nvPr/>
        </p:nvGraphicFramePr>
        <p:xfrm>
          <a:off x="868363" y="844550"/>
          <a:ext cx="10128250" cy="5407025"/>
        </p:xfrm>
        <a:graphic>
          <a:graphicData uri="http://schemas.openxmlformats.org/presentationml/2006/ole">
            <mc:AlternateContent xmlns:mc="http://schemas.openxmlformats.org/markup-compatibility/2006">
              <mc:Choice xmlns:v="urn:schemas-microsoft-com:vml" Requires="v">
                <p:oleObj name="Worksheet" r:id="rId2" imgW="13687569" imgH="7305689" progId="Excel.Sheet.12">
                  <p:link updateAutomatic="1"/>
                </p:oleObj>
              </mc:Choice>
              <mc:Fallback>
                <p:oleObj name="Worksheet" r:id="rId2" imgW="13687569" imgH="7305689" progId="Excel.Sheet.12">
                  <p:link updateAutomatic="1"/>
                  <p:pic>
                    <p:nvPicPr>
                      <p:cNvPr id="3" name="Object 2">
                        <a:extLst>
                          <a:ext uri="{FF2B5EF4-FFF2-40B4-BE49-F238E27FC236}">
                            <a16:creationId xmlns:a16="http://schemas.microsoft.com/office/drawing/2014/main" id="{568035DC-2465-C027-7A13-6245E73D783B}"/>
                          </a:ext>
                        </a:extLst>
                      </p:cNvPr>
                      <p:cNvPicPr/>
                      <p:nvPr/>
                    </p:nvPicPr>
                    <p:blipFill>
                      <a:blip r:embed="rId3"/>
                      <a:stretch>
                        <a:fillRect/>
                      </a:stretch>
                    </p:blipFill>
                    <p:spPr>
                      <a:xfrm>
                        <a:off x="868363" y="844550"/>
                        <a:ext cx="10128250" cy="5407025"/>
                      </a:xfrm>
                      <a:prstGeom prst="rect">
                        <a:avLst/>
                      </a:prstGeom>
                    </p:spPr>
                  </p:pic>
                </p:oleObj>
              </mc:Fallback>
            </mc:AlternateContent>
          </a:graphicData>
        </a:graphic>
      </p:graphicFrame>
    </p:spTree>
    <p:extLst>
      <p:ext uri="{BB962C8B-B14F-4D97-AF65-F5344CB8AC3E}">
        <p14:creationId xmlns:p14="http://schemas.microsoft.com/office/powerpoint/2010/main" val="18780135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009000" y="1353688"/>
          <a:ext cx="10260000" cy="4970880"/>
        </p:xfrm>
        <a:graphic>
          <a:graphicData uri="http://schemas.openxmlformats.org/drawingml/2006/table">
            <a:tbl>
              <a:tblPr firstRow="1" bandRow="1">
                <a:tableStyleId>{5C22544A-7EE6-4342-B048-85BDC9FD1C3A}</a:tableStyleId>
              </a:tblPr>
              <a:tblGrid>
                <a:gridCol w="1988108">
                  <a:extLst>
                    <a:ext uri="{9D8B030D-6E8A-4147-A177-3AD203B41FA5}">
                      <a16:colId xmlns:a16="http://schemas.microsoft.com/office/drawing/2014/main" val="1463841925"/>
                    </a:ext>
                  </a:extLst>
                </a:gridCol>
                <a:gridCol w="1523769">
                  <a:extLst>
                    <a:ext uri="{9D8B030D-6E8A-4147-A177-3AD203B41FA5}">
                      <a16:colId xmlns:a16="http://schemas.microsoft.com/office/drawing/2014/main" val="3363176427"/>
                    </a:ext>
                  </a:extLst>
                </a:gridCol>
                <a:gridCol w="2153211">
                  <a:extLst>
                    <a:ext uri="{9D8B030D-6E8A-4147-A177-3AD203B41FA5}">
                      <a16:colId xmlns:a16="http://schemas.microsoft.com/office/drawing/2014/main" val="3189353185"/>
                    </a:ext>
                  </a:extLst>
                </a:gridCol>
                <a:gridCol w="1664657">
                  <a:extLst>
                    <a:ext uri="{9D8B030D-6E8A-4147-A177-3AD203B41FA5}">
                      <a16:colId xmlns:a16="http://schemas.microsoft.com/office/drawing/2014/main" val="3737361818"/>
                    </a:ext>
                  </a:extLst>
                </a:gridCol>
                <a:gridCol w="2930255">
                  <a:extLst>
                    <a:ext uri="{9D8B030D-6E8A-4147-A177-3AD203B41FA5}">
                      <a16:colId xmlns:a16="http://schemas.microsoft.com/office/drawing/2014/main" val="1868509393"/>
                    </a:ext>
                  </a:extLst>
                </a:gridCol>
              </a:tblGrid>
              <a:tr h="534159">
                <a:tc>
                  <a:txBody>
                    <a:bodyPr/>
                    <a:lstStyle/>
                    <a:p>
                      <a:pPr algn="ctr"/>
                      <a:r>
                        <a:rPr lang="th-TH" sz="1600" b="0" dirty="0">
                          <a:latin typeface="DB Heavent Med" panose="02000606060000090000" pitchFamily="2" charset="-34"/>
                          <a:cs typeface="DB Heavent Med" panose="02000606060000090000" pitchFamily="2" charset="-34"/>
                        </a:rPr>
                        <a:t>สัปดาห์ที่</a:t>
                      </a:r>
                      <a:endParaRPr lang="en-US" sz="1600" b="0" dirty="0">
                        <a:latin typeface="DB Heavent Med" panose="02000606060000090000" pitchFamily="2" charset="-34"/>
                        <a:cs typeface="DB Heavent Med" panose="02000606060000090000" pitchFamily="2" charset="-34"/>
                      </a:endParaRPr>
                    </a:p>
                  </a:txBody>
                  <a:tcPr anchor="ctr">
                    <a:solidFill>
                      <a:schemeClr val="accent1">
                        <a:lumMod val="50000"/>
                      </a:schemeClr>
                    </a:solidFill>
                  </a:tcPr>
                </a:tc>
                <a:tc>
                  <a:txBody>
                    <a:bodyPr/>
                    <a:lstStyle/>
                    <a:p>
                      <a:pPr algn="ctr"/>
                      <a:r>
                        <a:rPr lang="th-TH" sz="1600" b="0" dirty="0">
                          <a:latin typeface="DB Heavent Med" panose="02000606060000090000" pitchFamily="2" charset="-34"/>
                          <a:cs typeface="DB Heavent Med" panose="02000606060000090000" pitchFamily="2" charset="-34"/>
                        </a:rPr>
                        <a:t>จำนวนหุ้น</a:t>
                      </a:r>
                    </a:p>
                    <a:p>
                      <a:pPr algn="ctr"/>
                      <a:r>
                        <a:rPr lang="en-US" sz="1600" b="0" dirty="0">
                          <a:latin typeface="DB Heavent Med" panose="02000606060000090000" pitchFamily="2" charset="-34"/>
                          <a:cs typeface="DB Heavent Med" panose="02000606060000090000" pitchFamily="2" charset="-34"/>
                        </a:rPr>
                        <a:t>SET100+SSET </a:t>
                      </a:r>
                      <a:r>
                        <a:rPr lang="th-TH" sz="1600" b="0" dirty="0">
                          <a:latin typeface="DB Heavent Med" panose="02000606060000090000" pitchFamily="2" charset="-34"/>
                          <a:cs typeface="DB Heavent Med" panose="02000606060000090000" pitchFamily="2" charset="-34"/>
                        </a:rPr>
                        <a:t>ที่ใช้</a:t>
                      </a:r>
                      <a:endParaRPr lang="en-US" sz="1600" b="0" dirty="0">
                        <a:latin typeface="DB Heavent Med" panose="02000606060000090000" pitchFamily="2" charset="-34"/>
                        <a:cs typeface="DB Heavent Med" panose="02000606060000090000" pitchFamily="2" charset="-34"/>
                      </a:endParaRPr>
                    </a:p>
                  </a:txBody>
                  <a:tcPr anchor="ctr">
                    <a:solidFill>
                      <a:schemeClr val="accent1">
                        <a:lumMod val="50000"/>
                      </a:schemeClr>
                    </a:solidFill>
                  </a:tcPr>
                </a:tc>
                <a:tc>
                  <a:txBody>
                    <a:bodyPr/>
                    <a:lstStyle/>
                    <a:p>
                      <a:pPr algn="ctr"/>
                      <a:r>
                        <a:rPr lang="th-TH" sz="1600" b="0" dirty="0">
                          <a:latin typeface="DB Heavent Med" panose="02000606060000090000" pitchFamily="2" charset="-34"/>
                          <a:cs typeface="DB Heavent Med" panose="02000606060000090000" pitchFamily="2" charset="-34"/>
                        </a:rPr>
                        <a:t>หุ้นที่มีมูลค่า</a:t>
                      </a:r>
                      <a:r>
                        <a:rPr lang="th-TH" sz="1600" b="0" baseline="0" dirty="0">
                          <a:latin typeface="DB Heavent Med" panose="02000606060000090000" pitchFamily="2" charset="-34"/>
                          <a:cs typeface="DB Heavent Med" panose="02000606060000090000" pitchFamily="2" charset="-34"/>
                        </a:rPr>
                        <a:t> </a:t>
                      </a:r>
                    </a:p>
                    <a:p>
                      <a:pPr algn="ctr"/>
                      <a:r>
                        <a:rPr lang="en-US" sz="1600" b="0" baseline="0" dirty="0">
                          <a:latin typeface="DB Heavent Med" panose="02000606060000090000" pitchFamily="2" charset="-34"/>
                          <a:cs typeface="DB Heavent Med" panose="02000606060000090000" pitchFamily="2" charset="-34"/>
                        </a:rPr>
                        <a:t>&gt;</a:t>
                      </a:r>
                      <a:r>
                        <a:rPr lang="th-TH" sz="1600" b="0" baseline="0" dirty="0">
                          <a:latin typeface="DB Heavent Med" panose="02000606060000090000" pitchFamily="2" charset="-34"/>
                          <a:cs typeface="DB Heavent Med" panose="02000606060000090000" pitchFamily="2" charset="-34"/>
                        </a:rPr>
                        <a:t> </a:t>
                      </a:r>
                      <a:r>
                        <a:rPr lang="en-US" sz="1600" b="0" baseline="0" dirty="0">
                          <a:latin typeface="DB Heavent Med" panose="02000606060000090000" pitchFamily="2" charset="-34"/>
                          <a:cs typeface="DB Heavent Med" panose="02000606060000090000" pitchFamily="2" charset="-34"/>
                        </a:rPr>
                        <a:t>20 </a:t>
                      </a:r>
                      <a:r>
                        <a:rPr lang="th-TH" sz="1600" b="0" baseline="0" dirty="0">
                          <a:latin typeface="DB Heavent Med" panose="02000606060000090000" pitchFamily="2" charset="-34"/>
                          <a:cs typeface="DB Heavent Med" panose="02000606060000090000" pitchFamily="2" charset="-34"/>
                        </a:rPr>
                        <a:t>ล้านบาท</a:t>
                      </a:r>
                      <a:endParaRPr lang="en-US" sz="1600" b="0" dirty="0">
                        <a:latin typeface="DB Heavent Med" panose="02000606060000090000" pitchFamily="2" charset="-34"/>
                        <a:cs typeface="DB Heavent Med" panose="02000606060000090000" pitchFamily="2" charset="-34"/>
                      </a:endParaRPr>
                    </a:p>
                  </a:txBody>
                  <a:tcPr anchor="ctr">
                    <a:solidFill>
                      <a:schemeClr val="accent1">
                        <a:lumMod val="50000"/>
                      </a:schemeClr>
                    </a:solidFill>
                  </a:tcPr>
                </a:tc>
                <a:tc>
                  <a:txBody>
                    <a:bodyPr/>
                    <a:lstStyle/>
                    <a:p>
                      <a:pPr algn="ctr"/>
                      <a:r>
                        <a:rPr lang="th-TH" sz="1600" b="0" dirty="0">
                          <a:latin typeface="DB Heavent Med" panose="02000606060000090000" pitchFamily="2" charset="-34"/>
                          <a:cs typeface="DB Heavent Med" panose="02000606060000090000" pitchFamily="2" charset="-34"/>
                        </a:rPr>
                        <a:t>หุ้นที่ราคาสูงขึ้น</a:t>
                      </a:r>
                    </a:p>
                    <a:p>
                      <a:pPr algn="ctr"/>
                      <a:r>
                        <a:rPr lang="th-TH" sz="1600" b="0" dirty="0">
                          <a:latin typeface="DB Heavent Med" panose="02000606060000090000" pitchFamily="2" charset="-34"/>
                          <a:cs typeface="DB Heavent Med" panose="02000606060000090000" pitchFamily="2" charset="-34"/>
                        </a:rPr>
                        <a:t>ในสัปดาห์นี้</a:t>
                      </a:r>
                      <a:endParaRPr lang="en-US" sz="1600" b="0" dirty="0">
                        <a:latin typeface="DB Heavent Med" panose="02000606060000090000" pitchFamily="2" charset="-34"/>
                        <a:cs typeface="DB Heavent Med" panose="02000606060000090000" pitchFamily="2" charset="-34"/>
                      </a:endParaRPr>
                    </a:p>
                  </a:txBody>
                  <a:tcPr anchor="ctr">
                    <a:solidFill>
                      <a:schemeClr val="accent1">
                        <a:lumMod val="50000"/>
                      </a:schemeClr>
                    </a:solidFill>
                  </a:tcPr>
                </a:tc>
                <a:tc>
                  <a:txBody>
                    <a:bodyPr/>
                    <a:lstStyle/>
                    <a:p>
                      <a:pPr algn="ctr"/>
                      <a:r>
                        <a:rPr lang="th-TH" sz="1600" b="0" dirty="0">
                          <a:latin typeface="DB Heavent Med" panose="02000606060000090000" pitchFamily="2" charset="-34"/>
                          <a:cs typeface="DB Heavent Med" panose="02000606060000090000" pitchFamily="2" charset="-34"/>
                        </a:rPr>
                        <a:t>หุ้นใน </a:t>
                      </a:r>
                      <a:r>
                        <a:rPr lang="en-US" sz="1600" b="0" dirty="0">
                          <a:latin typeface="DB Heavent Med" panose="02000606060000090000" pitchFamily="2" charset="-34"/>
                          <a:cs typeface="DB Heavent Med" panose="02000606060000090000" pitchFamily="2" charset="-34"/>
                        </a:rPr>
                        <a:t>PA</a:t>
                      </a:r>
                    </a:p>
                    <a:p>
                      <a:pPr algn="ctr"/>
                      <a:r>
                        <a:rPr lang="th-TH" sz="1600" b="0" dirty="0">
                          <a:latin typeface="DB Heavent Med" panose="02000606060000090000" pitchFamily="2" charset="-34"/>
                          <a:cs typeface="DB Heavent Med" panose="02000606060000090000" pitchFamily="2" charset="-34"/>
                        </a:rPr>
                        <a:t>ที่ราคาสูงขึ้น/ จำนวนหุ้นที่แนะนำ</a:t>
                      </a:r>
                      <a:endParaRPr lang="en-US" sz="1600" b="0" dirty="0">
                        <a:latin typeface="DB Heavent Med" panose="02000606060000090000" pitchFamily="2" charset="-34"/>
                        <a:cs typeface="DB Heavent Med" panose="02000606060000090000" pitchFamily="2" charset="-34"/>
                      </a:endParaRPr>
                    </a:p>
                  </a:txBody>
                  <a:tcPr anchor="ctr">
                    <a:solidFill>
                      <a:schemeClr val="accent1">
                        <a:lumMod val="50000"/>
                      </a:schemeClr>
                    </a:solidFill>
                  </a:tcPr>
                </a:tc>
                <a:extLst>
                  <a:ext uri="{0D108BD9-81ED-4DB2-BD59-A6C34878D82A}">
                    <a16:rowId xmlns:a16="http://schemas.microsoft.com/office/drawing/2014/main" val="3275354212"/>
                  </a:ext>
                </a:extLst>
              </a:tr>
              <a:tr h="3331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DB Heavent" panose="02000506060000020004" pitchFamily="2" charset="-34"/>
                          <a:cs typeface="DB Heavent" panose="02000506060000020004" pitchFamily="2" charset="-34"/>
                        </a:rPr>
                        <a:t>21 – 25 </a:t>
                      </a:r>
                      <a:r>
                        <a:rPr lang="th-TH" sz="1300" baseline="0" dirty="0">
                          <a:solidFill>
                            <a:schemeClr val="tx1"/>
                          </a:solidFill>
                          <a:latin typeface="DB Heavent" panose="02000506060000020004" pitchFamily="2" charset="-34"/>
                          <a:cs typeface="DB Heavent" panose="02000506060000020004" pitchFamily="2" charset="-34"/>
                        </a:rPr>
                        <a:t>ส.ค.66</a:t>
                      </a:r>
                      <a:endParaRPr lang="th-TH" sz="1300" dirty="0">
                        <a:solidFill>
                          <a:schemeClr val="tx1"/>
                        </a:solidFill>
                        <a:latin typeface="DB Heavent" panose="02000506060000020004" pitchFamily="2" charset="-34"/>
                        <a:cs typeface="DB Heavent" panose="02000506060000020004" pitchFamily="2" charset="-34"/>
                      </a:endParaRPr>
                    </a:p>
                  </a:txBody>
                  <a:tcPr>
                    <a:solidFill>
                      <a:srgbClr val="F2F2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uFillTx/>
                          <a:latin typeface="DB Heavent" panose="02000506060000020004" pitchFamily="2" charset="-34"/>
                          <a:ea typeface="+mn-ea"/>
                          <a:cs typeface="DB Heavent" panose="02000506060000020004" pitchFamily="2" charset="-34"/>
                        </a:rPr>
                        <a:t>230</a:t>
                      </a:r>
                      <a:endParaRPr lang="th-TH" sz="1600" kern="1200" dirty="0">
                        <a:solidFill>
                          <a:schemeClr val="tx1"/>
                        </a:solidFill>
                        <a:uFillTx/>
                        <a:latin typeface="DB Heavent" panose="02000506060000020004" pitchFamily="2" charset="-34"/>
                        <a:ea typeface="+mn-ea"/>
                        <a:cs typeface="DB Heavent" panose="02000506060000020004" pitchFamily="2" charset="-34"/>
                      </a:endParaRPr>
                    </a:p>
                  </a:txBody>
                  <a:tcPr>
                    <a:solidFill>
                      <a:srgbClr val="F2F2F2"/>
                    </a:solidFill>
                  </a:tcPr>
                </a:tc>
                <a:tc>
                  <a:txBody>
                    <a:bodyPr/>
                    <a:lstStyle/>
                    <a:p>
                      <a:pPr algn="ctr"/>
                      <a:r>
                        <a:rPr lang="en-US" sz="1400" dirty="0" err="1">
                          <a:latin typeface="DB Heavent" panose="02000506060000020004" pitchFamily="2" charset="-34"/>
                          <a:cs typeface="DB Heavent" panose="02000506060000020004" pitchFamily="2" charset="-34"/>
                        </a:rPr>
                        <a:t>n.a.</a:t>
                      </a:r>
                      <a:endParaRPr lang="en-US" sz="1400" dirty="0">
                        <a:latin typeface="DB Heavent" panose="02000506060000020004" pitchFamily="2" charset="-34"/>
                        <a:cs typeface="DB Heavent" panose="02000506060000020004" pitchFamily="2" charset="-34"/>
                      </a:endParaRPr>
                    </a:p>
                  </a:txBody>
                  <a:tcPr>
                    <a:solidFill>
                      <a:srgbClr val="F2F2F2"/>
                    </a:solidFill>
                  </a:tcPr>
                </a:tc>
                <a:tc>
                  <a:txBody>
                    <a:bodyPr/>
                    <a:lstStyle/>
                    <a:p>
                      <a:pPr algn="ctr"/>
                      <a:r>
                        <a:rPr lang="en-US" sz="1400" dirty="0" err="1">
                          <a:latin typeface="DB Heavent" panose="02000506060000020004" pitchFamily="2" charset="-34"/>
                          <a:cs typeface="DB Heavent" panose="02000506060000020004" pitchFamily="2" charset="-34"/>
                        </a:rPr>
                        <a:t>n.a.</a:t>
                      </a:r>
                      <a:endParaRPr lang="en-US" sz="1400" dirty="0">
                        <a:latin typeface="DB Heavent" panose="02000506060000020004" pitchFamily="2" charset="-34"/>
                        <a:cs typeface="DB Heavent" panose="02000506060000020004" pitchFamily="2" charset="-34"/>
                      </a:endParaRPr>
                    </a:p>
                  </a:txBody>
                  <a:tcPr>
                    <a:solidFill>
                      <a:srgbClr val="F2F2F2"/>
                    </a:solidFill>
                  </a:tcPr>
                </a:tc>
                <a:tc>
                  <a:txBody>
                    <a:bodyPr/>
                    <a:lstStyle/>
                    <a:p>
                      <a:pPr algn="ctr"/>
                      <a:r>
                        <a:rPr lang="en-US" sz="1300" b="1" kern="1200" dirty="0">
                          <a:solidFill>
                            <a:schemeClr val="accent6">
                              <a:lumMod val="50000"/>
                            </a:schemeClr>
                          </a:solidFill>
                          <a:uFillTx/>
                          <a:latin typeface="DB Heavent" panose="02000506060000020004" pitchFamily="2" charset="-34"/>
                          <a:ea typeface="+mn-ea"/>
                          <a:cs typeface="DB Heavent" panose="02000506060000020004" pitchFamily="2" charset="-34"/>
                        </a:rPr>
                        <a:t>3 / 4</a:t>
                      </a:r>
                    </a:p>
                  </a:txBody>
                  <a:tcPr>
                    <a:solidFill>
                      <a:srgbClr val="F2F2F2"/>
                    </a:solidFill>
                  </a:tcPr>
                </a:tc>
                <a:extLst>
                  <a:ext uri="{0D108BD9-81ED-4DB2-BD59-A6C34878D82A}">
                    <a16:rowId xmlns:a16="http://schemas.microsoft.com/office/drawing/2014/main" val="1962342141"/>
                  </a:ext>
                </a:extLst>
              </a:tr>
              <a:tr h="2811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DB Heavent" panose="02000506060000020004" pitchFamily="2" charset="-34"/>
                          <a:cs typeface="DB Heavent" panose="02000506060000020004" pitchFamily="2" charset="-34"/>
                        </a:rPr>
                        <a:t>2</a:t>
                      </a:r>
                      <a:r>
                        <a:rPr lang="th-TH" sz="1300" baseline="0" dirty="0">
                          <a:solidFill>
                            <a:schemeClr val="tx1"/>
                          </a:solidFill>
                          <a:latin typeface="DB Heavent" panose="02000506060000020004" pitchFamily="2" charset="-34"/>
                          <a:cs typeface="DB Heavent" panose="02000506060000020004" pitchFamily="2" charset="-34"/>
                        </a:rPr>
                        <a:t>8</a:t>
                      </a:r>
                      <a:r>
                        <a:rPr lang="en-US" sz="1300" baseline="0" dirty="0">
                          <a:solidFill>
                            <a:schemeClr val="tx1"/>
                          </a:solidFill>
                          <a:latin typeface="DB Heavent" panose="02000506060000020004" pitchFamily="2" charset="-34"/>
                          <a:cs typeface="DB Heavent" panose="02000506060000020004" pitchFamily="2" charset="-34"/>
                        </a:rPr>
                        <a:t> </a:t>
                      </a:r>
                      <a:r>
                        <a:rPr lang="th-TH" sz="1300" baseline="0" dirty="0">
                          <a:solidFill>
                            <a:schemeClr val="tx1"/>
                          </a:solidFill>
                          <a:latin typeface="DB Heavent" panose="02000506060000020004" pitchFamily="2" charset="-34"/>
                          <a:cs typeface="DB Heavent" panose="02000506060000020004" pitchFamily="2" charset="-34"/>
                        </a:rPr>
                        <a:t>ส.ค.- 1 ก.ย. 66</a:t>
                      </a:r>
                      <a:endParaRPr lang="th-TH" sz="1300" dirty="0">
                        <a:solidFill>
                          <a:schemeClr val="tx1"/>
                        </a:solidFill>
                        <a:latin typeface="DB Heavent" panose="02000506060000020004" pitchFamily="2" charset="-34"/>
                        <a:cs typeface="DB Heavent" panose="02000506060000020004" pitchFamily="2" charset="-34"/>
                      </a:endParaRPr>
                    </a:p>
                  </a:txBody>
                  <a:tcPr>
                    <a:solidFill>
                      <a:srgbClr val="DEEB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uFillTx/>
                          <a:latin typeface="DB Heavent" panose="02000506060000020004" pitchFamily="2" charset="-34"/>
                          <a:ea typeface="+mn-ea"/>
                          <a:cs typeface="DB Heavent" panose="02000506060000020004" pitchFamily="2" charset="-34"/>
                        </a:rPr>
                        <a:t>230</a:t>
                      </a:r>
                      <a:endParaRPr lang="th-TH" sz="1600" kern="1200" dirty="0">
                        <a:solidFill>
                          <a:schemeClr val="tx1"/>
                        </a:solidFill>
                        <a:uFillTx/>
                        <a:latin typeface="DB Heavent" panose="02000506060000020004" pitchFamily="2" charset="-34"/>
                        <a:ea typeface="+mn-ea"/>
                        <a:cs typeface="DB Heavent" panose="02000506060000020004" pitchFamily="2" charset="-34"/>
                      </a:endParaRPr>
                    </a:p>
                  </a:txBody>
                  <a:tcPr>
                    <a:solidFill>
                      <a:srgbClr val="DEEBF7"/>
                    </a:solidFill>
                  </a:tcPr>
                </a:tc>
                <a:tc>
                  <a:txBody>
                    <a:bodyPr/>
                    <a:lstStyle/>
                    <a:p>
                      <a:pPr algn="ctr"/>
                      <a:r>
                        <a:rPr lang="en-US" sz="1400" dirty="0">
                          <a:latin typeface="DB Heavent" panose="02000506060000020004" pitchFamily="2" charset="-34"/>
                          <a:cs typeface="DB Heavent" panose="02000506060000020004" pitchFamily="2" charset="-34"/>
                        </a:rPr>
                        <a:t>123</a:t>
                      </a:r>
                    </a:p>
                  </a:txBody>
                  <a:tcPr>
                    <a:solidFill>
                      <a:srgbClr val="DEEBF7"/>
                    </a:solidFill>
                  </a:tcPr>
                </a:tc>
                <a:tc>
                  <a:txBody>
                    <a:bodyPr/>
                    <a:lstStyle/>
                    <a:p>
                      <a:pPr algn="ctr"/>
                      <a:r>
                        <a:rPr lang="en-US" sz="1400" dirty="0">
                          <a:latin typeface="DB Heavent" panose="02000506060000020004" pitchFamily="2" charset="-34"/>
                          <a:cs typeface="DB Heavent" panose="02000506060000020004" pitchFamily="2" charset="-34"/>
                        </a:rPr>
                        <a:t>85</a:t>
                      </a:r>
                    </a:p>
                  </a:txBody>
                  <a:tcPr>
                    <a:solidFill>
                      <a:srgbClr val="DEEBF7"/>
                    </a:solidFill>
                  </a:tcPr>
                </a:tc>
                <a:tc>
                  <a:txBody>
                    <a:bodyPr/>
                    <a:lstStyle/>
                    <a:p>
                      <a:pPr algn="ctr"/>
                      <a:r>
                        <a:rPr lang="en-US" sz="1300" b="1" kern="1200" dirty="0">
                          <a:solidFill>
                            <a:schemeClr val="accent6">
                              <a:lumMod val="50000"/>
                            </a:schemeClr>
                          </a:solidFill>
                          <a:uFillTx/>
                          <a:latin typeface="DB Heavent" panose="02000506060000020004" pitchFamily="2" charset="-34"/>
                          <a:ea typeface="+mn-ea"/>
                          <a:cs typeface="DB Heavent" panose="02000506060000020004" pitchFamily="2" charset="-34"/>
                        </a:rPr>
                        <a:t>3 / 4</a:t>
                      </a:r>
                    </a:p>
                  </a:txBody>
                  <a:tcPr>
                    <a:solidFill>
                      <a:srgbClr val="DEEBF7"/>
                    </a:solidFill>
                  </a:tcPr>
                </a:tc>
                <a:extLst>
                  <a:ext uri="{0D108BD9-81ED-4DB2-BD59-A6C34878D82A}">
                    <a16:rowId xmlns:a16="http://schemas.microsoft.com/office/drawing/2014/main" val="2983574510"/>
                  </a:ext>
                </a:extLst>
              </a:tr>
              <a:tr h="30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DB Heavent" panose="02000506060000020004" pitchFamily="2" charset="-34"/>
                          <a:cs typeface="DB Heavent" panose="02000506060000020004" pitchFamily="2" charset="-34"/>
                        </a:rPr>
                        <a:t>4 – 8 </a:t>
                      </a:r>
                      <a:r>
                        <a:rPr lang="th-TH" sz="1300" baseline="0" dirty="0">
                          <a:solidFill>
                            <a:schemeClr val="tx1"/>
                          </a:solidFill>
                          <a:latin typeface="DB Heavent" panose="02000506060000020004" pitchFamily="2" charset="-34"/>
                          <a:cs typeface="DB Heavent" panose="02000506060000020004" pitchFamily="2" charset="-34"/>
                        </a:rPr>
                        <a:t>ก.ย. 66</a:t>
                      </a:r>
                      <a:endParaRPr lang="th-TH" sz="1300" dirty="0">
                        <a:solidFill>
                          <a:schemeClr val="tx1"/>
                        </a:solidFill>
                        <a:latin typeface="DB Heavent" panose="02000506060000020004" pitchFamily="2" charset="-34"/>
                        <a:cs typeface="DB Heavent" panose="02000506060000020004" pitchFamily="2" charset="-34"/>
                      </a:endParaRPr>
                    </a:p>
                  </a:txBody>
                  <a:tcPr>
                    <a:solidFill>
                      <a:srgbClr val="F2F2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uFillTx/>
                          <a:latin typeface="DB Heavent" panose="02000506060000020004" pitchFamily="2" charset="-34"/>
                          <a:ea typeface="+mn-ea"/>
                          <a:cs typeface="DB Heavent" panose="02000506060000020004" pitchFamily="2" charset="-34"/>
                        </a:rPr>
                        <a:t>230</a:t>
                      </a:r>
                      <a:endParaRPr lang="th-TH" sz="1600" kern="1200" dirty="0">
                        <a:solidFill>
                          <a:schemeClr val="tx1"/>
                        </a:solidFill>
                        <a:uFillTx/>
                        <a:latin typeface="DB Heavent" panose="02000506060000020004" pitchFamily="2" charset="-34"/>
                        <a:ea typeface="+mn-ea"/>
                        <a:cs typeface="DB Heavent" panose="02000506060000020004" pitchFamily="2" charset="-34"/>
                      </a:endParaRPr>
                    </a:p>
                  </a:txBody>
                  <a:tcPr>
                    <a:solidFill>
                      <a:srgbClr val="F2F2F2"/>
                    </a:solidFill>
                  </a:tcPr>
                </a:tc>
                <a:tc>
                  <a:txBody>
                    <a:bodyPr/>
                    <a:lstStyle/>
                    <a:p>
                      <a:pPr algn="ctr"/>
                      <a:r>
                        <a:rPr lang="en-US" sz="1400" dirty="0" err="1">
                          <a:latin typeface="DB Heavent" panose="02000506060000020004" pitchFamily="2" charset="-34"/>
                          <a:cs typeface="DB Heavent" panose="02000506060000020004" pitchFamily="2" charset="-34"/>
                        </a:rPr>
                        <a:t>n.a.</a:t>
                      </a:r>
                      <a:endParaRPr lang="en-US" sz="1400" dirty="0">
                        <a:latin typeface="DB Heavent" panose="02000506060000020004" pitchFamily="2" charset="-34"/>
                        <a:cs typeface="DB Heavent" panose="02000506060000020004" pitchFamily="2" charset="-34"/>
                      </a:endParaRPr>
                    </a:p>
                  </a:txBody>
                  <a:tcPr>
                    <a:solidFill>
                      <a:srgbClr val="F2F2F2"/>
                    </a:solidFill>
                  </a:tcPr>
                </a:tc>
                <a:tc>
                  <a:txBody>
                    <a:bodyPr/>
                    <a:lstStyle/>
                    <a:p>
                      <a:pPr algn="ctr"/>
                      <a:r>
                        <a:rPr lang="en-US" sz="1400" dirty="0" err="1">
                          <a:latin typeface="DB Heavent" panose="02000506060000020004" pitchFamily="2" charset="-34"/>
                          <a:cs typeface="DB Heavent" panose="02000506060000020004" pitchFamily="2" charset="-34"/>
                        </a:rPr>
                        <a:t>n.a.</a:t>
                      </a:r>
                      <a:endParaRPr lang="en-US" sz="1400" dirty="0">
                        <a:latin typeface="DB Heavent" panose="02000506060000020004" pitchFamily="2" charset="-34"/>
                        <a:cs typeface="DB Heavent" panose="02000506060000020004" pitchFamily="2" charset="-34"/>
                      </a:endParaRPr>
                    </a:p>
                  </a:txBody>
                  <a:tcPr>
                    <a:solidFill>
                      <a:srgbClr val="F2F2F2"/>
                    </a:solidFill>
                  </a:tcPr>
                </a:tc>
                <a:tc>
                  <a:txBody>
                    <a:bodyPr/>
                    <a:lstStyle/>
                    <a:p>
                      <a:pPr algn="ctr"/>
                      <a:r>
                        <a:rPr lang="en-US" sz="1300" b="1" kern="1200" dirty="0">
                          <a:solidFill>
                            <a:schemeClr val="accent6">
                              <a:lumMod val="50000"/>
                            </a:schemeClr>
                          </a:solidFill>
                          <a:uFillTx/>
                          <a:latin typeface="DB Heavent" panose="02000506060000020004" pitchFamily="2" charset="-34"/>
                          <a:ea typeface="+mn-ea"/>
                          <a:cs typeface="DB Heavent" panose="02000506060000020004" pitchFamily="2" charset="-34"/>
                        </a:rPr>
                        <a:t>1 / 4</a:t>
                      </a:r>
                    </a:p>
                  </a:txBody>
                  <a:tcPr>
                    <a:solidFill>
                      <a:srgbClr val="F2F2F2"/>
                    </a:solidFill>
                  </a:tcPr>
                </a:tc>
                <a:extLst>
                  <a:ext uri="{0D108BD9-81ED-4DB2-BD59-A6C34878D82A}">
                    <a16:rowId xmlns:a16="http://schemas.microsoft.com/office/drawing/2014/main" val="4053192817"/>
                  </a:ext>
                </a:extLst>
              </a:tr>
              <a:tr h="30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DB Heavent" panose="02000506060000020004" pitchFamily="2" charset="-34"/>
                          <a:cs typeface="DB Heavent" panose="02000506060000020004" pitchFamily="2" charset="-34"/>
                        </a:rPr>
                        <a:t>11 – 15 </a:t>
                      </a:r>
                      <a:r>
                        <a:rPr lang="th-TH" sz="1300" baseline="0" dirty="0">
                          <a:solidFill>
                            <a:schemeClr val="tx1"/>
                          </a:solidFill>
                          <a:latin typeface="DB Heavent" panose="02000506060000020004" pitchFamily="2" charset="-34"/>
                          <a:cs typeface="DB Heavent" panose="02000506060000020004" pitchFamily="2" charset="-34"/>
                        </a:rPr>
                        <a:t>ก.ย. 66</a:t>
                      </a:r>
                      <a:endParaRPr lang="th-TH" sz="1300" dirty="0">
                        <a:solidFill>
                          <a:schemeClr val="tx1"/>
                        </a:solidFill>
                        <a:latin typeface="DB Heavent" panose="02000506060000020004" pitchFamily="2" charset="-34"/>
                        <a:cs typeface="DB Heavent" panose="02000506060000020004" pitchFamily="2" charset="-34"/>
                      </a:endParaRPr>
                    </a:p>
                  </a:txBody>
                  <a:tcPr>
                    <a:solidFill>
                      <a:srgbClr val="DEEB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h-TH" sz="1600" kern="1200" dirty="0">
                          <a:solidFill>
                            <a:schemeClr val="tx1"/>
                          </a:solidFill>
                          <a:uFillTx/>
                          <a:latin typeface="DB Heavent" panose="02000506060000020004" pitchFamily="2" charset="-34"/>
                          <a:ea typeface="+mn-ea"/>
                          <a:cs typeface="DB Heavent" panose="02000506060000020004" pitchFamily="2" charset="-34"/>
                        </a:rPr>
                        <a:t>230</a:t>
                      </a:r>
                    </a:p>
                  </a:txBody>
                  <a:tcPr>
                    <a:solidFill>
                      <a:srgbClr val="DEEBF7"/>
                    </a:solidFill>
                  </a:tcPr>
                </a:tc>
                <a:tc>
                  <a:txBody>
                    <a:bodyPr/>
                    <a:lstStyle/>
                    <a:p>
                      <a:pPr algn="ctr"/>
                      <a:r>
                        <a:rPr lang="th-TH" sz="1400" dirty="0">
                          <a:latin typeface="DB Heavent" panose="02000506060000020004" pitchFamily="2" charset="-34"/>
                          <a:cs typeface="DB Heavent" panose="02000506060000020004" pitchFamily="2" charset="-34"/>
                        </a:rPr>
                        <a:t>116</a:t>
                      </a:r>
                      <a:endParaRPr lang="en-US" sz="1400" dirty="0">
                        <a:latin typeface="DB Heavent" panose="02000506060000020004" pitchFamily="2" charset="-34"/>
                        <a:cs typeface="DB Heavent" panose="02000506060000020004" pitchFamily="2" charset="-34"/>
                      </a:endParaRPr>
                    </a:p>
                  </a:txBody>
                  <a:tcPr>
                    <a:solidFill>
                      <a:srgbClr val="DEEBF7"/>
                    </a:solidFill>
                  </a:tcPr>
                </a:tc>
                <a:tc>
                  <a:txBody>
                    <a:bodyPr/>
                    <a:lstStyle/>
                    <a:p>
                      <a:pPr algn="ctr"/>
                      <a:r>
                        <a:rPr lang="th-TH" sz="1400" dirty="0">
                          <a:latin typeface="DB Heavent" panose="02000506060000020004" pitchFamily="2" charset="-34"/>
                          <a:cs typeface="DB Heavent" panose="02000506060000020004" pitchFamily="2" charset="-34"/>
                        </a:rPr>
                        <a:t>36</a:t>
                      </a:r>
                      <a:endParaRPr lang="en-US" sz="1400" dirty="0">
                        <a:latin typeface="DB Heavent" panose="02000506060000020004" pitchFamily="2" charset="-34"/>
                        <a:cs typeface="DB Heavent" panose="02000506060000020004" pitchFamily="2" charset="-34"/>
                      </a:endParaRPr>
                    </a:p>
                  </a:txBody>
                  <a:tcPr>
                    <a:solidFill>
                      <a:srgbClr val="DEEBF7"/>
                    </a:solidFill>
                  </a:tcPr>
                </a:tc>
                <a:tc>
                  <a:txBody>
                    <a:bodyPr/>
                    <a:lstStyle/>
                    <a:p>
                      <a:pPr algn="ctr"/>
                      <a:r>
                        <a:rPr lang="en-US" sz="1300" b="1" kern="1200" dirty="0">
                          <a:solidFill>
                            <a:schemeClr val="accent6">
                              <a:lumMod val="50000"/>
                            </a:schemeClr>
                          </a:solidFill>
                          <a:uFillTx/>
                          <a:latin typeface="DB Heavent" panose="02000506060000020004" pitchFamily="2" charset="-34"/>
                          <a:ea typeface="+mn-ea"/>
                          <a:cs typeface="DB Heavent" panose="02000506060000020004" pitchFamily="2" charset="-34"/>
                        </a:rPr>
                        <a:t>1 / 5</a:t>
                      </a:r>
                    </a:p>
                  </a:txBody>
                  <a:tcPr>
                    <a:solidFill>
                      <a:srgbClr val="DEEBF7"/>
                    </a:solidFill>
                  </a:tcPr>
                </a:tc>
                <a:extLst>
                  <a:ext uri="{0D108BD9-81ED-4DB2-BD59-A6C34878D82A}">
                    <a16:rowId xmlns:a16="http://schemas.microsoft.com/office/drawing/2014/main" val="1311013641"/>
                  </a:ext>
                </a:extLst>
              </a:tr>
              <a:tr h="30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DB Heavent" panose="02000506060000020004" pitchFamily="2" charset="-34"/>
                          <a:cs typeface="DB Heavent" panose="02000506060000020004" pitchFamily="2" charset="-34"/>
                        </a:rPr>
                        <a:t>18 – 22 </a:t>
                      </a:r>
                      <a:r>
                        <a:rPr lang="th-TH" sz="1300" baseline="0" dirty="0">
                          <a:solidFill>
                            <a:schemeClr val="tx1"/>
                          </a:solidFill>
                          <a:latin typeface="DB Heavent" panose="02000506060000020004" pitchFamily="2" charset="-34"/>
                          <a:cs typeface="DB Heavent" panose="02000506060000020004" pitchFamily="2" charset="-34"/>
                        </a:rPr>
                        <a:t>ก.ย. 66</a:t>
                      </a:r>
                      <a:endParaRPr lang="th-TH" sz="1300" dirty="0">
                        <a:solidFill>
                          <a:schemeClr val="tx1"/>
                        </a:solidFill>
                        <a:latin typeface="DB Heavent" panose="02000506060000020004" pitchFamily="2" charset="-34"/>
                        <a:cs typeface="DB Heavent" panose="02000506060000020004" pitchFamily="2" charset="-34"/>
                      </a:endParaRPr>
                    </a:p>
                  </a:txBody>
                  <a:tcPr>
                    <a:solidFill>
                      <a:srgbClr val="F2F2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uFillTx/>
                          <a:latin typeface="DB Heavent" panose="02000506060000020004" pitchFamily="2" charset="-34"/>
                          <a:ea typeface="+mn-ea"/>
                          <a:cs typeface="DB Heavent" panose="02000506060000020004" pitchFamily="2" charset="-34"/>
                        </a:rPr>
                        <a:t>230</a:t>
                      </a:r>
                      <a:endParaRPr lang="th-TH" sz="1600" kern="1200" dirty="0">
                        <a:solidFill>
                          <a:schemeClr val="tx1"/>
                        </a:solidFill>
                        <a:uFillTx/>
                        <a:latin typeface="DB Heavent" panose="02000506060000020004" pitchFamily="2" charset="-34"/>
                        <a:ea typeface="+mn-ea"/>
                        <a:cs typeface="DB Heavent" panose="02000506060000020004" pitchFamily="2" charset="-34"/>
                      </a:endParaRPr>
                    </a:p>
                  </a:txBody>
                  <a:tcPr>
                    <a:solidFill>
                      <a:srgbClr val="F2F2F2"/>
                    </a:solidFill>
                  </a:tcPr>
                </a:tc>
                <a:tc>
                  <a:txBody>
                    <a:bodyPr/>
                    <a:lstStyle/>
                    <a:p>
                      <a:pPr algn="ctr"/>
                      <a:r>
                        <a:rPr lang="en-US" sz="1400" dirty="0">
                          <a:latin typeface="DB Heavent" panose="02000506060000020004" pitchFamily="2" charset="-34"/>
                          <a:cs typeface="DB Heavent" panose="02000506060000020004" pitchFamily="2" charset="-34"/>
                        </a:rPr>
                        <a:t>111</a:t>
                      </a:r>
                    </a:p>
                  </a:txBody>
                  <a:tcPr>
                    <a:solidFill>
                      <a:srgbClr val="F2F2F2"/>
                    </a:solidFill>
                  </a:tcPr>
                </a:tc>
                <a:tc>
                  <a:txBody>
                    <a:bodyPr/>
                    <a:lstStyle/>
                    <a:p>
                      <a:pPr algn="ctr"/>
                      <a:r>
                        <a:rPr lang="en-US" sz="1400" dirty="0">
                          <a:latin typeface="DB Heavent" panose="02000506060000020004" pitchFamily="2" charset="-34"/>
                          <a:cs typeface="DB Heavent" panose="02000506060000020004" pitchFamily="2" charset="-34"/>
                        </a:rPr>
                        <a:t>18</a:t>
                      </a:r>
                    </a:p>
                  </a:txBody>
                  <a:tcPr>
                    <a:solidFill>
                      <a:srgbClr val="F2F2F2"/>
                    </a:solidFill>
                  </a:tcPr>
                </a:tc>
                <a:tc>
                  <a:txBody>
                    <a:bodyPr/>
                    <a:lstStyle/>
                    <a:p>
                      <a:pPr algn="ctr"/>
                      <a:r>
                        <a:rPr lang="en-US" sz="1300" b="1" kern="1200" dirty="0">
                          <a:solidFill>
                            <a:schemeClr val="accent6">
                              <a:lumMod val="50000"/>
                            </a:schemeClr>
                          </a:solidFill>
                          <a:uFillTx/>
                          <a:latin typeface="DB Heavent" panose="02000506060000020004" pitchFamily="2" charset="-34"/>
                          <a:ea typeface="+mn-ea"/>
                          <a:cs typeface="DB Heavent" panose="02000506060000020004" pitchFamily="2" charset="-34"/>
                        </a:rPr>
                        <a:t>1 / 4</a:t>
                      </a:r>
                    </a:p>
                  </a:txBody>
                  <a:tcPr>
                    <a:solidFill>
                      <a:srgbClr val="F2F2F2"/>
                    </a:solidFill>
                  </a:tcPr>
                </a:tc>
                <a:extLst>
                  <a:ext uri="{0D108BD9-81ED-4DB2-BD59-A6C34878D82A}">
                    <a16:rowId xmlns:a16="http://schemas.microsoft.com/office/drawing/2014/main" val="821116833"/>
                  </a:ext>
                </a:extLst>
              </a:tr>
              <a:tr h="30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h-TH" sz="1300" baseline="0" dirty="0">
                          <a:solidFill>
                            <a:schemeClr val="tx1"/>
                          </a:solidFill>
                          <a:latin typeface="DB Heavent" panose="02000506060000020004" pitchFamily="2" charset="-34"/>
                          <a:cs typeface="DB Heavent" panose="02000506060000020004" pitchFamily="2" charset="-34"/>
                        </a:rPr>
                        <a:t>25 - 29</a:t>
                      </a:r>
                      <a:r>
                        <a:rPr lang="en-US" sz="1300" baseline="0" dirty="0">
                          <a:solidFill>
                            <a:schemeClr val="tx1"/>
                          </a:solidFill>
                          <a:latin typeface="DB Heavent" panose="02000506060000020004" pitchFamily="2" charset="-34"/>
                          <a:cs typeface="DB Heavent" panose="02000506060000020004" pitchFamily="2" charset="-34"/>
                        </a:rPr>
                        <a:t> </a:t>
                      </a:r>
                      <a:r>
                        <a:rPr lang="th-TH" sz="1300" baseline="0" dirty="0">
                          <a:solidFill>
                            <a:schemeClr val="tx1"/>
                          </a:solidFill>
                          <a:latin typeface="DB Heavent" panose="02000506060000020004" pitchFamily="2" charset="-34"/>
                          <a:cs typeface="DB Heavent" panose="02000506060000020004" pitchFamily="2" charset="-34"/>
                        </a:rPr>
                        <a:t>ก.ย. 66</a:t>
                      </a:r>
                      <a:endParaRPr lang="th-TH" sz="1300" dirty="0">
                        <a:solidFill>
                          <a:schemeClr val="tx1"/>
                        </a:solidFill>
                        <a:latin typeface="DB Heavent" panose="02000506060000020004" pitchFamily="2" charset="-34"/>
                        <a:cs typeface="DB Heavent" panose="02000506060000020004" pitchFamily="2" charset="-34"/>
                      </a:endParaRPr>
                    </a:p>
                  </a:txBody>
                  <a:tcPr>
                    <a:solidFill>
                      <a:srgbClr val="DEEB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uFillTx/>
                          <a:latin typeface="DB Heavent" panose="02000506060000020004" pitchFamily="2" charset="-34"/>
                          <a:ea typeface="+mn-ea"/>
                          <a:cs typeface="DB Heavent" panose="02000506060000020004" pitchFamily="2" charset="-34"/>
                        </a:rPr>
                        <a:t>230</a:t>
                      </a:r>
                      <a:endParaRPr lang="th-TH" sz="1600" kern="1200" dirty="0">
                        <a:solidFill>
                          <a:schemeClr val="tx1"/>
                        </a:solidFill>
                        <a:uFillTx/>
                        <a:latin typeface="DB Heavent" panose="02000506060000020004" pitchFamily="2" charset="-34"/>
                        <a:ea typeface="+mn-ea"/>
                        <a:cs typeface="DB Heavent" panose="02000506060000020004" pitchFamily="2" charset="-34"/>
                      </a:endParaRPr>
                    </a:p>
                  </a:txBody>
                  <a:tcPr>
                    <a:solidFill>
                      <a:srgbClr val="DEEBF7"/>
                    </a:solidFill>
                  </a:tcPr>
                </a:tc>
                <a:tc>
                  <a:txBody>
                    <a:bodyPr/>
                    <a:lstStyle/>
                    <a:p>
                      <a:pPr algn="ctr"/>
                      <a:r>
                        <a:rPr lang="en-US" sz="1400" dirty="0">
                          <a:latin typeface="DB Heavent" panose="02000506060000020004" pitchFamily="2" charset="-34"/>
                          <a:cs typeface="DB Heavent" panose="02000506060000020004" pitchFamily="2" charset="-34"/>
                        </a:rPr>
                        <a:t>109</a:t>
                      </a:r>
                    </a:p>
                  </a:txBody>
                  <a:tcPr>
                    <a:solidFill>
                      <a:srgbClr val="DEEBF7"/>
                    </a:solidFill>
                  </a:tcPr>
                </a:tc>
                <a:tc>
                  <a:txBody>
                    <a:bodyPr/>
                    <a:lstStyle/>
                    <a:p>
                      <a:pPr algn="ctr"/>
                      <a:r>
                        <a:rPr lang="en-US" sz="1400" dirty="0">
                          <a:latin typeface="DB Heavent" panose="02000506060000020004" pitchFamily="2" charset="-34"/>
                          <a:cs typeface="DB Heavent" panose="02000506060000020004" pitchFamily="2" charset="-34"/>
                        </a:rPr>
                        <a:t>24</a:t>
                      </a:r>
                    </a:p>
                  </a:txBody>
                  <a:tcPr>
                    <a:solidFill>
                      <a:srgbClr val="DEEBF7"/>
                    </a:solidFill>
                  </a:tcPr>
                </a:tc>
                <a:tc>
                  <a:txBody>
                    <a:bodyPr/>
                    <a:lstStyle/>
                    <a:p>
                      <a:pPr algn="ctr"/>
                      <a:r>
                        <a:rPr lang="en-US" sz="1300" b="1" kern="1200" dirty="0">
                          <a:solidFill>
                            <a:schemeClr val="accent6">
                              <a:lumMod val="50000"/>
                            </a:schemeClr>
                          </a:solidFill>
                          <a:uFillTx/>
                          <a:latin typeface="DB Heavent" panose="02000506060000020004" pitchFamily="2" charset="-34"/>
                          <a:ea typeface="+mn-ea"/>
                          <a:cs typeface="DB Heavent" panose="02000506060000020004" pitchFamily="2" charset="-34"/>
                        </a:rPr>
                        <a:t>0 / 5</a:t>
                      </a:r>
                    </a:p>
                  </a:txBody>
                  <a:tcPr>
                    <a:solidFill>
                      <a:srgbClr val="DEEBF7"/>
                    </a:solidFill>
                  </a:tcPr>
                </a:tc>
                <a:extLst>
                  <a:ext uri="{0D108BD9-81ED-4DB2-BD59-A6C34878D82A}">
                    <a16:rowId xmlns:a16="http://schemas.microsoft.com/office/drawing/2014/main" val="1108354008"/>
                  </a:ext>
                </a:extLst>
              </a:tr>
              <a:tr h="30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h-TH" sz="1300" baseline="0" dirty="0">
                          <a:solidFill>
                            <a:schemeClr val="tx1"/>
                          </a:solidFill>
                          <a:latin typeface="DB Heavent" panose="02000506060000020004" pitchFamily="2" charset="-34"/>
                          <a:cs typeface="DB Heavent" panose="02000506060000020004" pitchFamily="2" charset="-34"/>
                        </a:rPr>
                        <a:t>2 – 6 ต.ค.66</a:t>
                      </a:r>
                      <a:endParaRPr lang="th-TH" sz="1300" dirty="0">
                        <a:solidFill>
                          <a:schemeClr val="tx1"/>
                        </a:solidFill>
                        <a:latin typeface="DB Heavent" panose="02000506060000020004" pitchFamily="2" charset="-34"/>
                        <a:cs typeface="DB Heavent" panose="02000506060000020004" pitchFamily="2" charset="-34"/>
                      </a:endParaRPr>
                    </a:p>
                  </a:txBody>
                  <a:tcPr>
                    <a:solidFill>
                      <a:srgbClr val="F2F2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h-TH" sz="1600" kern="1200" dirty="0">
                          <a:solidFill>
                            <a:schemeClr val="tx1"/>
                          </a:solidFill>
                          <a:uFillTx/>
                          <a:latin typeface="DB Heavent" panose="02000506060000020004" pitchFamily="2" charset="-34"/>
                          <a:ea typeface="+mn-ea"/>
                          <a:cs typeface="DB Heavent" panose="02000506060000020004" pitchFamily="2" charset="-34"/>
                        </a:rPr>
                        <a:t>230</a:t>
                      </a:r>
                    </a:p>
                  </a:txBody>
                  <a:tcPr>
                    <a:solidFill>
                      <a:srgbClr val="F2F2F2"/>
                    </a:solidFill>
                  </a:tcPr>
                </a:tc>
                <a:tc>
                  <a:txBody>
                    <a:bodyPr/>
                    <a:lstStyle/>
                    <a:p>
                      <a:pPr algn="ctr"/>
                      <a:r>
                        <a:rPr lang="th-TH" sz="1400" dirty="0">
                          <a:latin typeface="DB Heavent" panose="02000506060000020004" pitchFamily="2" charset="-34"/>
                          <a:cs typeface="DB Heavent" panose="02000506060000020004" pitchFamily="2" charset="-34"/>
                        </a:rPr>
                        <a:t>110</a:t>
                      </a:r>
                      <a:endParaRPr lang="en-US" sz="1400" dirty="0">
                        <a:latin typeface="DB Heavent" panose="02000506060000020004" pitchFamily="2" charset="-34"/>
                        <a:cs typeface="DB Heavent" panose="02000506060000020004" pitchFamily="2" charset="-34"/>
                      </a:endParaRPr>
                    </a:p>
                  </a:txBody>
                  <a:tcPr>
                    <a:solidFill>
                      <a:srgbClr val="F2F2F2"/>
                    </a:solidFill>
                  </a:tcPr>
                </a:tc>
                <a:tc>
                  <a:txBody>
                    <a:bodyPr/>
                    <a:lstStyle/>
                    <a:p>
                      <a:pPr algn="ctr"/>
                      <a:r>
                        <a:rPr lang="th-TH" sz="1400" dirty="0">
                          <a:latin typeface="DB Heavent" panose="02000506060000020004" pitchFamily="2" charset="-34"/>
                          <a:cs typeface="DB Heavent" panose="02000506060000020004" pitchFamily="2" charset="-34"/>
                        </a:rPr>
                        <a:t>40</a:t>
                      </a:r>
                      <a:endParaRPr lang="en-US" sz="1400" dirty="0">
                        <a:latin typeface="DB Heavent" panose="02000506060000020004" pitchFamily="2" charset="-34"/>
                        <a:cs typeface="DB Heavent" panose="02000506060000020004" pitchFamily="2" charset="-34"/>
                      </a:endParaRPr>
                    </a:p>
                  </a:txBody>
                  <a:tcPr>
                    <a:solidFill>
                      <a:srgbClr val="F2F2F2"/>
                    </a:solidFill>
                  </a:tcPr>
                </a:tc>
                <a:tc>
                  <a:txBody>
                    <a:bodyPr/>
                    <a:lstStyle/>
                    <a:p>
                      <a:pPr algn="ctr"/>
                      <a:r>
                        <a:rPr lang="en-US" sz="1300" b="1" kern="1200" dirty="0">
                          <a:solidFill>
                            <a:schemeClr val="accent6">
                              <a:lumMod val="50000"/>
                            </a:schemeClr>
                          </a:solidFill>
                          <a:uFillTx/>
                          <a:latin typeface="DB Heavent" panose="02000506060000020004" pitchFamily="2" charset="-34"/>
                          <a:ea typeface="+mn-ea"/>
                          <a:cs typeface="DB Heavent" panose="02000506060000020004" pitchFamily="2" charset="-34"/>
                        </a:rPr>
                        <a:t>0 / 3</a:t>
                      </a:r>
                    </a:p>
                  </a:txBody>
                  <a:tcPr>
                    <a:solidFill>
                      <a:srgbClr val="F2F2F2"/>
                    </a:solidFill>
                  </a:tcPr>
                </a:tc>
                <a:extLst>
                  <a:ext uri="{0D108BD9-81ED-4DB2-BD59-A6C34878D82A}">
                    <a16:rowId xmlns:a16="http://schemas.microsoft.com/office/drawing/2014/main" val="3705902576"/>
                  </a:ext>
                </a:extLst>
              </a:tr>
              <a:tr h="30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DB Heavent" panose="02000506060000020004" pitchFamily="2" charset="-34"/>
                          <a:cs typeface="DB Heavent" panose="02000506060000020004" pitchFamily="2" charset="-34"/>
                        </a:rPr>
                        <a:t>9-12</a:t>
                      </a:r>
                      <a:r>
                        <a:rPr lang="th-TH" sz="1300" baseline="0" dirty="0">
                          <a:solidFill>
                            <a:schemeClr val="tx1"/>
                          </a:solidFill>
                          <a:latin typeface="DB Heavent" panose="02000506060000020004" pitchFamily="2" charset="-34"/>
                          <a:cs typeface="DB Heavent" panose="02000506060000020004" pitchFamily="2" charset="-34"/>
                        </a:rPr>
                        <a:t> ต.ค.66</a:t>
                      </a:r>
                      <a:endParaRPr lang="th-TH" sz="1300" dirty="0">
                        <a:solidFill>
                          <a:schemeClr val="tx1"/>
                        </a:solidFill>
                        <a:latin typeface="DB Heavent" panose="02000506060000020004" pitchFamily="2" charset="-34"/>
                        <a:cs typeface="DB Heavent" panose="02000506060000020004" pitchFamily="2" charset="-34"/>
                      </a:endParaRPr>
                    </a:p>
                  </a:txBody>
                  <a:tcPr>
                    <a:solidFill>
                      <a:srgbClr val="DEEB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uFillTx/>
                          <a:latin typeface="DB Heavent" panose="02000506060000020004" pitchFamily="2" charset="-34"/>
                          <a:ea typeface="+mn-ea"/>
                          <a:cs typeface="DB Heavent" panose="02000506060000020004" pitchFamily="2" charset="-34"/>
                        </a:rPr>
                        <a:t>230</a:t>
                      </a:r>
                      <a:endParaRPr lang="th-TH" sz="1600" kern="1200" dirty="0">
                        <a:solidFill>
                          <a:schemeClr val="tx1"/>
                        </a:solidFill>
                        <a:uFillTx/>
                        <a:latin typeface="DB Heavent" panose="02000506060000020004" pitchFamily="2" charset="-34"/>
                        <a:ea typeface="+mn-ea"/>
                        <a:cs typeface="DB Heavent" panose="02000506060000020004" pitchFamily="2" charset="-34"/>
                      </a:endParaRPr>
                    </a:p>
                  </a:txBody>
                  <a:tcPr>
                    <a:solidFill>
                      <a:srgbClr val="DEEBF7"/>
                    </a:solidFill>
                  </a:tcPr>
                </a:tc>
                <a:tc>
                  <a:txBody>
                    <a:bodyPr/>
                    <a:lstStyle/>
                    <a:p>
                      <a:pPr algn="ctr"/>
                      <a:r>
                        <a:rPr lang="en-US" sz="1400" dirty="0">
                          <a:latin typeface="DB Heavent" panose="02000506060000020004" pitchFamily="2" charset="-34"/>
                          <a:cs typeface="DB Heavent" panose="02000506060000020004" pitchFamily="2" charset="-34"/>
                        </a:rPr>
                        <a:t>108</a:t>
                      </a:r>
                    </a:p>
                  </a:txBody>
                  <a:tcPr>
                    <a:solidFill>
                      <a:srgbClr val="DEEBF7"/>
                    </a:solidFill>
                  </a:tcPr>
                </a:tc>
                <a:tc>
                  <a:txBody>
                    <a:bodyPr/>
                    <a:lstStyle/>
                    <a:p>
                      <a:pPr algn="ctr"/>
                      <a:r>
                        <a:rPr lang="en-US" sz="1400" dirty="0">
                          <a:latin typeface="DB Heavent" panose="02000506060000020004" pitchFamily="2" charset="-34"/>
                          <a:cs typeface="DB Heavent" panose="02000506060000020004" pitchFamily="2" charset="-34"/>
                        </a:rPr>
                        <a:t>53</a:t>
                      </a:r>
                    </a:p>
                  </a:txBody>
                  <a:tcPr>
                    <a:solidFill>
                      <a:srgbClr val="DEEBF7"/>
                    </a:solidFill>
                  </a:tcPr>
                </a:tc>
                <a:tc>
                  <a:txBody>
                    <a:bodyPr/>
                    <a:lstStyle/>
                    <a:p>
                      <a:pPr algn="ctr"/>
                      <a:r>
                        <a:rPr lang="th-TH" sz="1300" b="1" kern="1200" dirty="0">
                          <a:solidFill>
                            <a:schemeClr val="accent6">
                              <a:lumMod val="50000"/>
                            </a:schemeClr>
                          </a:solidFill>
                          <a:uFillTx/>
                          <a:latin typeface="DB Heavent" panose="02000506060000020004" pitchFamily="2" charset="-34"/>
                          <a:ea typeface="+mn-ea"/>
                          <a:cs typeface="DB Heavent" panose="02000506060000020004" pitchFamily="2" charset="-34"/>
                        </a:rPr>
                        <a:t>2 / 3</a:t>
                      </a:r>
                      <a:endParaRPr lang="en-US" sz="1300" b="1" kern="1200" dirty="0">
                        <a:solidFill>
                          <a:schemeClr val="accent6">
                            <a:lumMod val="50000"/>
                          </a:schemeClr>
                        </a:solidFill>
                        <a:uFillTx/>
                        <a:latin typeface="DB Heavent" panose="02000506060000020004" pitchFamily="2" charset="-34"/>
                        <a:ea typeface="+mn-ea"/>
                        <a:cs typeface="DB Heavent" panose="02000506060000020004" pitchFamily="2" charset="-34"/>
                      </a:endParaRPr>
                    </a:p>
                  </a:txBody>
                  <a:tcPr>
                    <a:solidFill>
                      <a:srgbClr val="DEEBF7"/>
                    </a:solidFill>
                  </a:tcPr>
                </a:tc>
                <a:extLst>
                  <a:ext uri="{0D108BD9-81ED-4DB2-BD59-A6C34878D82A}">
                    <a16:rowId xmlns:a16="http://schemas.microsoft.com/office/drawing/2014/main" val="3882454093"/>
                  </a:ext>
                </a:extLst>
              </a:tr>
              <a:tr h="30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DB Heavent" panose="02000506060000020004" pitchFamily="2" charset="-34"/>
                          <a:cs typeface="DB Heavent" panose="02000506060000020004" pitchFamily="2" charset="-34"/>
                        </a:rPr>
                        <a:t>16 – 20</a:t>
                      </a:r>
                      <a:r>
                        <a:rPr lang="th-TH" sz="1300" baseline="0" dirty="0">
                          <a:solidFill>
                            <a:schemeClr val="tx1"/>
                          </a:solidFill>
                          <a:latin typeface="DB Heavent" panose="02000506060000020004" pitchFamily="2" charset="-34"/>
                          <a:cs typeface="DB Heavent" panose="02000506060000020004" pitchFamily="2" charset="-34"/>
                        </a:rPr>
                        <a:t> ต.ค.66</a:t>
                      </a:r>
                      <a:endParaRPr lang="th-TH" sz="1300" dirty="0">
                        <a:solidFill>
                          <a:schemeClr val="tx1"/>
                        </a:solidFill>
                        <a:latin typeface="DB Heavent" panose="02000506060000020004" pitchFamily="2" charset="-34"/>
                        <a:cs typeface="DB Heavent" panose="02000506060000020004" pitchFamily="2" charset="-34"/>
                      </a:endParaRPr>
                    </a:p>
                  </a:txBody>
                  <a:tcPr>
                    <a:solidFill>
                      <a:srgbClr val="F2F2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h-TH" sz="1600" kern="1200" dirty="0">
                          <a:solidFill>
                            <a:schemeClr val="tx1"/>
                          </a:solidFill>
                          <a:uFillTx/>
                          <a:latin typeface="DB Heavent" panose="02000506060000020004" pitchFamily="2" charset="-34"/>
                          <a:ea typeface="+mn-ea"/>
                          <a:cs typeface="DB Heavent" panose="02000506060000020004" pitchFamily="2" charset="-34"/>
                        </a:rPr>
                        <a:t>230</a:t>
                      </a:r>
                    </a:p>
                  </a:txBody>
                  <a:tcPr>
                    <a:solidFill>
                      <a:srgbClr val="F2F2F2"/>
                    </a:solidFill>
                  </a:tcPr>
                </a:tc>
                <a:tc>
                  <a:txBody>
                    <a:bodyPr/>
                    <a:lstStyle/>
                    <a:p>
                      <a:pPr algn="ctr"/>
                      <a:r>
                        <a:rPr lang="th-TH" sz="1400" dirty="0">
                          <a:latin typeface="DB Heavent" panose="02000506060000020004" pitchFamily="2" charset="-34"/>
                          <a:cs typeface="DB Heavent" panose="02000506060000020004" pitchFamily="2" charset="-34"/>
                        </a:rPr>
                        <a:t>107</a:t>
                      </a:r>
                      <a:endParaRPr lang="en-US" sz="1400" dirty="0">
                        <a:latin typeface="DB Heavent" panose="02000506060000020004" pitchFamily="2" charset="-34"/>
                        <a:cs typeface="DB Heavent" panose="02000506060000020004" pitchFamily="2" charset="-34"/>
                      </a:endParaRPr>
                    </a:p>
                  </a:txBody>
                  <a:tcPr>
                    <a:solidFill>
                      <a:srgbClr val="F2F2F2"/>
                    </a:solidFill>
                  </a:tcPr>
                </a:tc>
                <a:tc>
                  <a:txBody>
                    <a:bodyPr/>
                    <a:lstStyle/>
                    <a:p>
                      <a:pPr algn="ctr"/>
                      <a:r>
                        <a:rPr lang="th-TH" sz="1400" dirty="0">
                          <a:latin typeface="DB Heavent" panose="02000506060000020004" pitchFamily="2" charset="-34"/>
                          <a:cs typeface="DB Heavent" panose="02000506060000020004" pitchFamily="2" charset="-34"/>
                        </a:rPr>
                        <a:t>17</a:t>
                      </a:r>
                      <a:endParaRPr lang="en-US" sz="1400" dirty="0">
                        <a:latin typeface="DB Heavent" panose="02000506060000020004" pitchFamily="2" charset="-34"/>
                        <a:cs typeface="DB Heavent" panose="02000506060000020004" pitchFamily="2" charset="-34"/>
                      </a:endParaRPr>
                    </a:p>
                  </a:txBody>
                  <a:tcPr>
                    <a:solidFill>
                      <a:srgbClr val="F2F2F2"/>
                    </a:solidFill>
                  </a:tcPr>
                </a:tc>
                <a:tc>
                  <a:txBody>
                    <a:bodyPr/>
                    <a:lstStyle/>
                    <a:p>
                      <a:pPr algn="ctr"/>
                      <a:r>
                        <a:rPr lang="en-US" sz="1300" b="1" kern="1200" dirty="0">
                          <a:solidFill>
                            <a:schemeClr val="accent6">
                              <a:lumMod val="50000"/>
                            </a:schemeClr>
                          </a:solidFill>
                          <a:uFillTx/>
                          <a:latin typeface="DB Heavent" panose="02000506060000020004" pitchFamily="2" charset="-34"/>
                          <a:ea typeface="+mn-ea"/>
                          <a:cs typeface="DB Heavent" panose="02000506060000020004" pitchFamily="2" charset="-34"/>
                        </a:rPr>
                        <a:t>1 / 5</a:t>
                      </a:r>
                    </a:p>
                  </a:txBody>
                  <a:tcPr>
                    <a:solidFill>
                      <a:srgbClr val="F2F2F2"/>
                    </a:solidFill>
                  </a:tcPr>
                </a:tc>
                <a:extLst>
                  <a:ext uri="{0D108BD9-81ED-4DB2-BD59-A6C34878D82A}">
                    <a16:rowId xmlns:a16="http://schemas.microsoft.com/office/drawing/2014/main" val="3091555623"/>
                  </a:ext>
                </a:extLst>
              </a:tr>
              <a:tr h="30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DB Heavent" panose="02000506060000020004" pitchFamily="2" charset="-34"/>
                          <a:cs typeface="DB Heavent" panose="02000506060000020004" pitchFamily="2" charset="-34"/>
                        </a:rPr>
                        <a:t>24 - 27</a:t>
                      </a:r>
                      <a:r>
                        <a:rPr lang="th-TH" sz="1300" baseline="0" dirty="0">
                          <a:solidFill>
                            <a:schemeClr val="tx1"/>
                          </a:solidFill>
                          <a:latin typeface="DB Heavent" panose="02000506060000020004" pitchFamily="2" charset="-34"/>
                          <a:cs typeface="DB Heavent" panose="02000506060000020004" pitchFamily="2" charset="-34"/>
                        </a:rPr>
                        <a:t> ต.ค.66</a:t>
                      </a:r>
                      <a:endParaRPr lang="th-TH" sz="1300" dirty="0">
                        <a:solidFill>
                          <a:schemeClr val="tx1"/>
                        </a:solidFill>
                        <a:latin typeface="DB Heavent" panose="02000506060000020004" pitchFamily="2" charset="-34"/>
                        <a:cs typeface="DB Heavent" panose="02000506060000020004" pitchFamily="2" charset="-34"/>
                      </a:endParaRPr>
                    </a:p>
                  </a:txBody>
                  <a:tcPr>
                    <a:solidFill>
                      <a:srgbClr val="DEEB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uFillTx/>
                          <a:latin typeface="DB Heavent" panose="02000506060000020004" pitchFamily="2" charset="-34"/>
                          <a:ea typeface="+mn-ea"/>
                          <a:cs typeface="DB Heavent" panose="02000506060000020004" pitchFamily="2" charset="-34"/>
                        </a:rPr>
                        <a:t>230</a:t>
                      </a:r>
                      <a:endParaRPr lang="th-TH" sz="1600" kern="1200" dirty="0">
                        <a:solidFill>
                          <a:schemeClr val="tx1"/>
                        </a:solidFill>
                        <a:uFillTx/>
                        <a:latin typeface="DB Heavent" panose="02000506060000020004" pitchFamily="2" charset="-34"/>
                        <a:ea typeface="+mn-ea"/>
                        <a:cs typeface="DB Heavent" panose="02000506060000020004" pitchFamily="2" charset="-34"/>
                      </a:endParaRPr>
                    </a:p>
                  </a:txBody>
                  <a:tcPr>
                    <a:solidFill>
                      <a:srgbClr val="DEEBF7"/>
                    </a:solidFill>
                  </a:tcPr>
                </a:tc>
                <a:tc>
                  <a:txBody>
                    <a:bodyPr/>
                    <a:lstStyle/>
                    <a:p>
                      <a:pPr algn="ctr"/>
                      <a:r>
                        <a:rPr lang="en-US" sz="1400" dirty="0" err="1">
                          <a:latin typeface="DB Heavent" panose="02000506060000020004" pitchFamily="2" charset="-34"/>
                          <a:cs typeface="DB Heavent" panose="02000506060000020004" pitchFamily="2" charset="-34"/>
                        </a:rPr>
                        <a:t>n.a.</a:t>
                      </a:r>
                      <a:endParaRPr lang="en-US" sz="1400" dirty="0">
                        <a:latin typeface="DB Heavent" panose="02000506060000020004" pitchFamily="2" charset="-34"/>
                        <a:cs typeface="DB Heavent" panose="02000506060000020004" pitchFamily="2" charset="-34"/>
                      </a:endParaRPr>
                    </a:p>
                  </a:txBody>
                  <a:tcPr>
                    <a:solidFill>
                      <a:srgbClr val="DEEBF7"/>
                    </a:solidFill>
                  </a:tcPr>
                </a:tc>
                <a:tc>
                  <a:txBody>
                    <a:bodyPr/>
                    <a:lstStyle/>
                    <a:p>
                      <a:pPr algn="ctr"/>
                      <a:r>
                        <a:rPr lang="en-US" sz="1400" dirty="0" err="1">
                          <a:latin typeface="DB Heavent" panose="02000506060000020004" pitchFamily="2" charset="-34"/>
                          <a:cs typeface="DB Heavent" panose="02000506060000020004" pitchFamily="2" charset="-34"/>
                        </a:rPr>
                        <a:t>n.a.</a:t>
                      </a:r>
                      <a:endParaRPr lang="en-US" sz="1400" dirty="0">
                        <a:latin typeface="DB Heavent" panose="02000506060000020004" pitchFamily="2" charset="-34"/>
                        <a:cs typeface="DB Heavent" panose="02000506060000020004" pitchFamily="2" charset="-34"/>
                      </a:endParaRPr>
                    </a:p>
                  </a:txBody>
                  <a:tcPr>
                    <a:solidFill>
                      <a:srgbClr val="DEEBF7"/>
                    </a:solidFill>
                  </a:tcPr>
                </a:tc>
                <a:tc>
                  <a:txBody>
                    <a:bodyPr/>
                    <a:lstStyle/>
                    <a:p>
                      <a:pPr algn="ctr"/>
                      <a:r>
                        <a:rPr lang="en-US" sz="1300" b="1" kern="1200" dirty="0">
                          <a:solidFill>
                            <a:schemeClr val="accent6">
                              <a:lumMod val="50000"/>
                            </a:schemeClr>
                          </a:solidFill>
                          <a:uFillTx/>
                          <a:latin typeface="DB Heavent" panose="02000506060000020004" pitchFamily="2" charset="-34"/>
                          <a:ea typeface="+mn-ea"/>
                          <a:cs typeface="DB Heavent" panose="02000506060000020004" pitchFamily="2" charset="-34"/>
                        </a:rPr>
                        <a:t>1 / 4</a:t>
                      </a:r>
                    </a:p>
                  </a:txBody>
                  <a:tcPr>
                    <a:solidFill>
                      <a:srgbClr val="DEEBF7"/>
                    </a:solidFill>
                  </a:tcPr>
                </a:tc>
                <a:extLst>
                  <a:ext uri="{0D108BD9-81ED-4DB2-BD59-A6C34878D82A}">
                    <a16:rowId xmlns:a16="http://schemas.microsoft.com/office/drawing/2014/main" val="834084168"/>
                  </a:ext>
                </a:extLst>
              </a:tr>
              <a:tr h="30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h-TH" sz="1300" baseline="0" dirty="0">
                          <a:solidFill>
                            <a:schemeClr val="tx1"/>
                          </a:solidFill>
                          <a:latin typeface="DB Heavent" panose="02000506060000020004" pitchFamily="2" charset="-34"/>
                          <a:cs typeface="DB Heavent" panose="02000506060000020004" pitchFamily="2" charset="-34"/>
                        </a:rPr>
                        <a:t>30 ต.ค. – 3 พ.ย.66</a:t>
                      </a:r>
                      <a:endParaRPr lang="th-TH" sz="1300" dirty="0">
                        <a:solidFill>
                          <a:schemeClr val="tx1"/>
                        </a:solidFill>
                        <a:latin typeface="DB Heavent" panose="02000506060000020004" pitchFamily="2" charset="-34"/>
                        <a:cs typeface="DB Heavent" panose="02000506060000020004" pitchFamily="2" charset="-34"/>
                      </a:endParaRPr>
                    </a:p>
                  </a:txBody>
                  <a:tcP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uFillTx/>
                          <a:latin typeface="DB Heavent" panose="02000506060000020004" pitchFamily="2" charset="-34"/>
                          <a:ea typeface="+mn-ea"/>
                          <a:cs typeface="DB Heavent" panose="02000506060000020004" pitchFamily="2" charset="-34"/>
                        </a:rPr>
                        <a:t>230</a:t>
                      </a:r>
                      <a:endParaRPr lang="th-TH" sz="1600" kern="1200" dirty="0">
                        <a:solidFill>
                          <a:schemeClr val="tx1"/>
                        </a:solidFill>
                        <a:uFillTx/>
                        <a:latin typeface="DB Heavent" panose="02000506060000020004" pitchFamily="2" charset="-34"/>
                        <a:ea typeface="+mn-ea"/>
                        <a:cs typeface="DB Heavent" panose="02000506060000020004" pitchFamily="2" charset="-34"/>
                      </a:endParaRPr>
                    </a:p>
                  </a:txBody>
                  <a:tcPr>
                    <a:solidFill>
                      <a:schemeClr val="bg1">
                        <a:lumMod val="95000"/>
                      </a:schemeClr>
                    </a:solidFill>
                  </a:tcPr>
                </a:tc>
                <a:tc>
                  <a:txBody>
                    <a:bodyPr/>
                    <a:lstStyle/>
                    <a:p>
                      <a:pPr algn="ctr"/>
                      <a:r>
                        <a:rPr lang="en-US" sz="1400" dirty="0">
                          <a:latin typeface="DB Heavent" panose="02000506060000020004" pitchFamily="2" charset="-34"/>
                          <a:cs typeface="DB Heavent" panose="02000506060000020004" pitchFamily="2" charset="-34"/>
                        </a:rPr>
                        <a:t>104</a:t>
                      </a:r>
                    </a:p>
                  </a:txBody>
                  <a:tcPr>
                    <a:solidFill>
                      <a:schemeClr val="bg1">
                        <a:lumMod val="95000"/>
                      </a:schemeClr>
                    </a:solidFill>
                  </a:tcPr>
                </a:tc>
                <a:tc>
                  <a:txBody>
                    <a:bodyPr/>
                    <a:lstStyle/>
                    <a:p>
                      <a:pPr algn="ctr"/>
                      <a:r>
                        <a:rPr lang="en-US" sz="1400" dirty="0">
                          <a:latin typeface="DB Heavent" panose="02000506060000020004" pitchFamily="2" charset="-34"/>
                          <a:cs typeface="DB Heavent" panose="02000506060000020004" pitchFamily="2" charset="-34"/>
                        </a:rPr>
                        <a:t>77</a:t>
                      </a:r>
                    </a:p>
                  </a:txBody>
                  <a:tcPr>
                    <a:solidFill>
                      <a:schemeClr val="bg1">
                        <a:lumMod val="95000"/>
                      </a:schemeClr>
                    </a:solidFill>
                  </a:tcPr>
                </a:tc>
                <a:tc>
                  <a:txBody>
                    <a:bodyPr/>
                    <a:lstStyle/>
                    <a:p>
                      <a:pPr algn="ctr"/>
                      <a:r>
                        <a:rPr lang="en-US" sz="1300" b="1" kern="1200" dirty="0">
                          <a:solidFill>
                            <a:schemeClr val="accent6">
                              <a:lumMod val="50000"/>
                            </a:schemeClr>
                          </a:solidFill>
                          <a:uFillTx/>
                          <a:latin typeface="DB Heavent" panose="02000506060000020004" pitchFamily="2" charset="-34"/>
                          <a:ea typeface="+mn-ea"/>
                          <a:cs typeface="DB Heavent" panose="02000506060000020004" pitchFamily="2" charset="-34"/>
                        </a:rPr>
                        <a:t>2 / 4</a:t>
                      </a:r>
                    </a:p>
                  </a:txBody>
                  <a:tcPr>
                    <a:solidFill>
                      <a:schemeClr val="bg1">
                        <a:lumMod val="95000"/>
                      </a:schemeClr>
                    </a:solidFill>
                  </a:tcPr>
                </a:tc>
                <a:extLst>
                  <a:ext uri="{0D108BD9-81ED-4DB2-BD59-A6C34878D82A}">
                    <a16:rowId xmlns:a16="http://schemas.microsoft.com/office/drawing/2014/main" val="1408224611"/>
                  </a:ext>
                </a:extLst>
              </a:tr>
              <a:tr h="368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h-TH" sz="1300" baseline="0" dirty="0">
                          <a:solidFill>
                            <a:schemeClr val="tx1"/>
                          </a:solidFill>
                          <a:latin typeface="DB Heavent" panose="02000506060000020004" pitchFamily="2" charset="-34"/>
                          <a:cs typeface="DB Heavent" panose="02000506060000020004" pitchFamily="2" charset="-34"/>
                        </a:rPr>
                        <a:t>6 – 10 พ.ย.66</a:t>
                      </a:r>
                      <a:endParaRPr lang="th-TH" sz="1300" dirty="0">
                        <a:solidFill>
                          <a:schemeClr val="tx1"/>
                        </a:solidFill>
                        <a:latin typeface="DB Heavent" panose="02000506060000020004" pitchFamily="2" charset="-34"/>
                        <a:cs typeface="DB Heavent" panose="02000506060000020004" pitchFamily="2" charset="-34"/>
                      </a:endParaRPr>
                    </a:p>
                  </a:txBody>
                  <a:tcPr>
                    <a:solidFill>
                      <a:srgbClr val="DEEB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uFillTx/>
                          <a:latin typeface="DB Heavent" panose="02000506060000020004" pitchFamily="2" charset="-34"/>
                          <a:ea typeface="+mn-ea"/>
                          <a:cs typeface="DB Heavent" panose="02000506060000020004" pitchFamily="2" charset="-34"/>
                        </a:rPr>
                        <a:t>230</a:t>
                      </a:r>
                      <a:endParaRPr lang="th-TH" sz="1600" kern="1200" dirty="0">
                        <a:solidFill>
                          <a:schemeClr val="tx1"/>
                        </a:solidFill>
                        <a:uFillTx/>
                        <a:latin typeface="DB Heavent" panose="02000506060000020004" pitchFamily="2" charset="-34"/>
                        <a:ea typeface="+mn-ea"/>
                        <a:cs typeface="DB Heavent" panose="02000506060000020004" pitchFamily="2" charset="-34"/>
                      </a:endParaRPr>
                    </a:p>
                  </a:txBody>
                  <a:tcPr>
                    <a:solidFill>
                      <a:srgbClr val="DEEBF7"/>
                    </a:solidFill>
                  </a:tcPr>
                </a:tc>
                <a:tc>
                  <a:txBody>
                    <a:bodyPr/>
                    <a:lstStyle/>
                    <a:p>
                      <a:pPr algn="ctr"/>
                      <a:r>
                        <a:rPr lang="en-US" sz="1400" dirty="0">
                          <a:latin typeface="DB Heavent" panose="02000506060000020004" pitchFamily="2" charset="-34"/>
                          <a:cs typeface="DB Heavent" panose="02000506060000020004" pitchFamily="2" charset="-34"/>
                        </a:rPr>
                        <a:t>102</a:t>
                      </a:r>
                    </a:p>
                  </a:txBody>
                  <a:tcPr>
                    <a:solidFill>
                      <a:srgbClr val="DEEBF7"/>
                    </a:solidFill>
                  </a:tcPr>
                </a:tc>
                <a:tc>
                  <a:txBody>
                    <a:bodyPr/>
                    <a:lstStyle/>
                    <a:p>
                      <a:pPr algn="ctr"/>
                      <a:r>
                        <a:rPr lang="en-US" sz="1400" dirty="0">
                          <a:latin typeface="DB Heavent" panose="02000506060000020004" pitchFamily="2" charset="-34"/>
                          <a:cs typeface="DB Heavent" panose="02000506060000020004" pitchFamily="2" charset="-34"/>
                        </a:rPr>
                        <a:t>45</a:t>
                      </a:r>
                    </a:p>
                  </a:txBody>
                  <a:tcPr>
                    <a:solidFill>
                      <a:srgbClr val="DEEBF7"/>
                    </a:solidFill>
                  </a:tcPr>
                </a:tc>
                <a:tc>
                  <a:txBody>
                    <a:bodyPr/>
                    <a:lstStyle/>
                    <a:p>
                      <a:pPr algn="ctr"/>
                      <a:r>
                        <a:rPr lang="en-US" sz="1300" b="1" kern="1200" dirty="0">
                          <a:solidFill>
                            <a:schemeClr val="accent6">
                              <a:lumMod val="50000"/>
                            </a:schemeClr>
                          </a:solidFill>
                          <a:uFillTx/>
                          <a:latin typeface="DB Heavent" panose="02000506060000020004" pitchFamily="2" charset="-34"/>
                          <a:ea typeface="+mn-ea"/>
                          <a:cs typeface="DB Heavent" panose="02000506060000020004" pitchFamily="2" charset="-34"/>
                        </a:rPr>
                        <a:t>1 / 6</a:t>
                      </a:r>
                    </a:p>
                  </a:txBody>
                  <a:tcPr>
                    <a:solidFill>
                      <a:srgbClr val="DEEBF7"/>
                    </a:solidFill>
                  </a:tcPr>
                </a:tc>
                <a:extLst>
                  <a:ext uri="{0D108BD9-81ED-4DB2-BD59-A6C34878D82A}">
                    <a16:rowId xmlns:a16="http://schemas.microsoft.com/office/drawing/2014/main" val="1329838980"/>
                  </a:ext>
                </a:extLst>
              </a:tr>
              <a:tr h="30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h-TH" sz="1300" baseline="0" dirty="0">
                          <a:solidFill>
                            <a:schemeClr val="tx1"/>
                          </a:solidFill>
                          <a:latin typeface="DB Heavent" panose="02000506060000020004" pitchFamily="2" charset="-34"/>
                          <a:cs typeface="DB Heavent" panose="02000506060000020004" pitchFamily="2" charset="-34"/>
                        </a:rPr>
                        <a:t>13 – 17 พ.ย.66</a:t>
                      </a:r>
                      <a:endParaRPr lang="th-TH" sz="1300" dirty="0">
                        <a:solidFill>
                          <a:schemeClr val="tx1"/>
                        </a:solidFill>
                        <a:latin typeface="DB Heavent" panose="02000506060000020004" pitchFamily="2" charset="-34"/>
                        <a:cs typeface="DB Heavent" panose="02000506060000020004" pitchFamily="2" charset="-34"/>
                      </a:endParaRPr>
                    </a:p>
                  </a:txBody>
                  <a:tcP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uFillTx/>
                          <a:latin typeface="DB Heavent" panose="02000506060000020004" pitchFamily="2" charset="-34"/>
                          <a:ea typeface="+mn-ea"/>
                          <a:cs typeface="DB Heavent" panose="02000506060000020004" pitchFamily="2" charset="-34"/>
                        </a:rPr>
                        <a:t>230</a:t>
                      </a:r>
                      <a:endParaRPr lang="th-TH" sz="1600" kern="1200" dirty="0">
                        <a:solidFill>
                          <a:schemeClr val="tx1"/>
                        </a:solidFill>
                        <a:uFillTx/>
                        <a:latin typeface="DB Heavent" panose="02000506060000020004" pitchFamily="2" charset="-34"/>
                        <a:ea typeface="+mn-ea"/>
                        <a:cs typeface="DB Heavent" panose="02000506060000020004" pitchFamily="2" charset="-34"/>
                      </a:endParaRPr>
                    </a:p>
                  </a:txBody>
                  <a:tcPr>
                    <a:solidFill>
                      <a:schemeClr val="bg1">
                        <a:lumMod val="95000"/>
                      </a:schemeClr>
                    </a:solidFill>
                  </a:tcPr>
                </a:tc>
                <a:tc>
                  <a:txBody>
                    <a:bodyPr/>
                    <a:lstStyle/>
                    <a:p>
                      <a:pPr algn="ctr"/>
                      <a:r>
                        <a:rPr lang="en-US" sz="1400" dirty="0" err="1">
                          <a:latin typeface="DB Heavent" panose="02000506060000020004" pitchFamily="2" charset="-34"/>
                          <a:cs typeface="DB Heavent" panose="02000506060000020004" pitchFamily="2" charset="-34"/>
                        </a:rPr>
                        <a:t>n.a.</a:t>
                      </a:r>
                      <a:endParaRPr lang="en-US" sz="1400" dirty="0">
                        <a:latin typeface="DB Heavent" panose="02000506060000020004" pitchFamily="2" charset="-34"/>
                        <a:cs typeface="DB Heavent" panose="02000506060000020004" pitchFamily="2" charset="-34"/>
                      </a:endParaRPr>
                    </a:p>
                  </a:txBody>
                  <a:tcPr>
                    <a:solidFill>
                      <a:schemeClr val="bg1">
                        <a:lumMod val="95000"/>
                      </a:schemeClr>
                    </a:solidFill>
                  </a:tcPr>
                </a:tc>
                <a:tc>
                  <a:txBody>
                    <a:bodyPr/>
                    <a:lstStyle/>
                    <a:p>
                      <a:pPr algn="ctr"/>
                      <a:r>
                        <a:rPr lang="en-US" sz="1400" dirty="0" err="1">
                          <a:latin typeface="DB Heavent" panose="02000506060000020004" pitchFamily="2" charset="-34"/>
                          <a:cs typeface="DB Heavent" panose="02000506060000020004" pitchFamily="2" charset="-34"/>
                        </a:rPr>
                        <a:t>n.a.</a:t>
                      </a:r>
                      <a:endParaRPr lang="en-US" sz="1400" dirty="0">
                        <a:latin typeface="DB Heavent" panose="02000506060000020004" pitchFamily="2" charset="-34"/>
                        <a:cs typeface="DB Heavent" panose="02000506060000020004" pitchFamily="2" charset="-34"/>
                      </a:endParaRPr>
                    </a:p>
                  </a:txBody>
                  <a:tcPr>
                    <a:solidFill>
                      <a:schemeClr val="bg1">
                        <a:lumMod val="95000"/>
                      </a:schemeClr>
                    </a:solidFill>
                  </a:tcPr>
                </a:tc>
                <a:tc>
                  <a:txBody>
                    <a:bodyPr/>
                    <a:lstStyle/>
                    <a:p>
                      <a:pPr algn="ctr"/>
                      <a:r>
                        <a:rPr lang="en-US" sz="1300" b="1" kern="1200" dirty="0">
                          <a:solidFill>
                            <a:schemeClr val="accent6">
                              <a:lumMod val="50000"/>
                            </a:schemeClr>
                          </a:solidFill>
                          <a:uFillTx/>
                          <a:latin typeface="DB Heavent" panose="02000506060000020004" pitchFamily="2" charset="-34"/>
                          <a:ea typeface="+mn-ea"/>
                          <a:cs typeface="DB Heavent" panose="02000506060000020004" pitchFamily="2" charset="-34"/>
                        </a:rPr>
                        <a:t>5 / 6</a:t>
                      </a:r>
                    </a:p>
                  </a:txBody>
                  <a:tcPr>
                    <a:solidFill>
                      <a:schemeClr val="bg1">
                        <a:lumMod val="95000"/>
                      </a:schemeClr>
                    </a:solidFill>
                  </a:tcPr>
                </a:tc>
                <a:extLst>
                  <a:ext uri="{0D108BD9-81ED-4DB2-BD59-A6C34878D82A}">
                    <a16:rowId xmlns:a16="http://schemas.microsoft.com/office/drawing/2014/main" val="2605431999"/>
                  </a:ext>
                </a:extLst>
              </a:tr>
            </a:tbl>
          </a:graphicData>
        </a:graphic>
      </p:graphicFrame>
      <p:sp>
        <p:nvSpPr>
          <p:cNvPr id="4" name="TextBox 3">
            <a:extLst>
              <a:ext uri="{FF2B5EF4-FFF2-40B4-BE49-F238E27FC236}">
                <a16:creationId xmlns:a16="http://schemas.microsoft.com/office/drawing/2014/main" id="{B8B06D1B-FCE8-451A-B00F-5804D4020B23}"/>
              </a:ext>
            </a:extLst>
          </p:cNvPr>
          <p:cNvSpPr txBox="1"/>
          <p:nvPr/>
        </p:nvSpPr>
        <p:spPr>
          <a:xfrm>
            <a:off x="792033" y="830997"/>
            <a:ext cx="8568952" cy="40011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000" b="1" i="0" u="none" strike="noStrike" kern="1200" cap="none" spc="0" normalizeH="0" baseline="0" noProof="0" dirty="0">
                <a:ln>
                  <a:noFill/>
                </a:ln>
                <a:solidFill>
                  <a:srgbClr val="739CD8">
                    <a:lumMod val="50000"/>
                  </a:srgbClr>
                </a:solidFill>
                <a:effectLst/>
                <a:uLnTx/>
                <a:uFillTx/>
                <a:latin typeface="DB Heavent" panose="02000506060000020004" pitchFamily="2" charset="-34"/>
                <a:ea typeface="Tahoma" panose="020B0604030504040204" pitchFamily="34" charset="0"/>
                <a:cs typeface="DB Heavent" panose="02000506060000020004" pitchFamily="2" charset="-34"/>
              </a:rPr>
              <a:t>จำนวนหุ้น </a:t>
            </a:r>
            <a:r>
              <a:rPr kumimoji="0" lang="en-US" sz="2000" b="1" i="0" u="none" strike="noStrike" kern="1200" cap="none" spc="0" normalizeH="0" baseline="0" noProof="0" dirty="0">
                <a:ln>
                  <a:noFill/>
                </a:ln>
                <a:solidFill>
                  <a:srgbClr val="739CD8">
                    <a:lumMod val="50000"/>
                  </a:srgbClr>
                </a:solidFill>
                <a:effectLst/>
                <a:uLnTx/>
                <a:uFillTx/>
                <a:latin typeface="DB Heavent" panose="02000506060000020004" pitchFamily="2" charset="-34"/>
                <a:ea typeface="Tahoma" panose="020B0604030504040204" pitchFamily="34" charset="0"/>
                <a:cs typeface="DB Heavent" panose="02000506060000020004" pitchFamily="2" charset="-34"/>
              </a:rPr>
              <a:t>SET100-SSET </a:t>
            </a:r>
            <a:r>
              <a:rPr kumimoji="0" lang="th-TH" sz="2000" b="1" i="0" u="none" strike="noStrike" kern="1200" cap="none" spc="0" normalizeH="0" baseline="0" noProof="0" dirty="0">
                <a:ln>
                  <a:noFill/>
                </a:ln>
                <a:solidFill>
                  <a:srgbClr val="739CD8">
                    <a:lumMod val="50000"/>
                  </a:srgbClr>
                </a:solidFill>
                <a:effectLst/>
                <a:uLnTx/>
                <a:uFillTx/>
                <a:latin typeface="DB Heavent" panose="02000506060000020004" pitchFamily="2" charset="-34"/>
                <a:ea typeface="Tahoma" panose="020B0604030504040204" pitchFamily="34" charset="0"/>
                <a:cs typeface="DB Heavent" panose="02000506060000020004" pitchFamily="2" charset="-34"/>
              </a:rPr>
              <a:t>ที่ราคาปรับตัวสูงขึ้น/ลดลง ในแต่ละสัปดาห์ เทียบกับพอร์ตแนะนำ</a:t>
            </a:r>
          </a:p>
        </p:txBody>
      </p:sp>
      <p:sp>
        <p:nvSpPr>
          <p:cNvPr id="5" name="Rectangle: Rounded Corners 1">
            <a:extLst>
              <a:ext uri="{FF2B5EF4-FFF2-40B4-BE49-F238E27FC236}">
                <a16:creationId xmlns:a16="http://schemas.microsoft.com/office/drawing/2014/main" id="{71A818A4-2B0B-400B-BC01-BA9DDCF48321}"/>
              </a:ext>
            </a:extLst>
          </p:cNvPr>
          <p:cNvSpPr/>
          <p:nvPr/>
        </p:nvSpPr>
        <p:spPr>
          <a:xfrm>
            <a:off x="8748031" y="1231107"/>
            <a:ext cx="2232248" cy="5190837"/>
          </a:xfrm>
          <a:prstGeom prst="roundRect">
            <a:avLst/>
          </a:prstGeom>
          <a:noFill/>
          <a:ln w="28575">
            <a:solidFill>
              <a:srgbClr val="FF0000"/>
            </a:solidFill>
            <a:prstDash val="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6" name="Rectangle 5">
            <a:extLst>
              <a:ext uri="{FF2B5EF4-FFF2-40B4-BE49-F238E27FC236}">
                <a16:creationId xmlns:a16="http://schemas.microsoft.com/office/drawing/2014/main" id="{F50935DD-8067-4D81-8806-B19D766BECE2}"/>
              </a:ext>
            </a:extLst>
          </p:cNvPr>
          <p:cNvSpPr>
            <a:spLocks/>
          </p:cNvSpPr>
          <p:nvPr/>
        </p:nvSpPr>
        <p:spPr>
          <a:xfrm>
            <a:off x="213512" y="0"/>
            <a:ext cx="8029507" cy="830997"/>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th-TH" sz="4800" b="0" i="0" u="none" strike="noStrike" kern="0" cap="none" spc="0" normalizeH="0" baseline="0" noProof="0" dirty="0">
                <a:ln>
                  <a:noFill/>
                </a:ln>
                <a:solidFill>
                  <a:srgbClr val="003D66">
                    <a:lumMod val="75000"/>
                  </a:srgbClr>
                </a:solidFill>
                <a:effectLst/>
                <a:uLnTx/>
                <a:uFillTx/>
                <a:latin typeface="DB Heavent" panose="02000506060000020004" pitchFamily="50" charset="-34"/>
                <a:ea typeface="+mn-ea"/>
                <a:cs typeface="DB Heavent" panose="02000506060000020004" pitchFamily="50" charset="-34"/>
              </a:rPr>
              <a:t>จำนวนหุ้น บวก/ลบ แต่ละสัปดาห์</a:t>
            </a:r>
            <a:endParaRPr kumimoji="0" lang="en-US" sz="4800" b="0" i="0" u="none" strike="noStrike" kern="0" cap="none" spc="0" normalizeH="0" baseline="0" noProof="0" dirty="0">
              <a:ln>
                <a:noFill/>
              </a:ln>
              <a:solidFill>
                <a:srgbClr val="003D66">
                  <a:lumMod val="75000"/>
                </a:srgbClr>
              </a:solidFill>
              <a:effectLst/>
              <a:uLnTx/>
              <a:uFillTx/>
              <a:latin typeface="DB Heavent" panose="02000506060000020004" pitchFamily="50" charset="-34"/>
              <a:ea typeface="+mn-ea"/>
              <a:cs typeface="DB Heavent" panose="02000506060000020004" pitchFamily="50" charset="-34"/>
            </a:endParaRPr>
          </a:p>
        </p:txBody>
      </p:sp>
    </p:spTree>
    <p:extLst>
      <p:ext uri="{BB962C8B-B14F-4D97-AF65-F5344CB8AC3E}">
        <p14:creationId xmlns:p14="http://schemas.microsoft.com/office/powerpoint/2010/main" val="25680722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098C18-20E7-43B3-AAFB-10FA793A90A4}"/>
              </a:ext>
            </a:extLst>
          </p:cNvPr>
          <p:cNvSpPr/>
          <p:nvPr/>
        </p:nvSpPr>
        <p:spPr>
          <a:xfrm>
            <a:off x="143509" y="1372624"/>
            <a:ext cx="11938209" cy="5324535"/>
          </a:xfrm>
          <a:prstGeom prst="rect">
            <a:avLst/>
          </a:prstGeom>
        </p:spPr>
        <p:txBody>
          <a:bodyPr wrap="square">
            <a:spAutoFit/>
          </a:bodyPr>
          <a:lstStyle/>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th-TH" sz="3300" b="1" i="0" u="sng"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เงินสดในมือ</a:t>
            </a:r>
            <a:r>
              <a:rPr kumimoji="0" lang="th-TH" sz="33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 </a:t>
            </a:r>
            <a:r>
              <a:rPr kumimoji="0" lang="en-US" sz="33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a:t>
            </a:r>
            <a:r>
              <a:rPr kumimoji="0" lang="th-TH" sz="33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 จาก 20</a:t>
            </a:r>
            <a:r>
              <a:rPr kumimoji="0" lang="en-US" sz="33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 </a:t>
            </a:r>
            <a:r>
              <a:rPr kumimoji="0" lang="th-TH" sz="33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เป็น</a:t>
            </a:r>
            <a:r>
              <a:rPr kumimoji="0" lang="en-US" sz="33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 </a:t>
            </a:r>
            <a:r>
              <a:rPr kumimoji="0" lang="en-US" sz="3300" b="1"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10% </a:t>
            </a:r>
            <a:r>
              <a:rPr kumimoji="0" lang="en-US"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a:t>
            </a:r>
            <a:r>
              <a:rPr kumimoji="0" lang="th-TH"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 ตลาดผ่านตัวแปรในทางลบหลายตัวมาแล้ว  ราคาหุ้นส่วนใหญ่สะท้อนไปในข่าวลบแล้ว ผลประกอบการของบริษัทในตลาดหุ้น หลายบริษัทบอกว่าผ่านจุดต่ำสุดมาแล้ว ขณะที่นโยบายรัฐบาล เริ่มเป็นบวกต่อตลาด(ตั้งกอง </a:t>
            </a:r>
            <a:r>
              <a:rPr kumimoji="0" lang="en-US"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ESG) </a:t>
            </a:r>
            <a:r>
              <a:rPr kumimoji="0" lang="th-TH"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 ด้านต่างประเทศ </a:t>
            </a:r>
            <a:r>
              <a:rPr kumimoji="0" lang="en-US"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Flow </a:t>
            </a:r>
            <a:r>
              <a:rPr kumimoji="0" lang="th-TH"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เริ่มไหลกลับเอเซีย หลัง </a:t>
            </a:r>
            <a:r>
              <a:rPr kumimoji="0" lang="en-US"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Fed </a:t>
            </a:r>
            <a:r>
              <a:rPr kumimoji="0" lang="th-TH"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อาจหยุดขึ้นดอกเบี้ยเร็วๆนี้ .......ประเมินกรอบดัชนีฯ 1410-1430 จุด</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th-TH"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เราตัดขาดทุน </a:t>
            </a:r>
            <a:r>
              <a:rPr kumimoji="0" lang="en-US" sz="3300" b="1"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BH</a:t>
            </a:r>
            <a:r>
              <a:rPr kumimoji="0" lang="en-US"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 </a:t>
            </a:r>
            <a:r>
              <a:rPr kumimoji="0" lang="th-TH"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ออกเพราะราคาลงไม่หยุด และเพิ่ม </a:t>
            </a:r>
            <a:r>
              <a:rPr kumimoji="0" lang="en-US"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IVL </a:t>
            </a:r>
            <a:r>
              <a:rPr kumimoji="0" lang="th-TH"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เข้ามา เรามองว่าตลาดกำลังดีขึ้น หุ้นในพอร์ตส่วนใหญ่ เป็นหุ้นที่ซื้อมาในราคาต่ำ จึงควรถือไว้ก่อน</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th-TH" sz="3300" b="1" i="0" u="sng"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หุ้นแนะนำของพอร์ตนี้ เริ่มคำแนะนำ 20 พ.ย.66  </a:t>
            </a:r>
            <a:r>
              <a:rPr kumimoji="0" lang="en-US"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a:t>
            </a:r>
            <a:r>
              <a:rPr kumimoji="0" lang="th-TH"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 </a:t>
            </a:r>
            <a:r>
              <a:rPr kumimoji="0" lang="en-US"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 </a:t>
            </a:r>
            <a:r>
              <a:rPr kumimoji="0" lang="th-TH"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หุ้นในพอร์ต 6</a:t>
            </a:r>
            <a:r>
              <a:rPr kumimoji="0" lang="en-US"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 </a:t>
            </a:r>
            <a:r>
              <a:rPr kumimoji="0" lang="th-TH" sz="3300" b="1" i="0" u="none" strike="noStrike" kern="1200" cap="none" spc="0" normalizeH="0" baseline="0" noProof="0" dirty="0">
                <a:ln>
                  <a:noFill/>
                </a:ln>
                <a:solidFill>
                  <a:srgbClr val="003D66">
                    <a:lumMod val="75000"/>
                  </a:srgbClr>
                </a:solidFill>
                <a:effectLst/>
                <a:uLnTx/>
                <a:uFillTx/>
                <a:latin typeface="CordiaUPC" panose="020B0304020202020204" pitchFamily="34" charset="-34"/>
                <a:ea typeface="+mn-ea"/>
                <a:cs typeface="CordiaUPC" panose="020B0304020202020204" pitchFamily="34" charset="-34"/>
              </a:rPr>
              <a:t>ตัว</a:t>
            </a:r>
            <a:r>
              <a:rPr kumimoji="0" lang="en-US" sz="3300" b="1" i="0" u="none" strike="noStrike" kern="1200" cap="none" spc="0" normalizeH="0" baseline="0" noProof="0" dirty="0">
                <a:ln>
                  <a:noFill/>
                </a:ln>
                <a:solidFill>
                  <a:srgbClr val="003D66">
                    <a:lumMod val="75000"/>
                  </a:srgbClr>
                </a:solidFill>
                <a:effectLst/>
                <a:uLnTx/>
                <a:uFillTx/>
                <a:latin typeface="CordiaUPC" panose="020B0304020202020204" pitchFamily="34" charset="-34"/>
                <a:ea typeface="+mn-ea"/>
                <a:cs typeface="CordiaUPC" panose="020B0304020202020204" pitchFamily="34" charset="-34"/>
              </a:rPr>
              <a:t> </a:t>
            </a:r>
            <a:r>
              <a:rPr kumimoji="0" lang="en-US"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TISCO(10%), SCB(10%), CBG(10%), ITC(20%), BGRIM(20%), </a:t>
            </a:r>
            <a:r>
              <a:rPr kumimoji="0" lang="en-US" sz="3300" b="1" i="0" u="none" strike="noStrike" kern="1200" cap="none" spc="0" normalizeH="0" baseline="0" noProof="0" dirty="0">
                <a:ln>
                  <a:noFill/>
                </a:ln>
                <a:solidFill>
                  <a:srgbClr val="0000CC"/>
                </a:solidFill>
                <a:effectLst/>
                <a:uLnTx/>
                <a:uFillTx/>
                <a:latin typeface="CordiaUPC" panose="020B0304020202020204" pitchFamily="34" charset="-34"/>
                <a:ea typeface="+mn-ea"/>
                <a:cs typeface="CordiaUPC" panose="020B0304020202020204" pitchFamily="34" charset="-34"/>
              </a:rPr>
              <a:t>IVL(20%)  </a:t>
            </a:r>
            <a:r>
              <a:rPr kumimoji="0" lang="th-TH"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หุ้นแต่</a:t>
            </a:r>
            <a:r>
              <a:rPr kumimoji="0" lang="th-TH" sz="3300" b="1" i="0" u="none" strike="noStrike" kern="1200" cap="none" spc="0" normalizeH="0" baseline="0" noProof="0" dirty="0">
                <a:ln>
                  <a:noFill/>
                </a:ln>
                <a:solidFill>
                  <a:srgbClr val="003D66">
                    <a:lumMod val="75000"/>
                  </a:srgbClr>
                </a:solidFill>
                <a:effectLst/>
                <a:uLnTx/>
                <a:uFillTx/>
                <a:latin typeface="CordiaUPC" panose="020B0304020202020204" pitchFamily="34" charset="-34"/>
                <a:ea typeface="+mn-ea"/>
                <a:cs typeface="CordiaUPC" panose="020B0304020202020204" pitchFamily="34" charset="-34"/>
              </a:rPr>
              <a:t>ละตัว</a:t>
            </a:r>
            <a:r>
              <a:rPr kumimoji="0" lang="th-TH" sz="33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ให้น้ำหนักตามตัวเลขที่ระบุไว้หลังชื่อหุ้น</a:t>
            </a:r>
          </a:p>
        </p:txBody>
      </p:sp>
      <p:sp>
        <p:nvSpPr>
          <p:cNvPr id="4" name="TextBox 3">
            <a:extLst>
              <a:ext uri="{FF2B5EF4-FFF2-40B4-BE49-F238E27FC236}">
                <a16:creationId xmlns:a16="http://schemas.microsoft.com/office/drawing/2014/main" id="{ECD76DE9-64DE-4337-8502-7FB5E6DBB740}"/>
              </a:ext>
            </a:extLst>
          </p:cNvPr>
          <p:cNvSpPr txBox="1"/>
          <p:nvPr/>
        </p:nvSpPr>
        <p:spPr>
          <a:xfrm>
            <a:off x="156802" y="809802"/>
            <a:ext cx="5904656" cy="70788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4000" b="1" i="0" u="none" strike="noStrike" kern="1200" cap="none" spc="0" normalizeH="0" baseline="0" noProof="0" dirty="0">
                <a:ln>
                  <a:noFill/>
                </a:ln>
                <a:solidFill>
                  <a:srgbClr val="5B9BD5">
                    <a:lumMod val="75000"/>
                  </a:srgbClr>
                </a:solidFill>
                <a:effectLst/>
                <a:uLnTx/>
                <a:uFillTx/>
                <a:latin typeface="CordiaUPC" panose="020B0304020202020204" pitchFamily="34" charset="-34"/>
                <a:ea typeface="+mn-ea"/>
                <a:cs typeface="CordiaUPC" panose="020B0304020202020204" pitchFamily="34" charset="-34"/>
              </a:rPr>
              <a:t>ชื่อ</a:t>
            </a:r>
            <a:r>
              <a:rPr kumimoji="0" lang="en-US" sz="4000" b="1" i="0" u="none" strike="noStrike" kern="1200" cap="none" spc="0" normalizeH="0" baseline="0" noProof="0" dirty="0">
                <a:ln>
                  <a:noFill/>
                </a:ln>
                <a:solidFill>
                  <a:srgbClr val="5B9BD5">
                    <a:lumMod val="75000"/>
                  </a:srgbClr>
                </a:solidFill>
                <a:effectLst/>
                <a:uLnTx/>
                <a:uFillTx/>
                <a:latin typeface="CordiaUPC" panose="020B0304020202020204" pitchFamily="34" charset="-34"/>
                <a:ea typeface="+mn-ea"/>
                <a:cs typeface="CordiaUPC" panose="020B0304020202020204" pitchFamily="34" charset="-34"/>
              </a:rPr>
              <a:t> :  PORT- SET100 &amp; SSET</a:t>
            </a:r>
            <a:endParaRPr kumimoji="0" lang="th-TH" sz="4000" b="1" i="0" u="none" strike="noStrike" kern="1200" cap="none" spc="0" normalizeH="0" baseline="0" noProof="0" dirty="0">
              <a:ln>
                <a:noFill/>
              </a:ln>
              <a:solidFill>
                <a:srgbClr val="5B9BD5">
                  <a:lumMod val="75000"/>
                </a:srgbClr>
              </a:solidFill>
              <a:effectLst/>
              <a:uLnTx/>
              <a:uFillTx/>
              <a:latin typeface="CordiaUPC" panose="020B0304020202020204" pitchFamily="34" charset="-34"/>
              <a:ea typeface="+mn-ea"/>
              <a:cs typeface="CordiaUPC" panose="020B0304020202020204" pitchFamily="34" charset="-34"/>
            </a:endParaRPr>
          </a:p>
        </p:txBody>
      </p:sp>
      <p:sp>
        <p:nvSpPr>
          <p:cNvPr id="6" name="Rectangle 5">
            <a:extLst>
              <a:ext uri="{FF2B5EF4-FFF2-40B4-BE49-F238E27FC236}">
                <a16:creationId xmlns:a16="http://schemas.microsoft.com/office/drawing/2014/main" id="{F50935DD-8067-4D81-8806-B19D766BECE2}"/>
              </a:ext>
            </a:extLst>
          </p:cNvPr>
          <p:cNvSpPr>
            <a:spLocks/>
          </p:cNvSpPr>
          <p:nvPr/>
        </p:nvSpPr>
        <p:spPr>
          <a:xfrm>
            <a:off x="227402" y="-21195"/>
            <a:ext cx="8029507" cy="830997"/>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th-TH" sz="4800" b="0" i="0" u="none" strike="noStrike" kern="0" cap="none" spc="0" normalizeH="0" baseline="0" noProof="0" dirty="0">
                <a:ln>
                  <a:noFill/>
                </a:ln>
                <a:solidFill>
                  <a:srgbClr val="003D66">
                    <a:lumMod val="75000"/>
                  </a:srgbClr>
                </a:solidFill>
                <a:effectLst/>
                <a:uLnTx/>
                <a:uFillTx/>
                <a:latin typeface="DB Heavent" panose="02000506060000020004" pitchFamily="50" charset="-34"/>
                <a:ea typeface="+mn-ea"/>
                <a:cs typeface="DB Heavent" panose="02000506060000020004" pitchFamily="50" charset="-34"/>
              </a:rPr>
              <a:t>พอร์ตหุ้น</a:t>
            </a:r>
          </a:p>
        </p:txBody>
      </p:sp>
    </p:spTree>
    <p:extLst>
      <p:ext uri="{BB962C8B-B14F-4D97-AF65-F5344CB8AC3E}">
        <p14:creationId xmlns:p14="http://schemas.microsoft.com/office/powerpoint/2010/main" val="421346745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7C0677-38BA-2A61-EFC0-B3EF2097FACF}"/>
              </a:ext>
            </a:extLst>
          </p:cNvPr>
          <p:cNvPicPr>
            <a:picLocks noChangeAspect="1"/>
          </p:cNvPicPr>
          <p:nvPr/>
        </p:nvPicPr>
        <p:blipFill>
          <a:blip r:embed="rId2"/>
          <a:stretch>
            <a:fillRect/>
          </a:stretch>
        </p:blipFill>
        <p:spPr>
          <a:xfrm>
            <a:off x="368253" y="896190"/>
            <a:ext cx="11455494" cy="5674658"/>
          </a:xfrm>
          <a:prstGeom prst="rect">
            <a:avLst/>
          </a:prstGeom>
        </p:spPr>
      </p:pic>
    </p:spTree>
    <p:extLst>
      <p:ext uri="{BB962C8B-B14F-4D97-AF65-F5344CB8AC3E}">
        <p14:creationId xmlns:p14="http://schemas.microsoft.com/office/powerpoint/2010/main" val="260381439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A432A-C770-6699-66DF-C168C9648246}"/>
              </a:ext>
            </a:extLst>
          </p:cNvPr>
          <p:cNvSpPr>
            <a:spLocks noGrp="1"/>
          </p:cNvSpPr>
          <p:nvPr>
            <p:ph type="title" idx="4294967295"/>
          </p:nvPr>
        </p:nvSpPr>
        <p:spPr>
          <a:xfrm>
            <a:off x="7915836" y="636494"/>
            <a:ext cx="4168588" cy="3191436"/>
          </a:xfrm>
        </p:spPr>
        <p:txBody>
          <a:bodyPr>
            <a:normAutofit/>
          </a:bodyPr>
          <a:lstStyle/>
          <a:p>
            <a:r>
              <a:rPr lang="th-TH" dirty="0">
                <a:latin typeface="Tahoma" panose="020B0604030504040204" pitchFamily="34" charset="0"/>
                <a:ea typeface="Tahoma" panose="020B0604030504040204" pitchFamily="34" charset="0"/>
                <a:cs typeface="Tahoma" panose="020B0604030504040204" pitchFamily="34" charset="0"/>
              </a:rPr>
              <a:t>สรุปกำไร</a:t>
            </a:r>
            <a:r>
              <a:rPr lang="en-US" dirty="0">
                <a:latin typeface="Tahoma" panose="020B0604030504040204" pitchFamily="34" charset="0"/>
                <a:ea typeface="Tahoma" panose="020B0604030504040204" pitchFamily="34" charset="0"/>
                <a:cs typeface="Tahoma" panose="020B0604030504040204" pitchFamily="34" charset="0"/>
              </a:rPr>
              <a:t>3Q-23</a:t>
            </a:r>
            <a:r>
              <a:rPr lang="th-TH" dirty="0">
                <a:latin typeface="Tahoma" panose="020B0604030504040204" pitchFamily="34" charset="0"/>
                <a:ea typeface="Tahoma" panose="020B0604030504040204" pitchFamily="34" charset="0"/>
                <a:cs typeface="Tahoma" panose="020B0604030504040204" pitchFamily="34" charset="0"/>
              </a:rPr>
              <a:t>  ที่ส่งมาแล้วทั้งหมด</a:t>
            </a:r>
            <a:br>
              <a:rPr lang="th-TH" dirty="0">
                <a:latin typeface="Tahoma" panose="020B0604030504040204" pitchFamily="34" charset="0"/>
                <a:ea typeface="Tahoma" panose="020B0604030504040204" pitchFamily="34" charset="0"/>
                <a:cs typeface="Tahoma" panose="020B0604030504040204" pitchFamily="34" charset="0"/>
              </a:rPr>
            </a:br>
            <a:br>
              <a:rPr lang="th-TH" dirty="0">
                <a:latin typeface="Tahoma" panose="020B0604030504040204" pitchFamily="34" charset="0"/>
                <a:ea typeface="Tahoma" panose="020B0604030504040204" pitchFamily="34" charset="0"/>
                <a:cs typeface="Tahoma" panose="020B0604030504040204" pitchFamily="34" charset="0"/>
              </a:rPr>
            </a:br>
            <a:r>
              <a:rPr lang="th-TH" sz="3600" i="1" dirty="0">
                <a:latin typeface="Tahoma" panose="020B0604030504040204" pitchFamily="34" charset="0"/>
                <a:ea typeface="Tahoma" panose="020B0604030504040204" pitchFamily="34" charset="0"/>
                <a:cs typeface="Tahoma" panose="020B0604030504040204" pitchFamily="34" charset="0"/>
              </a:rPr>
              <a:t>(ไม่รวม </a:t>
            </a:r>
            <a:r>
              <a:rPr lang="en-US" sz="3600" i="1" dirty="0">
                <a:latin typeface="Tahoma" panose="020B0604030504040204" pitchFamily="34" charset="0"/>
                <a:ea typeface="Tahoma" panose="020B0604030504040204" pitchFamily="34" charset="0"/>
                <a:cs typeface="Tahoma" panose="020B0604030504040204" pitchFamily="34" charset="0"/>
              </a:rPr>
              <a:t>AOT, THAI)</a:t>
            </a:r>
            <a:endParaRPr lang="en-US" i="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68DB6A1-4FC0-6E05-D4C8-4968CE409E97}"/>
              </a:ext>
            </a:extLst>
          </p:cNvPr>
          <p:cNvPicPr>
            <a:picLocks noChangeAspect="1"/>
          </p:cNvPicPr>
          <p:nvPr/>
        </p:nvPicPr>
        <p:blipFill>
          <a:blip r:embed="rId2"/>
          <a:stretch>
            <a:fillRect/>
          </a:stretch>
        </p:blipFill>
        <p:spPr>
          <a:xfrm>
            <a:off x="559453" y="173560"/>
            <a:ext cx="7038975" cy="6257925"/>
          </a:xfrm>
          <a:prstGeom prst="rect">
            <a:avLst/>
          </a:prstGeom>
        </p:spPr>
      </p:pic>
      <p:sp>
        <p:nvSpPr>
          <p:cNvPr id="3" name="Star: 5 Points 2">
            <a:extLst>
              <a:ext uri="{FF2B5EF4-FFF2-40B4-BE49-F238E27FC236}">
                <a16:creationId xmlns:a16="http://schemas.microsoft.com/office/drawing/2014/main" id="{4940D178-1739-712A-A13B-0ABCAFB1CB62}"/>
              </a:ext>
            </a:extLst>
          </p:cNvPr>
          <p:cNvSpPr/>
          <p:nvPr/>
        </p:nvSpPr>
        <p:spPr>
          <a:xfrm>
            <a:off x="3684495" y="6431484"/>
            <a:ext cx="313764" cy="25295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83713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008FE-B997-41B7-9802-DB58C41AB73D}"/>
              </a:ext>
            </a:extLst>
          </p:cNvPr>
          <p:cNvSpPr txBox="1"/>
          <p:nvPr/>
        </p:nvSpPr>
        <p:spPr>
          <a:xfrm>
            <a:off x="809664" y="71066"/>
            <a:ext cx="5118709" cy="646331"/>
          </a:xfrm>
          <a:prstGeom prst="rect">
            <a:avLst/>
          </a:prstGeom>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DB Heavent Light" panose="02000506060000020004" pitchFamily="2" charset="-34"/>
                <a:ea typeface="+mn-ea"/>
                <a:cs typeface="DB Heavent Light" panose="02000506060000020004" pitchFamily="2" charset="-34"/>
              </a:rPr>
              <a:t>Foreign Net Position  in Thai  Market</a:t>
            </a:r>
          </a:p>
        </p:txBody>
      </p:sp>
      <p:graphicFrame>
        <p:nvGraphicFramePr>
          <p:cNvPr id="5" name="Object 4">
            <a:extLst>
              <a:ext uri="{FF2B5EF4-FFF2-40B4-BE49-F238E27FC236}">
                <a16:creationId xmlns:a16="http://schemas.microsoft.com/office/drawing/2014/main" id="{1860724E-09DC-7C90-0177-C899B7354886}"/>
              </a:ext>
            </a:extLst>
          </p:cNvPr>
          <p:cNvGraphicFramePr>
            <a:graphicFrameLocks noChangeAspect="1"/>
          </p:cNvGraphicFramePr>
          <p:nvPr/>
        </p:nvGraphicFramePr>
        <p:xfrm>
          <a:off x="895350" y="989013"/>
          <a:ext cx="4948238" cy="2676525"/>
        </p:xfrm>
        <a:graphic>
          <a:graphicData uri="http://schemas.openxmlformats.org/presentationml/2006/ole">
            <mc:AlternateContent xmlns:mc="http://schemas.openxmlformats.org/markup-compatibility/2006">
              <mc:Choice xmlns:v="urn:schemas-microsoft-com:vml" Requires="v">
                <p:oleObj name="Worksheet" r:id="rId3" imgW="5124482" imgH="2771732" progId="Excel.Sheet.12">
                  <p:link updateAutomatic="1"/>
                </p:oleObj>
              </mc:Choice>
              <mc:Fallback>
                <p:oleObj name="Worksheet" r:id="rId3" imgW="5124482" imgH="2771732" progId="Excel.Sheet.12">
                  <p:link updateAutomatic="1"/>
                  <p:pic>
                    <p:nvPicPr>
                      <p:cNvPr id="5" name="Object 4">
                        <a:extLst>
                          <a:ext uri="{FF2B5EF4-FFF2-40B4-BE49-F238E27FC236}">
                            <a16:creationId xmlns:a16="http://schemas.microsoft.com/office/drawing/2014/main" id="{1860724E-09DC-7C90-0177-C899B7354886}"/>
                          </a:ext>
                        </a:extLst>
                      </p:cNvPr>
                      <p:cNvPicPr/>
                      <p:nvPr/>
                    </p:nvPicPr>
                    <p:blipFill>
                      <a:blip r:embed="rId4"/>
                      <a:stretch>
                        <a:fillRect/>
                      </a:stretch>
                    </p:blipFill>
                    <p:spPr>
                      <a:xfrm>
                        <a:off x="895350" y="989013"/>
                        <a:ext cx="4948238" cy="2676525"/>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BF92E8F7-C6FE-A54C-8D83-63554898F57D}"/>
              </a:ext>
            </a:extLst>
          </p:cNvPr>
          <p:cNvSpPr>
            <a:spLocks noGrp="1"/>
          </p:cNvSpPr>
          <p:nvPr>
            <p:ph type="title"/>
          </p:nvPr>
        </p:nvSpPr>
        <p:spPr/>
        <p:txBody>
          <a:bodyPr/>
          <a:lstStyle/>
          <a:p>
            <a:r>
              <a:rPr lang="en-US" dirty="0"/>
              <a:t>Foreign Net Position  in Thai  Market</a:t>
            </a:r>
          </a:p>
        </p:txBody>
      </p:sp>
      <p:graphicFrame>
        <p:nvGraphicFramePr>
          <p:cNvPr id="8" name="Object 7">
            <a:extLst>
              <a:ext uri="{FF2B5EF4-FFF2-40B4-BE49-F238E27FC236}">
                <a16:creationId xmlns:a16="http://schemas.microsoft.com/office/drawing/2014/main" id="{EDDF3274-8366-A1EA-868A-04F7306474E0}"/>
              </a:ext>
            </a:extLst>
          </p:cNvPr>
          <p:cNvGraphicFramePr>
            <a:graphicFrameLocks noChangeAspect="1"/>
          </p:cNvGraphicFramePr>
          <p:nvPr/>
        </p:nvGraphicFramePr>
        <p:xfrm>
          <a:off x="982663" y="3665538"/>
          <a:ext cx="4773612" cy="2673350"/>
        </p:xfrm>
        <a:graphic>
          <a:graphicData uri="http://schemas.openxmlformats.org/presentationml/2006/ole">
            <mc:AlternateContent xmlns:mc="http://schemas.openxmlformats.org/markup-compatibility/2006">
              <mc:Choice xmlns:v="urn:schemas-microsoft-com:vml" Requires="v">
                <p:oleObj name="Worksheet" r:id="rId5" imgW="5096051" imgH="2857713" progId="Excel.Sheet.12">
                  <p:link updateAutomatic="1"/>
                </p:oleObj>
              </mc:Choice>
              <mc:Fallback>
                <p:oleObj name="Worksheet" r:id="rId5" imgW="5096051" imgH="2857713" progId="Excel.Sheet.12">
                  <p:link updateAutomatic="1"/>
                  <p:pic>
                    <p:nvPicPr>
                      <p:cNvPr id="8" name="Object 7">
                        <a:extLst>
                          <a:ext uri="{FF2B5EF4-FFF2-40B4-BE49-F238E27FC236}">
                            <a16:creationId xmlns:a16="http://schemas.microsoft.com/office/drawing/2014/main" id="{EDDF3274-8366-A1EA-868A-04F7306474E0}"/>
                          </a:ext>
                        </a:extLst>
                      </p:cNvPr>
                      <p:cNvPicPr/>
                      <p:nvPr/>
                    </p:nvPicPr>
                    <p:blipFill>
                      <a:blip r:embed="rId6"/>
                      <a:stretch>
                        <a:fillRect/>
                      </a:stretch>
                    </p:blipFill>
                    <p:spPr>
                      <a:xfrm>
                        <a:off x="982663" y="3665538"/>
                        <a:ext cx="4773612" cy="2673350"/>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19DDF297-9963-1281-CDB3-B720C0B64E9B}"/>
              </a:ext>
            </a:extLst>
          </p:cNvPr>
          <p:cNvGraphicFramePr>
            <a:graphicFrameLocks noChangeAspect="1"/>
          </p:cNvGraphicFramePr>
          <p:nvPr/>
        </p:nvGraphicFramePr>
        <p:xfrm>
          <a:off x="7153275" y="900113"/>
          <a:ext cx="4378325" cy="5530850"/>
        </p:xfrm>
        <a:graphic>
          <a:graphicData uri="http://schemas.openxmlformats.org/presentationml/2006/ole">
            <mc:AlternateContent xmlns:mc="http://schemas.openxmlformats.org/markup-compatibility/2006">
              <mc:Choice xmlns:v="urn:schemas-microsoft-com:vml" Requires="v">
                <p:oleObj name="Worksheet" r:id="rId7" imgW="4895882" imgH="6181796" progId="Excel.Sheet.12">
                  <p:link updateAutomatic="1"/>
                </p:oleObj>
              </mc:Choice>
              <mc:Fallback>
                <p:oleObj name="Worksheet" r:id="rId7" imgW="4895882" imgH="6181796" progId="Excel.Sheet.12">
                  <p:link updateAutomatic="1"/>
                  <p:pic>
                    <p:nvPicPr>
                      <p:cNvPr id="2" name="Object 1">
                        <a:extLst>
                          <a:ext uri="{FF2B5EF4-FFF2-40B4-BE49-F238E27FC236}">
                            <a16:creationId xmlns:a16="http://schemas.microsoft.com/office/drawing/2014/main" id="{19DDF297-9963-1281-CDB3-B720C0B64E9B}"/>
                          </a:ext>
                        </a:extLst>
                      </p:cNvPr>
                      <p:cNvPicPr/>
                      <p:nvPr/>
                    </p:nvPicPr>
                    <p:blipFill>
                      <a:blip r:embed="rId8"/>
                      <a:stretch>
                        <a:fillRect/>
                      </a:stretch>
                    </p:blipFill>
                    <p:spPr>
                      <a:xfrm>
                        <a:off x="7153275" y="900113"/>
                        <a:ext cx="4378325" cy="5530850"/>
                      </a:xfrm>
                      <a:prstGeom prst="rect">
                        <a:avLst/>
                      </a:prstGeom>
                    </p:spPr>
                  </p:pic>
                </p:oleObj>
              </mc:Fallback>
            </mc:AlternateContent>
          </a:graphicData>
        </a:graphic>
      </p:graphicFrame>
      <p:cxnSp>
        <p:nvCxnSpPr>
          <p:cNvPr id="6" name="Straight Arrow Connector 5">
            <a:extLst>
              <a:ext uri="{FF2B5EF4-FFF2-40B4-BE49-F238E27FC236}">
                <a16:creationId xmlns:a16="http://schemas.microsoft.com/office/drawing/2014/main" id="{350D3A67-CEA5-97C7-B5E5-E0539794F401}"/>
              </a:ext>
            </a:extLst>
          </p:cNvPr>
          <p:cNvCxnSpPr/>
          <p:nvPr/>
        </p:nvCxnSpPr>
        <p:spPr>
          <a:xfrm flipV="1">
            <a:off x="143435" y="89647"/>
            <a:ext cx="11824447" cy="6553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75494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26D3B8-47AD-F4C8-8D9D-44F3DCFD17F9}"/>
              </a:ext>
            </a:extLst>
          </p:cNvPr>
          <p:cNvPicPr>
            <a:picLocks noChangeAspect="1"/>
          </p:cNvPicPr>
          <p:nvPr/>
        </p:nvPicPr>
        <p:blipFill>
          <a:blip r:embed="rId2"/>
          <a:stretch>
            <a:fillRect/>
          </a:stretch>
        </p:blipFill>
        <p:spPr>
          <a:xfrm>
            <a:off x="315769" y="1258247"/>
            <a:ext cx="11560461" cy="3224105"/>
          </a:xfrm>
          <a:prstGeom prst="rect">
            <a:avLst/>
          </a:prstGeom>
        </p:spPr>
      </p:pic>
      <p:sp>
        <p:nvSpPr>
          <p:cNvPr id="2" name="Rectangle: Rounded Corners 1">
            <a:extLst>
              <a:ext uri="{FF2B5EF4-FFF2-40B4-BE49-F238E27FC236}">
                <a16:creationId xmlns:a16="http://schemas.microsoft.com/office/drawing/2014/main" id="{7098B501-BAAD-E5FC-AAF2-2E771865D502}"/>
              </a:ext>
            </a:extLst>
          </p:cNvPr>
          <p:cNvSpPr/>
          <p:nvPr/>
        </p:nvSpPr>
        <p:spPr>
          <a:xfrm>
            <a:off x="233082" y="4007224"/>
            <a:ext cx="11725836" cy="663388"/>
          </a:xfrm>
          <a:prstGeom prst="roundRect">
            <a:avLst/>
          </a:prstGeom>
          <a:noFill/>
          <a:ln w="38100">
            <a:solidFill>
              <a:srgbClr val="0000C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Tree>
    <p:extLst>
      <p:ext uri="{BB962C8B-B14F-4D97-AF65-F5344CB8AC3E}">
        <p14:creationId xmlns:p14="http://schemas.microsoft.com/office/powerpoint/2010/main" val="33125575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940FF-86D6-068E-DA35-1FC96A643EBF}"/>
              </a:ext>
            </a:extLst>
          </p:cNvPr>
          <p:cNvSpPr txBox="1"/>
          <p:nvPr/>
        </p:nvSpPr>
        <p:spPr>
          <a:xfrm>
            <a:off x="349625" y="457200"/>
            <a:ext cx="11591364"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CC"/>
                </a:solidFill>
                <a:effectLst/>
                <a:uLnTx/>
                <a:uFillTx/>
                <a:latin typeface="DB Heavent Light"/>
                <a:ea typeface="+mn-ea"/>
                <a:cs typeface="DB Heavent Light"/>
              </a:rPr>
              <a:t>15-Nov-23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400" b="0" i="0" u="none" strike="noStrike" kern="1200" cap="none" spc="0" normalizeH="0" baseline="0" noProof="0" dirty="0">
                <a:ln>
                  <a:noFill/>
                </a:ln>
                <a:solidFill>
                  <a:srgbClr val="0000CC"/>
                </a:solidFill>
                <a:effectLst/>
                <a:uLnTx/>
                <a:uFillTx/>
                <a:latin typeface="DB Heavent Light"/>
                <a:ea typeface="+mn-ea"/>
                <a:cs typeface="DB Heavent Light"/>
              </a:rPr>
              <a:t>ผลประกอบการบริษัทในตลาดหุ้นไทย งวดไตรมาสที่ 3/23 อยู่ที่ 2.75 แสนล้านบาท ขยายตัว 17%  กำไรงวด 9 เดือน  7.55 แสนล้านบาท หรือคิดเป็น 75% ของกำไรที่เราประมาณการของปี 2023 ที่  1.00 ล้านล้านบาท</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400" b="0" i="0" u="none" strike="noStrike" kern="1200" cap="none" spc="0" normalizeH="0" baseline="0" noProof="0" dirty="0">
              <a:ln>
                <a:noFill/>
              </a:ln>
              <a:solidFill>
                <a:srgbClr val="0000CC"/>
              </a:solidFill>
              <a:effectLst/>
              <a:uLnTx/>
              <a:uFillTx/>
              <a:latin typeface="DB Heavent Light"/>
              <a:ea typeface="+mn-ea"/>
              <a:cs typeface="DB Heavent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400" b="0" i="0" u="none" strike="noStrike" kern="1200" cap="none" spc="0" normalizeH="0" baseline="0" noProof="0" dirty="0">
                <a:ln>
                  <a:noFill/>
                </a:ln>
                <a:solidFill>
                  <a:srgbClr val="0000CC"/>
                </a:solidFill>
                <a:effectLst/>
                <a:uLnTx/>
                <a:uFillTx/>
                <a:latin typeface="DB Heavent Light"/>
                <a:ea typeface="+mn-ea"/>
                <a:cs typeface="DB Heavent Light"/>
              </a:rPr>
              <a:t>ปี 2023 ผลประกอบการ ถูกกระทบจากภาวะเศรษฐกิจโลก(ไทย) ที่ชะลอตัว จากสงครามใน 2 ภูมิภาค (</a:t>
            </a:r>
            <a:r>
              <a:rPr kumimoji="0" lang="en-US" sz="2400" b="0" i="0" u="none" strike="noStrike" kern="1200" cap="none" spc="0" normalizeH="0" baseline="0" noProof="0" dirty="0">
                <a:ln>
                  <a:noFill/>
                </a:ln>
                <a:solidFill>
                  <a:srgbClr val="0000CC"/>
                </a:solidFill>
                <a:effectLst/>
                <a:uLnTx/>
                <a:uFillTx/>
                <a:latin typeface="DB Heavent Light"/>
                <a:ea typeface="+mn-ea"/>
                <a:cs typeface="DB Heavent Light"/>
              </a:rPr>
              <a:t>Russia-</a:t>
            </a:r>
            <a:r>
              <a:rPr kumimoji="0" lang="en-US" sz="2400" b="0" i="0" u="none" strike="noStrike" kern="1200" cap="none" spc="0" normalizeH="0" baseline="0" noProof="0" dirty="0" err="1">
                <a:ln>
                  <a:noFill/>
                </a:ln>
                <a:solidFill>
                  <a:srgbClr val="0000CC"/>
                </a:solidFill>
                <a:effectLst/>
                <a:uLnTx/>
                <a:uFillTx/>
                <a:latin typeface="DB Heavent Light"/>
                <a:ea typeface="+mn-ea"/>
                <a:cs typeface="DB Heavent Light"/>
              </a:rPr>
              <a:t>Ukrane</a:t>
            </a:r>
            <a:r>
              <a:rPr kumimoji="0" lang="en-US" sz="2400" b="0" i="0" u="none" strike="noStrike" kern="1200" cap="none" spc="0" normalizeH="0" baseline="0" noProof="0" dirty="0">
                <a:ln>
                  <a:noFill/>
                </a:ln>
                <a:solidFill>
                  <a:srgbClr val="0000CC"/>
                </a:solidFill>
                <a:effectLst/>
                <a:uLnTx/>
                <a:uFillTx/>
                <a:latin typeface="DB Heavent Light"/>
                <a:ea typeface="+mn-ea"/>
                <a:cs typeface="DB Heavent Light"/>
              </a:rPr>
              <a:t>  </a:t>
            </a:r>
            <a:r>
              <a:rPr kumimoji="0" lang="th-TH" sz="2400" b="0" i="0" u="none" strike="noStrike" kern="1200" cap="none" spc="0" normalizeH="0" baseline="0" noProof="0" dirty="0">
                <a:ln>
                  <a:noFill/>
                </a:ln>
                <a:solidFill>
                  <a:srgbClr val="0000CC"/>
                </a:solidFill>
                <a:effectLst/>
                <a:uLnTx/>
                <a:uFillTx/>
                <a:latin typeface="DB Heavent Light"/>
                <a:ea typeface="+mn-ea"/>
                <a:cs typeface="DB Heavent Light"/>
              </a:rPr>
              <a:t>และ  </a:t>
            </a:r>
            <a:r>
              <a:rPr kumimoji="0" lang="en-US" sz="2400" b="0" i="0" u="none" strike="noStrike" kern="1200" cap="none" spc="0" normalizeH="0" baseline="0" noProof="0" dirty="0" err="1">
                <a:ln>
                  <a:noFill/>
                </a:ln>
                <a:solidFill>
                  <a:srgbClr val="0000CC"/>
                </a:solidFill>
                <a:effectLst/>
                <a:uLnTx/>
                <a:uFillTx/>
                <a:latin typeface="DB Heavent Light"/>
                <a:ea typeface="+mn-ea"/>
                <a:cs typeface="DB Heavent Light"/>
              </a:rPr>
              <a:t>Isalael</a:t>
            </a:r>
            <a:r>
              <a:rPr kumimoji="0" lang="en-US" sz="2400" b="0" i="0" u="none" strike="noStrike" kern="1200" cap="none" spc="0" normalizeH="0" baseline="0" noProof="0" dirty="0">
                <a:ln>
                  <a:noFill/>
                </a:ln>
                <a:solidFill>
                  <a:srgbClr val="0000CC"/>
                </a:solidFill>
                <a:effectLst/>
                <a:uLnTx/>
                <a:uFillTx/>
                <a:latin typeface="DB Heavent Light"/>
                <a:ea typeface="+mn-ea"/>
                <a:cs typeface="DB Heavent Light"/>
              </a:rPr>
              <a:t>-Hamas)    </a:t>
            </a:r>
            <a:r>
              <a:rPr kumimoji="0" lang="th-TH" sz="2400" b="0" i="0" u="none" strike="noStrike" kern="1200" cap="none" spc="0" normalizeH="0" baseline="0" noProof="0" dirty="0">
                <a:ln>
                  <a:noFill/>
                </a:ln>
                <a:solidFill>
                  <a:srgbClr val="0000CC"/>
                </a:solidFill>
                <a:effectLst/>
                <a:uLnTx/>
                <a:uFillTx/>
                <a:latin typeface="DB Heavent Light"/>
                <a:ea typeface="+mn-ea"/>
                <a:cs typeface="DB Heavent Light"/>
              </a:rPr>
              <a:t>และจีนเพิ่งผ่านสถานการณ์ </a:t>
            </a:r>
            <a:r>
              <a:rPr kumimoji="0" lang="en-US" sz="2400" b="0" i="0" u="none" strike="noStrike" kern="1200" cap="none" spc="0" normalizeH="0" baseline="0" noProof="0" dirty="0">
                <a:ln>
                  <a:noFill/>
                </a:ln>
                <a:solidFill>
                  <a:srgbClr val="0000CC"/>
                </a:solidFill>
                <a:effectLst/>
                <a:uLnTx/>
                <a:uFillTx/>
                <a:latin typeface="DB Heavent Light"/>
                <a:ea typeface="+mn-ea"/>
                <a:cs typeface="DB Heavent Light"/>
              </a:rPr>
              <a:t>Covid-19 </a:t>
            </a:r>
            <a:r>
              <a:rPr kumimoji="0" lang="th-TH" sz="2400" b="0" i="0" u="none" strike="noStrike" kern="1200" cap="none" spc="0" normalizeH="0" baseline="0" noProof="0" dirty="0">
                <a:ln>
                  <a:noFill/>
                </a:ln>
                <a:solidFill>
                  <a:srgbClr val="0000CC"/>
                </a:solidFill>
                <a:effectLst/>
                <a:uLnTx/>
                <a:uFillTx/>
                <a:latin typeface="DB Heavent Light"/>
                <a:ea typeface="+mn-ea"/>
                <a:cs typeface="DB Heavent Light"/>
              </a:rPr>
              <a:t>มา ซึ่งลามไปถึงปัญหาต้นทุนการผลิต(บริการ) ของบริษัทในตลาดฯ ที่สูงขึ้นตามราคาน้ำมันและเงินเฟ้อ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400" b="0" i="0" u="none" strike="noStrike" kern="1200" cap="none" spc="0" normalizeH="0" baseline="0" noProof="0" dirty="0">
              <a:ln>
                <a:noFill/>
              </a:ln>
              <a:solidFill>
                <a:srgbClr val="0000CC"/>
              </a:solidFill>
              <a:effectLst/>
              <a:uLnTx/>
              <a:uFillTx/>
              <a:latin typeface="DB Heavent Light"/>
              <a:ea typeface="+mn-ea"/>
              <a:cs typeface="DB Heavent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800" b="1" i="0" u="sng" strike="noStrike" kern="1200" cap="none" spc="0" normalizeH="0" baseline="0" noProof="0" dirty="0">
                <a:ln>
                  <a:noFill/>
                </a:ln>
                <a:solidFill>
                  <a:srgbClr val="0000CC"/>
                </a:solidFill>
                <a:effectLst/>
                <a:uLnTx/>
                <a:uFillTx/>
                <a:latin typeface="DB Heavent Light"/>
                <a:ea typeface="+mn-ea"/>
                <a:cs typeface="DB Heavent Light"/>
              </a:rPr>
              <a:t>ปี 2023  กำไรตลาด เราคาดว่าจะจบลงที่ 1.00 ล้านล้านบาท  ขยายตัว  0.02% จากปีก่อน คิดเป็น </a:t>
            </a:r>
            <a:r>
              <a:rPr kumimoji="0" lang="en-US" sz="2800" b="1" i="0" u="sng" strike="noStrike" kern="1200" cap="none" spc="0" normalizeH="0" baseline="0" noProof="0" dirty="0">
                <a:ln>
                  <a:noFill/>
                </a:ln>
                <a:solidFill>
                  <a:srgbClr val="0000CC"/>
                </a:solidFill>
                <a:effectLst/>
                <a:uLnTx/>
                <a:uFillTx/>
                <a:latin typeface="DB Heavent Light"/>
                <a:ea typeface="+mn-ea"/>
                <a:cs typeface="DB Heavent Light"/>
              </a:rPr>
              <a:t>EPS </a:t>
            </a:r>
            <a:r>
              <a:rPr kumimoji="0" lang="th-TH" sz="2800" b="1" i="0" u="sng" strike="noStrike" kern="1200" cap="none" spc="0" normalizeH="0" baseline="0" noProof="0" dirty="0">
                <a:ln>
                  <a:noFill/>
                </a:ln>
                <a:solidFill>
                  <a:srgbClr val="0000CC"/>
                </a:solidFill>
                <a:effectLst/>
                <a:uLnTx/>
                <a:uFillTx/>
                <a:latin typeface="DB Heavent Light"/>
                <a:ea typeface="+mn-ea"/>
                <a:cs typeface="DB Heavent Light"/>
              </a:rPr>
              <a:t>ที่ 81.9 บาท/หุ้น  โดยเราคาดว่า  </a:t>
            </a:r>
            <a:r>
              <a:rPr kumimoji="0" lang="en-US" sz="2800" b="1" i="0" u="sng" strike="noStrike" kern="1200" cap="none" spc="0" normalizeH="0" baseline="0" noProof="0" dirty="0">
                <a:ln>
                  <a:noFill/>
                </a:ln>
                <a:solidFill>
                  <a:srgbClr val="0000CC"/>
                </a:solidFill>
                <a:effectLst/>
                <a:uLnTx/>
                <a:uFillTx/>
                <a:latin typeface="DB Heavent Light"/>
                <a:ea typeface="+mn-ea"/>
                <a:cs typeface="DB Heavent Light"/>
              </a:rPr>
              <a:t>SET Index </a:t>
            </a:r>
            <a:r>
              <a:rPr kumimoji="0" lang="th-TH" sz="2800" b="1" i="0" u="sng" strike="noStrike" kern="1200" cap="none" spc="0" normalizeH="0" baseline="0" noProof="0" dirty="0">
                <a:ln>
                  <a:noFill/>
                </a:ln>
                <a:solidFill>
                  <a:srgbClr val="0000CC"/>
                </a:solidFill>
                <a:effectLst/>
                <a:uLnTx/>
                <a:uFillTx/>
                <a:latin typeface="DB Heavent Light"/>
                <a:ea typeface="+mn-ea"/>
                <a:cs typeface="DB Heavent Light"/>
              </a:rPr>
              <a:t>สิ้นปี 2023 จะปิดที่  1450 จุด จากแรงซื้อช่วงปลายปี หลังตลาดข้ามผ่านตัวแปรในทางลบหลายตัว โดยเฉพาะการปรับขึ้นดอกเบี้ยของ </a:t>
            </a:r>
            <a:r>
              <a:rPr kumimoji="0" lang="en-US" sz="2800" b="1" i="0" u="sng" strike="noStrike" kern="1200" cap="none" spc="0" normalizeH="0" baseline="0" noProof="0" dirty="0">
                <a:ln>
                  <a:noFill/>
                </a:ln>
                <a:solidFill>
                  <a:srgbClr val="0000CC"/>
                </a:solidFill>
                <a:effectLst/>
                <a:uLnTx/>
                <a:uFillTx/>
                <a:latin typeface="DB Heavent Light"/>
                <a:ea typeface="+mn-ea"/>
                <a:cs typeface="DB Heavent Light"/>
              </a:rPr>
              <a:t>Fed </a:t>
            </a:r>
            <a:r>
              <a:rPr kumimoji="0" lang="th-TH" sz="2800" b="1" i="0" u="sng" strike="noStrike" kern="1200" cap="none" spc="0" normalizeH="0" baseline="0" noProof="0" dirty="0">
                <a:ln>
                  <a:noFill/>
                </a:ln>
                <a:solidFill>
                  <a:srgbClr val="0000CC"/>
                </a:solidFill>
                <a:effectLst/>
                <a:uLnTx/>
                <a:uFillTx/>
                <a:latin typeface="DB Heavent Light"/>
                <a:ea typeface="+mn-ea"/>
                <a:cs typeface="DB Heavent Light"/>
              </a:rPr>
              <a:t>ที่คาดว่าจะจบลงแล้ว และรัฐบาล เตรียมออกมาตรการที่เป็นบวกต่อตลาดหุ้น อาทิ  มาตรการกระตุ้นกำลังซื้อผู้บริโภค และกองทุน </a:t>
            </a:r>
            <a:r>
              <a:rPr kumimoji="0" lang="en-US" sz="2800" b="1" i="0" u="sng" strike="noStrike" kern="1200" cap="none" spc="0" normalizeH="0" baseline="0" noProof="0" dirty="0">
                <a:ln>
                  <a:noFill/>
                </a:ln>
                <a:solidFill>
                  <a:srgbClr val="0000CC"/>
                </a:solidFill>
                <a:effectLst/>
                <a:uLnTx/>
                <a:uFillTx/>
                <a:latin typeface="DB Heavent Light"/>
                <a:ea typeface="+mn-ea"/>
                <a:cs typeface="DB Heavent Light"/>
              </a:rPr>
              <a:t>TESG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CC"/>
              </a:solidFill>
              <a:effectLst/>
              <a:uLnTx/>
              <a:uFillTx/>
              <a:latin typeface="DB Heavent Light"/>
              <a:ea typeface="+mn-ea"/>
              <a:cs typeface="DB Heavent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400" b="0" i="0" u="none" strike="noStrike" kern="1200" cap="none" spc="0" normalizeH="0" baseline="0" noProof="0" dirty="0">
                <a:ln>
                  <a:noFill/>
                </a:ln>
                <a:solidFill>
                  <a:srgbClr val="0000CC"/>
                </a:solidFill>
                <a:effectLst/>
                <a:uLnTx/>
                <a:uFillTx/>
                <a:latin typeface="DB Heavent Light"/>
                <a:ea typeface="+mn-ea"/>
                <a:cs typeface="DB Heavent Light"/>
              </a:rPr>
              <a:t>ปี 2024  สถานการณ์เศรษฐกิจ จะดีกว่าปีก่อนหน้านี้ เศรษฐกิจโลก ค่อยๆ ฟื้นตัว ดอกเบี้ยผ่านจุดสูงสุด และเศรษฐกิจจีนฟื้นตัว  ส่งผลบวกมาถึงเศรษฐกิจและบริษัทในตลาดหุ้นไทยด้วย กำไรตลาดปี 2024  คาดว่าจะขยายตัว 12.1% ตามทิศทางเศรษฐกิจ โดย เป้าหมาย  </a:t>
            </a:r>
            <a:r>
              <a:rPr kumimoji="0" lang="en-US" sz="2400" b="0" i="0" u="none" strike="noStrike" kern="1200" cap="none" spc="0" normalizeH="0" baseline="0" noProof="0" dirty="0">
                <a:ln>
                  <a:noFill/>
                </a:ln>
                <a:solidFill>
                  <a:srgbClr val="0000CC"/>
                </a:solidFill>
                <a:effectLst/>
                <a:uLnTx/>
                <a:uFillTx/>
                <a:latin typeface="DB Heavent Light"/>
                <a:ea typeface="+mn-ea"/>
                <a:cs typeface="DB Heavent Light"/>
              </a:rPr>
              <a:t>SET Index  </a:t>
            </a:r>
            <a:r>
              <a:rPr kumimoji="0" lang="th-TH" sz="2400" b="0" i="0" u="none" strike="noStrike" kern="1200" cap="none" spc="0" normalizeH="0" baseline="0" noProof="0" dirty="0">
                <a:ln>
                  <a:noFill/>
                </a:ln>
                <a:solidFill>
                  <a:srgbClr val="0000CC"/>
                </a:solidFill>
                <a:effectLst/>
                <a:uLnTx/>
                <a:uFillTx/>
                <a:latin typeface="DB Heavent Light"/>
                <a:ea typeface="+mn-ea"/>
                <a:cs typeface="DB Heavent Light"/>
              </a:rPr>
              <a:t>ปี 2024 คาดไว้ที่ 1636 จุด สูงขึ้น ตามกำไรตลาดและปัจจัยลบและการฟื้นตัวทางเศรษฐกิจ (หลังนโยบายเศรษฐกิจรัฐบาล ให้ผลเต็มที่)</a:t>
            </a:r>
            <a:endParaRPr kumimoji="0" lang="en-US" sz="2400" b="0" i="0" u="none" strike="noStrike" kern="1200" cap="none" spc="0" normalizeH="0" baseline="0" noProof="0" dirty="0">
              <a:ln>
                <a:noFill/>
              </a:ln>
              <a:solidFill>
                <a:srgbClr val="0000CC"/>
              </a:solidFill>
              <a:effectLst/>
              <a:uLnTx/>
              <a:uFillTx/>
              <a:latin typeface="DB Heavent Light"/>
              <a:ea typeface="+mn-ea"/>
              <a:cs typeface="DB Heavent Light"/>
            </a:endParaRPr>
          </a:p>
        </p:txBody>
      </p:sp>
    </p:spTree>
    <p:extLst>
      <p:ext uri="{BB962C8B-B14F-4D97-AF65-F5344CB8AC3E}">
        <p14:creationId xmlns:p14="http://schemas.microsoft.com/office/powerpoint/2010/main" val="184840071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5D06-1242-408B-875C-A06D82F7F0C4}"/>
              </a:ext>
            </a:extLst>
          </p:cNvPr>
          <p:cNvSpPr>
            <a:spLocks noGrp="1"/>
          </p:cNvSpPr>
          <p:nvPr>
            <p:ph type="title"/>
          </p:nvPr>
        </p:nvSpPr>
        <p:spPr/>
        <p:txBody>
          <a:bodyPr/>
          <a:lstStyle/>
          <a:p>
            <a:r>
              <a:rPr lang="th-TH" dirty="0"/>
              <a:t>ราคาหุ้น</a:t>
            </a:r>
            <a:endParaRPr lang="en-US" dirty="0"/>
          </a:p>
        </p:txBody>
      </p:sp>
      <p:pic>
        <p:nvPicPr>
          <p:cNvPr id="7" name="Picture 6">
            <a:extLst>
              <a:ext uri="{FF2B5EF4-FFF2-40B4-BE49-F238E27FC236}">
                <a16:creationId xmlns:a16="http://schemas.microsoft.com/office/drawing/2014/main" id="{CC5CA24D-7B07-06E2-86C3-8EFBBDAFAD52}"/>
              </a:ext>
            </a:extLst>
          </p:cNvPr>
          <p:cNvPicPr>
            <a:picLocks noChangeAspect="1"/>
          </p:cNvPicPr>
          <p:nvPr/>
        </p:nvPicPr>
        <p:blipFill>
          <a:blip r:embed="rId2"/>
          <a:stretch>
            <a:fillRect/>
          </a:stretch>
        </p:blipFill>
        <p:spPr>
          <a:xfrm>
            <a:off x="4428172" y="3135331"/>
            <a:ext cx="2552700" cy="1676400"/>
          </a:xfrm>
          <a:prstGeom prst="rect">
            <a:avLst/>
          </a:prstGeom>
        </p:spPr>
      </p:pic>
      <p:pic>
        <p:nvPicPr>
          <p:cNvPr id="13" name="Picture 12">
            <a:extLst>
              <a:ext uri="{FF2B5EF4-FFF2-40B4-BE49-F238E27FC236}">
                <a16:creationId xmlns:a16="http://schemas.microsoft.com/office/drawing/2014/main" id="{F1B4DFB6-4559-9752-0FA4-28F2BADABD07}"/>
              </a:ext>
            </a:extLst>
          </p:cNvPr>
          <p:cNvPicPr>
            <a:picLocks noChangeAspect="1"/>
          </p:cNvPicPr>
          <p:nvPr/>
        </p:nvPicPr>
        <p:blipFill>
          <a:blip r:embed="rId3"/>
          <a:stretch>
            <a:fillRect/>
          </a:stretch>
        </p:blipFill>
        <p:spPr>
          <a:xfrm>
            <a:off x="4415105" y="1247652"/>
            <a:ext cx="2552700" cy="1676400"/>
          </a:xfrm>
          <a:prstGeom prst="rect">
            <a:avLst/>
          </a:prstGeom>
        </p:spPr>
      </p:pic>
      <p:pic>
        <p:nvPicPr>
          <p:cNvPr id="15" name="Picture 14">
            <a:extLst>
              <a:ext uri="{FF2B5EF4-FFF2-40B4-BE49-F238E27FC236}">
                <a16:creationId xmlns:a16="http://schemas.microsoft.com/office/drawing/2014/main" id="{FA32F496-C2BE-2407-DDF0-EF739D2F5319}"/>
              </a:ext>
            </a:extLst>
          </p:cNvPr>
          <p:cNvPicPr>
            <a:picLocks noChangeAspect="1"/>
          </p:cNvPicPr>
          <p:nvPr/>
        </p:nvPicPr>
        <p:blipFill>
          <a:blip r:embed="rId4"/>
          <a:stretch>
            <a:fillRect/>
          </a:stretch>
        </p:blipFill>
        <p:spPr>
          <a:xfrm>
            <a:off x="1439956" y="1247652"/>
            <a:ext cx="2552700" cy="1676400"/>
          </a:xfrm>
          <a:prstGeom prst="rect">
            <a:avLst/>
          </a:prstGeom>
        </p:spPr>
      </p:pic>
      <p:pic>
        <p:nvPicPr>
          <p:cNvPr id="17" name="Picture 16">
            <a:extLst>
              <a:ext uri="{FF2B5EF4-FFF2-40B4-BE49-F238E27FC236}">
                <a16:creationId xmlns:a16="http://schemas.microsoft.com/office/drawing/2014/main" id="{F44C012C-55C6-90F4-B798-334255B2105E}"/>
              </a:ext>
            </a:extLst>
          </p:cNvPr>
          <p:cNvPicPr>
            <a:picLocks noChangeAspect="1"/>
          </p:cNvPicPr>
          <p:nvPr/>
        </p:nvPicPr>
        <p:blipFill>
          <a:blip r:embed="rId5"/>
          <a:stretch>
            <a:fillRect/>
          </a:stretch>
        </p:blipFill>
        <p:spPr>
          <a:xfrm>
            <a:off x="1439956" y="3135331"/>
            <a:ext cx="2552700" cy="1676400"/>
          </a:xfrm>
          <a:prstGeom prst="rect">
            <a:avLst/>
          </a:prstGeom>
        </p:spPr>
      </p:pic>
      <p:pic>
        <p:nvPicPr>
          <p:cNvPr id="19" name="Picture 18">
            <a:extLst>
              <a:ext uri="{FF2B5EF4-FFF2-40B4-BE49-F238E27FC236}">
                <a16:creationId xmlns:a16="http://schemas.microsoft.com/office/drawing/2014/main" id="{EABB2ADF-7683-829E-F99D-CED6EC299DDE}"/>
              </a:ext>
            </a:extLst>
          </p:cNvPr>
          <p:cNvPicPr>
            <a:picLocks noChangeAspect="1"/>
          </p:cNvPicPr>
          <p:nvPr/>
        </p:nvPicPr>
        <p:blipFill>
          <a:blip r:embed="rId6"/>
          <a:stretch>
            <a:fillRect/>
          </a:stretch>
        </p:blipFill>
        <p:spPr>
          <a:xfrm>
            <a:off x="7390254" y="1227405"/>
            <a:ext cx="2552700" cy="1676400"/>
          </a:xfrm>
          <a:prstGeom prst="rect">
            <a:avLst/>
          </a:prstGeom>
        </p:spPr>
      </p:pic>
      <p:pic>
        <p:nvPicPr>
          <p:cNvPr id="21" name="Picture 20">
            <a:extLst>
              <a:ext uri="{FF2B5EF4-FFF2-40B4-BE49-F238E27FC236}">
                <a16:creationId xmlns:a16="http://schemas.microsoft.com/office/drawing/2014/main" id="{8D7C1F49-75DC-66F8-3BB0-40F335E68287}"/>
              </a:ext>
            </a:extLst>
          </p:cNvPr>
          <p:cNvPicPr>
            <a:picLocks noChangeAspect="1"/>
          </p:cNvPicPr>
          <p:nvPr/>
        </p:nvPicPr>
        <p:blipFill>
          <a:blip r:embed="rId7"/>
          <a:stretch>
            <a:fillRect/>
          </a:stretch>
        </p:blipFill>
        <p:spPr>
          <a:xfrm>
            <a:off x="7390254" y="3135331"/>
            <a:ext cx="2552700" cy="1676400"/>
          </a:xfrm>
          <a:prstGeom prst="rect">
            <a:avLst/>
          </a:prstGeom>
        </p:spPr>
      </p:pic>
    </p:spTree>
    <p:extLst>
      <p:ext uri="{BB962C8B-B14F-4D97-AF65-F5344CB8AC3E}">
        <p14:creationId xmlns:p14="http://schemas.microsoft.com/office/powerpoint/2010/main" val="129689794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8EA92A-04AE-7052-9A92-1414347DF39E}"/>
              </a:ext>
            </a:extLst>
          </p:cNvPr>
          <p:cNvPicPr>
            <a:picLocks noChangeAspect="1"/>
          </p:cNvPicPr>
          <p:nvPr/>
        </p:nvPicPr>
        <p:blipFill>
          <a:blip r:embed="rId2"/>
          <a:stretch>
            <a:fillRect/>
          </a:stretch>
        </p:blipFill>
        <p:spPr>
          <a:xfrm>
            <a:off x="489473" y="1587381"/>
            <a:ext cx="4632960" cy="2374392"/>
          </a:xfrm>
          <a:prstGeom prst="rect">
            <a:avLst/>
          </a:prstGeom>
        </p:spPr>
      </p:pic>
      <p:pic>
        <p:nvPicPr>
          <p:cNvPr id="3" name="Picture 2">
            <a:extLst>
              <a:ext uri="{FF2B5EF4-FFF2-40B4-BE49-F238E27FC236}">
                <a16:creationId xmlns:a16="http://schemas.microsoft.com/office/drawing/2014/main" id="{8A67EFB5-0AAC-B2D1-458A-927E0D47AF85}"/>
              </a:ext>
            </a:extLst>
          </p:cNvPr>
          <p:cNvPicPr>
            <a:picLocks noChangeAspect="1"/>
          </p:cNvPicPr>
          <p:nvPr/>
        </p:nvPicPr>
        <p:blipFill>
          <a:blip r:embed="rId3"/>
          <a:stretch>
            <a:fillRect/>
          </a:stretch>
        </p:blipFill>
        <p:spPr>
          <a:xfrm>
            <a:off x="6096000" y="1587381"/>
            <a:ext cx="5698191" cy="2478219"/>
          </a:xfrm>
          <a:prstGeom prst="rect">
            <a:avLst/>
          </a:prstGeom>
        </p:spPr>
      </p:pic>
      <p:sp>
        <p:nvSpPr>
          <p:cNvPr id="4" name="Title 3">
            <a:extLst>
              <a:ext uri="{FF2B5EF4-FFF2-40B4-BE49-F238E27FC236}">
                <a16:creationId xmlns:a16="http://schemas.microsoft.com/office/drawing/2014/main" id="{7BC38985-7019-2AE2-C098-E346BEF4C8C1}"/>
              </a:ext>
            </a:extLst>
          </p:cNvPr>
          <p:cNvSpPr>
            <a:spLocks noGrp="1"/>
          </p:cNvSpPr>
          <p:nvPr>
            <p:ph type="title"/>
          </p:nvPr>
        </p:nvSpPr>
        <p:spPr/>
        <p:txBody>
          <a:bodyPr/>
          <a:lstStyle/>
          <a:p>
            <a:r>
              <a:rPr lang="en-US" dirty="0"/>
              <a:t>IVL</a:t>
            </a:r>
          </a:p>
        </p:txBody>
      </p:sp>
    </p:spTree>
    <p:extLst>
      <p:ext uri="{BB962C8B-B14F-4D97-AF65-F5344CB8AC3E}">
        <p14:creationId xmlns:p14="http://schemas.microsoft.com/office/powerpoint/2010/main" val="4576980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337B3-F707-DD0B-9517-3D83AA428E72}"/>
              </a:ext>
            </a:extLst>
          </p:cNvPr>
          <p:cNvPicPr>
            <a:picLocks noChangeAspect="1"/>
          </p:cNvPicPr>
          <p:nvPr/>
        </p:nvPicPr>
        <p:blipFill>
          <a:blip r:embed="rId2"/>
          <a:stretch>
            <a:fillRect/>
          </a:stretch>
        </p:blipFill>
        <p:spPr>
          <a:xfrm>
            <a:off x="170329" y="128980"/>
            <a:ext cx="11851341" cy="6600039"/>
          </a:xfrm>
          <a:prstGeom prst="rect">
            <a:avLst/>
          </a:prstGeom>
        </p:spPr>
      </p:pic>
    </p:spTree>
    <p:extLst>
      <p:ext uri="{BB962C8B-B14F-4D97-AF65-F5344CB8AC3E}">
        <p14:creationId xmlns:p14="http://schemas.microsoft.com/office/powerpoint/2010/main" val="38957629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57B383-9D5E-427D-A8F9-A145AB14E129}"/>
              </a:ext>
            </a:extLst>
          </p:cNvPr>
          <p:cNvSpPr/>
          <p:nvPr/>
        </p:nvSpPr>
        <p:spPr>
          <a:xfrm>
            <a:off x="157654" y="964400"/>
            <a:ext cx="11704316" cy="1600438"/>
          </a:xfrm>
          <a:prstGeom prst="rect">
            <a:avLst/>
          </a:prstGeom>
          <a:solidFill>
            <a:schemeClr val="accent2">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70C"/>
                </a:solidFill>
                <a:effectLst/>
                <a:uLnTx/>
                <a:uFillTx/>
                <a:latin typeface="DB Heavent Light" panose="02000506060000020004" pitchFamily="2" charset="-34"/>
                <a:ea typeface="+mn-ea"/>
                <a:cs typeface="DB Heavent Light" panose="02000506060000020004" pitchFamily="2" charset="-34"/>
              </a:rPr>
              <a:t>Disclaimer:</a:t>
            </a:r>
            <a:r>
              <a:rPr kumimoji="0" lang="en-US" sz="1800" b="0" i="0" u="none" strike="noStrike" kern="1200" cap="none" spc="0" normalizeH="0" baseline="0" noProof="0" dirty="0">
                <a:ln>
                  <a:noFill/>
                </a:ln>
                <a:solidFill>
                  <a:srgbClr val="00070C"/>
                </a:solidFill>
                <a:effectLst/>
                <a:uLnTx/>
                <a:uFillTx/>
                <a:latin typeface="DB Heavent Light" panose="02000506060000020004" pitchFamily="2" charset="-34"/>
                <a:ea typeface="+mn-ea"/>
                <a:cs typeface="DB Heavent Light" panose="02000506060000020004" pitchFamily="2" charset="-34"/>
              </a:rPr>
              <a:t> </a:t>
            </a:r>
            <a:r>
              <a:rPr kumimoji="0" lang="en-US" sz="1600" b="0" i="0" u="none" strike="noStrike" kern="1200" cap="none" spc="0" normalizeH="0" baseline="0" noProof="0" dirty="0">
                <a:ln>
                  <a:noFill/>
                </a:ln>
                <a:solidFill>
                  <a:srgbClr val="00070C"/>
                </a:solidFill>
                <a:effectLst/>
                <a:uLnTx/>
                <a:uFillTx/>
                <a:latin typeface="DB Heavent Light" panose="02000506060000020004" pitchFamily="2" charset="-34"/>
                <a:ea typeface="+mn-ea"/>
                <a:cs typeface="DB Heavent Light" panose="02000506060000020004" pitchFamily="2" charset="-34"/>
              </a:rPr>
              <a:t>This report has been prepared by DAOL SECURITIES (THAILAND). The information herein has been obtained from sources believed to be reliable and accurate; however, DAOL SEC makes no representation as to the accuracy and completeness of such information. Information and opinions expressed herein are subject to change without notice. DAOL SEC has no intention to solicit investors to buy or sell any securities in this report. In addition, DAOL SEC does not guarantee returns nor price of the securities described in the report nor accept any liability for any loss or damage of any kind arising out of the use of such information or opinions in this report. Investors should study this report carefully in making decisions. All rights are reserved.  This report may not be reproduced, distributed or published by any person in any manner for any purpose without the permission of DAOL SEC Investment in securities has risks. Investors are advised to consider carefully before making decisions</a:t>
            </a:r>
            <a:r>
              <a:rPr kumimoji="0" lang="en-US" sz="1600" b="0" i="0" u="none" strike="noStrike" kern="1200" cap="none" spc="0" normalizeH="0" baseline="0" noProof="0" dirty="0">
                <a:ln>
                  <a:noFill/>
                </a:ln>
                <a:solidFill>
                  <a:srgbClr val="003D66"/>
                </a:solidFill>
                <a:effectLst/>
                <a:uLnTx/>
                <a:uFillTx/>
                <a:latin typeface="DB Heavent Light" panose="02000506060000020004" pitchFamily="2" charset="-34"/>
                <a:ea typeface="+mn-ea"/>
                <a:cs typeface="DB Heavent Light" panose="02000506060000020004" pitchFamily="2" charset="-34"/>
              </a:rPr>
              <a:t>.</a:t>
            </a:r>
          </a:p>
        </p:txBody>
      </p:sp>
    </p:spTree>
    <p:extLst>
      <p:ext uri="{BB962C8B-B14F-4D97-AF65-F5344CB8AC3E}">
        <p14:creationId xmlns:p14="http://schemas.microsoft.com/office/powerpoint/2010/main" val="396208505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98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EDD0-A1FA-D423-AD37-EA1EE64C0DE0}"/>
              </a:ext>
            </a:extLst>
          </p:cNvPr>
          <p:cNvSpPr>
            <a:spLocks noGrp="1"/>
          </p:cNvSpPr>
          <p:nvPr>
            <p:ph type="title"/>
          </p:nvPr>
        </p:nvSpPr>
        <p:spPr/>
        <p:txBody>
          <a:bodyPr/>
          <a:lstStyle/>
          <a:p>
            <a:r>
              <a:rPr lang="th-TH" dirty="0"/>
              <a:t>หุ้นที่นักลงทุนต่างประเทศซื้อ-ขาย นับตั้งแต่ปี 2021 เป็นต้นมา</a:t>
            </a:r>
            <a:endParaRPr lang="en-US" dirty="0"/>
          </a:p>
        </p:txBody>
      </p:sp>
      <p:sp>
        <p:nvSpPr>
          <p:cNvPr id="5" name="Right Brace 4">
            <a:extLst>
              <a:ext uri="{FF2B5EF4-FFF2-40B4-BE49-F238E27FC236}">
                <a16:creationId xmlns:a16="http://schemas.microsoft.com/office/drawing/2014/main" id="{1BECBE55-8EB0-09DB-3B15-30BBEFE06A28}"/>
              </a:ext>
            </a:extLst>
          </p:cNvPr>
          <p:cNvSpPr/>
          <p:nvPr/>
        </p:nvSpPr>
        <p:spPr>
          <a:xfrm>
            <a:off x="5514467" y="2527540"/>
            <a:ext cx="1388853" cy="39854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D66"/>
              </a:solidFill>
              <a:effectLst/>
              <a:uLnTx/>
              <a:uFillTx/>
              <a:latin typeface="DB Heavent Light"/>
              <a:ea typeface="+mn-ea"/>
              <a:cs typeface="DB Heavent Light"/>
            </a:endParaRPr>
          </a:p>
        </p:txBody>
      </p:sp>
      <p:sp>
        <p:nvSpPr>
          <p:cNvPr id="7" name="TextBox 6">
            <a:extLst>
              <a:ext uri="{FF2B5EF4-FFF2-40B4-BE49-F238E27FC236}">
                <a16:creationId xmlns:a16="http://schemas.microsoft.com/office/drawing/2014/main" id="{198BAAAB-DCCD-6E53-94D1-20FFE786041D}"/>
              </a:ext>
            </a:extLst>
          </p:cNvPr>
          <p:cNvSpPr txBox="1"/>
          <p:nvPr/>
        </p:nvSpPr>
        <p:spPr>
          <a:xfrm>
            <a:off x="7045980" y="3580398"/>
            <a:ext cx="486278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3200" b="0" i="0" u="none" strike="noStrike" kern="1200" cap="none" spc="0" normalizeH="0" baseline="0" noProof="0" dirty="0">
                <a:ln>
                  <a:noFill/>
                </a:ln>
                <a:solidFill>
                  <a:srgbClr val="003D66"/>
                </a:solidFill>
                <a:effectLst/>
                <a:uLnTx/>
                <a:uFillTx/>
                <a:latin typeface="DB Heavent Light"/>
                <a:ea typeface="+mn-ea"/>
                <a:cs typeface="DB Heavent Light"/>
              </a:rPr>
              <a:t>นักลงทุนต่างประเทศได้ทยอยเข้าซื้อหุ้นไทยมาตั้งแต่ต้นปี 2021  ด้านซ้ายมือ เป็นมูลค่าที่นักลงทุนกลุ่มนี้ เข้าซื้อ หรือขาย  ตั้งแต่เวลานั้น มาจนถึงปัจจุบัน </a:t>
            </a:r>
            <a:endParaRPr kumimoji="0" lang="en-US" sz="32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pic>
        <p:nvPicPr>
          <p:cNvPr id="3" name="Picture 2">
            <a:extLst>
              <a:ext uri="{FF2B5EF4-FFF2-40B4-BE49-F238E27FC236}">
                <a16:creationId xmlns:a16="http://schemas.microsoft.com/office/drawing/2014/main" id="{EE19BC6E-AD92-D530-CDCD-2AEC2AAFBEAA}"/>
              </a:ext>
            </a:extLst>
          </p:cNvPr>
          <p:cNvPicPr>
            <a:picLocks noChangeAspect="1"/>
          </p:cNvPicPr>
          <p:nvPr/>
        </p:nvPicPr>
        <p:blipFill>
          <a:blip r:embed="rId2"/>
          <a:stretch>
            <a:fillRect/>
          </a:stretch>
        </p:blipFill>
        <p:spPr>
          <a:xfrm>
            <a:off x="299214" y="960105"/>
            <a:ext cx="4934522" cy="5447429"/>
          </a:xfrm>
          <a:prstGeom prst="rect">
            <a:avLst/>
          </a:prstGeom>
        </p:spPr>
      </p:pic>
      <p:cxnSp>
        <p:nvCxnSpPr>
          <p:cNvPr id="4" name="Straight Arrow Connector 3">
            <a:extLst>
              <a:ext uri="{FF2B5EF4-FFF2-40B4-BE49-F238E27FC236}">
                <a16:creationId xmlns:a16="http://schemas.microsoft.com/office/drawing/2014/main" id="{8B5F1F19-C9C0-01F4-2511-9CF5EF4B117B}"/>
              </a:ext>
            </a:extLst>
          </p:cNvPr>
          <p:cNvCxnSpPr/>
          <p:nvPr/>
        </p:nvCxnSpPr>
        <p:spPr>
          <a:xfrm flipV="1">
            <a:off x="367553" y="0"/>
            <a:ext cx="11382385" cy="65890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683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93C54-3672-8330-2254-1BCA4B773096}"/>
              </a:ext>
            </a:extLst>
          </p:cNvPr>
          <p:cNvPicPr>
            <a:picLocks noChangeAspect="1"/>
          </p:cNvPicPr>
          <p:nvPr/>
        </p:nvPicPr>
        <p:blipFill>
          <a:blip r:embed="rId2"/>
          <a:stretch>
            <a:fillRect/>
          </a:stretch>
        </p:blipFill>
        <p:spPr>
          <a:xfrm>
            <a:off x="797065" y="0"/>
            <a:ext cx="10597870" cy="6858000"/>
          </a:xfrm>
          <a:prstGeom prst="rect">
            <a:avLst/>
          </a:prstGeom>
        </p:spPr>
      </p:pic>
      <p:pic>
        <p:nvPicPr>
          <p:cNvPr id="9" name="Picture 8">
            <a:extLst>
              <a:ext uri="{FF2B5EF4-FFF2-40B4-BE49-F238E27FC236}">
                <a16:creationId xmlns:a16="http://schemas.microsoft.com/office/drawing/2014/main" id="{F4D8D7BE-24DA-D556-39D5-AC0678ED44A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68484" y="0"/>
            <a:ext cx="2113153" cy="633819"/>
          </a:xfrm>
          <a:prstGeom prst="rect">
            <a:avLst/>
          </a:prstGeom>
        </p:spPr>
      </p:pic>
    </p:spTree>
    <p:extLst>
      <p:ext uri="{BB962C8B-B14F-4D97-AF65-F5344CB8AC3E}">
        <p14:creationId xmlns:p14="http://schemas.microsoft.com/office/powerpoint/2010/main" val="718177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8B833D-DB24-674E-C007-8F8E8460127F}"/>
              </a:ext>
            </a:extLst>
          </p:cNvPr>
          <p:cNvSpPr/>
          <p:nvPr/>
        </p:nvSpPr>
        <p:spPr>
          <a:xfrm>
            <a:off x="6169706" y="627118"/>
            <a:ext cx="3298141" cy="5985968"/>
          </a:xfrm>
          <a:prstGeom prst="roundRect">
            <a:avLst/>
          </a:prstGeom>
          <a:noFill/>
          <a:ln w="38100">
            <a:solidFill>
              <a:srgbClr val="0000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pic>
        <p:nvPicPr>
          <p:cNvPr id="4" name="Picture 3">
            <a:extLst>
              <a:ext uri="{FF2B5EF4-FFF2-40B4-BE49-F238E27FC236}">
                <a16:creationId xmlns:a16="http://schemas.microsoft.com/office/drawing/2014/main" id="{F631AD03-AE59-A1EB-5E07-1402000C39F5}"/>
              </a:ext>
            </a:extLst>
          </p:cNvPr>
          <p:cNvPicPr>
            <a:picLocks noChangeAspect="1"/>
          </p:cNvPicPr>
          <p:nvPr/>
        </p:nvPicPr>
        <p:blipFill>
          <a:blip r:embed="rId2"/>
          <a:stretch>
            <a:fillRect/>
          </a:stretch>
        </p:blipFill>
        <p:spPr>
          <a:xfrm>
            <a:off x="3026576" y="847374"/>
            <a:ext cx="6286260" cy="5545455"/>
          </a:xfrm>
          <a:prstGeom prst="rect">
            <a:avLst/>
          </a:prstGeom>
        </p:spPr>
      </p:pic>
    </p:spTree>
    <p:extLst>
      <p:ext uri="{BB962C8B-B14F-4D97-AF65-F5344CB8AC3E}">
        <p14:creationId xmlns:p14="http://schemas.microsoft.com/office/powerpoint/2010/main" val="803311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819367-A020-798A-C32B-A8F0B18AB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189"/>
            <a:ext cx="12192000" cy="5827622"/>
          </a:xfrm>
          <a:prstGeom prst="rect">
            <a:avLst/>
          </a:prstGeom>
        </p:spPr>
      </p:pic>
      <p:cxnSp>
        <p:nvCxnSpPr>
          <p:cNvPr id="8" name="Straight Connector 7">
            <a:extLst>
              <a:ext uri="{FF2B5EF4-FFF2-40B4-BE49-F238E27FC236}">
                <a16:creationId xmlns:a16="http://schemas.microsoft.com/office/drawing/2014/main" id="{6BEF0785-4E78-B2EE-85CA-C428CB3ED889}"/>
              </a:ext>
            </a:extLst>
          </p:cNvPr>
          <p:cNvCxnSpPr/>
          <p:nvPr/>
        </p:nvCxnSpPr>
        <p:spPr>
          <a:xfrm>
            <a:off x="9779241" y="3016645"/>
            <a:ext cx="1904022" cy="0"/>
          </a:xfrm>
          <a:prstGeom prst="line">
            <a:avLst/>
          </a:prstGeom>
          <a:ln w="1270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F2FCDA-923B-3DB1-8667-C54102D4246D}"/>
              </a:ext>
            </a:extLst>
          </p:cNvPr>
          <p:cNvSpPr txBox="1"/>
          <p:nvPr/>
        </p:nvSpPr>
        <p:spPr>
          <a:xfrm>
            <a:off x="9741745" y="2698898"/>
            <a:ext cx="8235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D7D31">
                    <a:lumMod val="20000"/>
                    <a:lumOff val="80000"/>
                  </a:srgbClr>
                </a:solidFill>
                <a:effectLst/>
                <a:uLnTx/>
                <a:uFillTx/>
                <a:latin typeface="Calibri"/>
                <a:ea typeface="+mn-ea"/>
                <a:cs typeface="+mn-cs"/>
              </a:rPr>
              <a:t>1461</a:t>
            </a:r>
          </a:p>
        </p:txBody>
      </p:sp>
      <p:cxnSp>
        <p:nvCxnSpPr>
          <p:cNvPr id="3" name="Straight Arrow Connector 2">
            <a:extLst>
              <a:ext uri="{FF2B5EF4-FFF2-40B4-BE49-F238E27FC236}">
                <a16:creationId xmlns:a16="http://schemas.microsoft.com/office/drawing/2014/main" id="{AFC6847A-BC6F-C655-CC07-5E6A45D386E7}"/>
              </a:ext>
            </a:extLst>
          </p:cNvPr>
          <p:cNvCxnSpPr/>
          <p:nvPr/>
        </p:nvCxnSpPr>
        <p:spPr>
          <a:xfrm>
            <a:off x="9708444" y="3773045"/>
            <a:ext cx="1998912" cy="0"/>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975A28F-78EA-D435-671F-367591A07124}"/>
              </a:ext>
            </a:extLst>
          </p:cNvPr>
          <p:cNvSpPr txBox="1"/>
          <p:nvPr/>
        </p:nvSpPr>
        <p:spPr>
          <a:xfrm>
            <a:off x="9932335" y="3585469"/>
            <a:ext cx="70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1420</a:t>
            </a:r>
          </a:p>
        </p:txBody>
      </p:sp>
      <p:cxnSp>
        <p:nvCxnSpPr>
          <p:cNvPr id="16" name="Straight Arrow Connector 15">
            <a:extLst>
              <a:ext uri="{FF2B5EF4-FFF2-40B4-BE49-F238E27FC236}">
                <a16:creationId xmlns:a16="http://schemas.microsoft.com/office/drawing/2014/main" id="{15686C7A-8574-4838-24AE-CA2A78B242FA}"/>
              </a:ext>
            </a:extLst>
          </p:cNvPr>
          <p:cNvCxnSpPr>
            <a:cxnSpLocks/>
          </p:cNvCxnSpPr>
          <p:nvPr/>
        </p:nvCxnSpPr>
        <p:spPr>
          <a:xfrm>
            <a:off x="9239775" y="4561867"/>
            <a:ext cx="2433963" cy="0"/>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8684A2-FAF6-8150-9BF3-1A4A6C2439F0}"/>
              </a:ext>
            </a:extLst>
          </p:cNvPr>
          <p:cNvSpPr txBox="1"/>
          <p:nvPr/>
        </p:nvSpPr>
        <p:spPr>
          <a:xfrm>
            <a:off x="10201676" y="4235398"/>
            <a:ext cx="70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1</a:t>
            </a:r>
            <a:r>
              <a:rPr lang="en-US" dirty="0">
                <a:solidFill>
                  <a:srgbClr val="5B9BD5">
                    <a:lumMod val="20000"/>
                    <a:lumOff val="80000"/>
                  </a:srgbClr>
                </a:solidFill>
                <a:latin typeface="Calibri"/>
              </a:rPr>
              <a:t>38</a:t>
            </a:r>
            <a:r>
              <a:rPr kumimoji="0" lang="en-US" sz="18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0</a:t>
            </a:r>
          </a:p>
        </p:txBody>
      </p:sp>
      <p:sp>
        <p:nvSpPr>
          <p:cNvPr id="10" name="Star: 5 Points 9">
            <a:extLst>
              <a:ext uri="{FF2B5EF4-FFF2-40B4-BE49-F238E27FC236}">
                <a16:creationId xmlns:a16="http://schemas.microsoft.com/office/drawing/2014/main" id="{EF48B1EA-0481-214B-AE8E-114F3F598CEF}"/>
              </a:ext>
            </a:extLst>
          </p:cNvPr>
          <p:cNvSpPr/>
          <p:nvPr/>
        </p:nvSpPr>
        <p:spPr>
          <a:xfrm>
            <a:off x="9419896" y="3303494"/>
            <a:ext cx="623800" cy="707364"/>
          </a:xfrm>
          <a:prstGeom prst="star5">
            <a:avLst/>
          </a:prstGeom>
          <a:solidFill>
            <a:srgbClr val="33CC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1" name="Straight Arrow Connector 10">
            <a:extLst>
              <a:ext uri="{FF2B5EF4-FFF2-40B4-BE49-F238E27FC236}">
                <a16:creationId xmlns:a16="http://schemas.microsoft.com/office/drawing/2014/main" id="{A31566DE-2A60-B937-55E0-946B71B5FCFF}"/>
              </a:ext>
            </a:extLst>
          </p:cNvPr>
          <p:cNvCxnSpPr>
            <a:cxnSpLocks/>
          </p:cNvCxnSpPr>
          <p:nvPr/>
        </p:nvCxnSpPr>
        <p:spPr>
          <a:xfrm>
            <a:off x="9249300" y="5055024"/>
            <a:ext cx="2433963" cy="0"/>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9EF9CB6-CFC1-E33D-C427-5D63BC7ED30A}"/>
              </a:ext>
            </a:extLst>
          </p:cNvPr>
          <p:cNvSpPr txBox="1"/>
          <p:nvPr/>
        </p:nvSpPr>
        <p:spPr>
          <a:xfrm>
            <a:off x="6867525" y="3657176"/>
            <a:ext cx="2522813" cy="1077218"/>
          </a:xfrm>
          <a:prstGeom prst="rect">
            <a:avLst/>
          </a:prstGeom>
          <a:noFill/>
        </p:spPr>
        <p:txBody>
          <a:bodyPr wrap="square" rtlCol="0">
            <a:spAutoFit/>
          </a:bodyPr>
          <a:lstStyle/>
          <a:p>
            <a:r>
              <a:rPr lang="th-TH" sz="3200" dirty="0">
                <a:solidFill>
                  <a:srgbClr val="92D050"/>
                </a:solidFill>
                <a:latin typeface="Tahoma" panose="020B0604030504040204" pitchFamily="34" charset="0"/>
                <a:ea typeface="Tahoma" panose="020B0604030504040204" pitchFamily="34" charset="0"/>
                <a:cs typeface="Tahoma" panose="020B0604030504040204" pitchFamily="34" charset="0"/>
              </a:rPr>
              <a:t>แนวรับต่อไป 1</a:t>
            </a:r>
            <a:r>
              <a:rPr lang="en-US" sz="3200" dirty="0">
                <a:solidFill>
                  <a:srgbClr val="92D050"/>
                </a:solidFill>
                <a:latin typeface="Tahoma" panose="020B0604030504040204" pitchFamily="34" charset="0"/>
                <a:ea typeface="Tahoma" panose="020B0604030504040204" pitchFamily="34" charset="0"/>
                <a:cs typeface="Tahoma" panose="020B0604030504040204" pitchFamily="34" charset="0"/>
              </a:rPr>
              <a:t>410</a:t>
            </a:r>
            <a:r>
              <a:rPr lang="th-TH" sz="3200" dirty="0">
                <a:solidFill>
                  <a:srgbClr val="92D050"/>
                </a:solidFill>
                <a:latin typeface="Tahoma" panose="020B0604030504040204" pitchFamily="34" charset="0"/>
                <a:ea typeface="Tahoma" panose="020B0604030504040204" pitchFamily="34" charset="0"/>
                <a:cs typeface="Tahoma" panose="020B0604030504040204" pitchFamily="34" charset="0"/>
              </a:rPr>
              <a:t> จุด</a:t>
            </a:r>
            <a:endParaRPr lang="en-US" sz="3200" dirty="0">
              <a:solidFill>
                <a:srgbClr val="92D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69376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C7B7B4-1316-FA13-D901-8484668122A6}"/>
              </a:ext>
            </a:extLst>
          </p:cNvPr>
          <p:cNvSpPr>
            <a:spLocks noGrp="1"/>
          </p:cNvSpPr>
          <p:nvPr>
            <p:ph type="title"/>
          </p:nvPr>
        </p:nvSpPr>
        <p:spPr/>
        <p:txBody>
          <a:bodyPr/>
          <a:lstStyle/>
          <a:p>
            <a:r>
              <a:rPr lang="en-US" dirty="0"/>
              <a:t>Net Buy/Sell </a:t>
            </a:r>
            <a:r>
              <a:rPr lang="th-TH" dirty="0"/>
              <a:t>นักลงทุนต่างประเทศ</a:t>
            </a:r>
            <a:endParaRPr lang="en-US" dirty="0"/>
          </a:p>
        </p:txBody>
      </p:sp>
      <p:sp>
        <p:nvSpPr>
          <p:cNvPr id="2" name="Slide Number Placeholder 1">
            <a:extLst>
              <a:ext uri="{FF2B5EF4-FFF2-40B4-BE49-F238E27FC236}">
                <a16:creationId xmlns:a16="http://schemas.microsoft.com/office/drawing/2014/main" id="{E0A43EB0-D296-40ED-BB64-D2227DF7462B}"/>
              </a:ext>
            </a:extLst>
          </p:cNvPr>
          <p:cNvSpPr>
            <a:spLocks noGrp="1"/>
          </p:cNvSpPr>
          <p:nvPr>
            <p:ph type="sldNum" sz="quarter" idx="13"/>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endParaRPr>
          </a:p>
        </p:txBody>
      </p:sp>
      <p:sp>
        <p:nvSpPr>
          <p:cNvPr id="6" name="Rectangle: Rounded Corners 5">
            <a:extLst>
              <a:ext uri="{FF2B5EF4-FFF2-40B4-BE49-F238E27FC236}">
                <a16:creationId xmlns:a16="http://schemas.microsoft.com/office/drawing/2014/main" id="{09297B8F-7746-B05A-CB47-3536EE93CD40}"/>
              </a:ext>
            </a:extLst>
          </p:cNvPr>
          <p:cNvSpPr/>
          <p:nvPr/>
        </p:nvSpPr>
        <p:spPr>
          <a:xfrm>
            <a:off x="5945016" y="1771179"/>
            <a:ext cx="3416060" cy="3976529"/>
          </a:xfrm>
          <a:prstGeom prst="roundRect">
            <a:avLst>
              <a:gd name="adj" fmla="val 7374"/>
            </a:avLst>
          </a:prstGeom>
          <a:noFill/>
          <a:ln w="5715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graphicFrame>
        <p:nvGraphicFramePr>
          <p:cNvPr id="7" name="Object 6">
            <a:extLst>
              <a:ext uri="{FF2B5EF4-FFF2-40B4-BE49-F238E27FC236}">
                <a16:creationId xmlns:a16="http://schemas.microsoft.com/office/drawing/2014/main" id="{A1687C74-C112-D968-4AD0-22125A1EC44A}"/>
              </a:ext>
            </a:extLst>
          </p:cNvPr>
          <p:cNvGraphicFramePr>
            <a:graphicFrameLocks noChangeAspect="1"/>
          </p:cNvGraphicFramePr>
          <p:nvPr>
            <p:extLst>
              <p:ext uri="{D42A27DB-BD31-4B8C-83A1-F6EECF244321}">
                <p14:modId xmlns:p14="http://schemas.microsoft.com/office/powerpoint/2010/main" val="1768141441"/>
              </p:ext>
            </p:extLst>
          </p:nvPr>
        </p:nvGraphicFramePr>
        <p:xfrm>
          <a:off x="3129379" y="987428"/>
          <a:ext cx="6057900" cy="5267325"/>
        </p:xfrm>
        <a:graphic>
          <a:graphicData uri="http://schemas.openxmlformats.org/presentationml/2006/ole">
            <mc:AlternateContent xmlns:mc="http://schemas.openxmlformats.org/markup-compatibility/2006">
              <mc:Choice xmlns:v="urn:schemas-microsoft-com:vml" Requires="v">
                <p:oleObj name="Worksheet" r:id="rId3" imgW="6058092" imgH="5267481" progId="Excel.Sheet.12">
                  <p:link updateAutomatic="1"/>
                </p:oleObj>
              </mc:Choice>
              <mc:Fallback>
                <p:oleObj name="Worksheet" r:id="rId3" imgW="6058092" imgH="5267481" progId="Excel.Sheet.12">
                  <p:link updateAutomatic="1"/>
                  <p:pic>
                    <p:nvPicPr>
                      <p:cNvPr id="7" name="Object 6">
                        <a:extLst>
                          <a:ext uri="{FF2B5EF4-FFF2-40B4-BE49-F238E27FC236}">
                            <a16:creationId xmlns:a16="http://schemas.microsoft.com/office/drawing/2014/main" id="{A1687C74-C112-D968-4AD0-22125A1EC44A}"/>
                          </a:ext>
                        </a:extLst>
                      </p:cNvPr>
                      <p:cNvPicPr/>
                      <p:nvPr/>
                    </p:nvPicPr>
                    <p:blipFill>
                      <a:blip r:embed="rId4"/>
                      <a:stretch>
                        <a:fillRect/>
                      </a:stretch>
                    </p:blipFill>
                    <p:spPr>
                      <a:xfrm>
                        <a:off x="3129379" y="987428"/>
                        <a:ext cx="6057900" cy="5267325"/>
                      </a:xfrm>
                      <a:prstGeom prst="rect">
                        <a:avLst/>
                      </a:prstGeom>
                    </p:spPr>
                  </p:pic>
                </p:oleObj>
              </mc:Fallback>
            </mc:AlternateContent>
          </a:graphicData>
        </a:graphic>
      </p:graphicFrame>
    </p:spTree>
    <p:extLst>
      <p:ext uri="{BB962C8B-B14F-4D97-AF65-F5344CB8AC3E}">
        <p14:creationId xmlns:p14="http://schemas.microsoft.com/office/powerpoint/2010/main" val="895070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008FE-B997-41B7-9802-DB58C41AB73D}"/>
              </a:ext>
            </a:extLst>
          </p:cNvPr>
          <p:cNvSpPr txBox="1"/>
          <p:nvPr/>
        </p:nvSpPr>
        <p:spPr>
          <a:xfrm>
            <a:off x="809664" y="71066"/>
            <a:ext cx="4498347" cy="646331"/>
          </a:xfrm>
          <a:prstGeom prst="rect">
            <a:avLst/>
          </a:prstGeom>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DB Heavent Light" panose="02000506060000020004" pitchFamily="2" charset="-34"/>
                <a:ea typeface="+mn-ea"/>
                <a:cs typeface="DB Heavent Light" panose="02000506060000020004" pitchFamily="2" charset="-34"/>
              </a:rPr>
              <a:t>Net Buy/Sell </a:t>
            </a:r>
            <a:r>
              <a:rPr kumimoji="0" lang="th-TH" sz="3600" b="1" i="0" u="none" strike="noStrike" kern="1200" cap="none" spc="0" normalizeH="0" baseline="0" noProof="0" dirty="0">
                <a:ln>
                  <a:noFill/>
                </a:ln>
                <a:solidFill>
                  <a:srgbClr val="FFFFFF"/>
                </a:solidFill>
                <a:effectLst/>
                <a:uLnTx/>
                <a:uFillTx/>
                <a:latin typeface="DB Heavent Light" panose="02000506060000020004" pitchFamily="2" charset="-34"/>
                <a:ea typeface="+mn-ea"/>
                <a:cs typeface="DB Heavent Light" panose="02000506060000020004" pitchFamily="2" charset="-34"/>
              </a:rPr>
              <a:t>นักลงทุนต่างประเทศ</a:t>
            </a:r>
          </a:p>
        </p:txBody>
      </p:sp>
      <p:sp>
        <p:nvSpPr>
          <p:cNvPr id="5" name="Title 4">
            <a:extLst>
              <a:ext uri="{FF2B5EF4-FFF2-40B4-BE49-F238E27FC236}">
                <a16:creationId xmlns:a16="http://schemas.microsoft.com/office/drawing/2014/main" id="{AB396606-B548-283D-6124-871F61C536D6}"/>
              </a:ext>
            </a:extLst>
          </p:cNvPr>
          <p:cNvSpPr>
            <a:spLocks noGrp="1"/>
          </p:cNvSpPr>
          <p:nvPr>
            <p:ph type="title"/>
          </p:nvPr>
        </p:nvSpPr>
        <p:spPr/>
        <p:txBody>
          <a:bodyPr/>
          <a:lstStyle/>
          <a:p>
            <a:r>
              <a:rPr lang="en-US" dirty="0"/>
              <a:t>Net Buy/Sell </a:t>
            </a:r>
            <a:r>
              <a:rPr lang="th-TH" dirty="0"/>
              <a:t>นักลงทุนต่างประเทศ</a:t>
            </a:r>
            <a:endParaRPr lang="en-US" dirty="0"/>
          </a:p>
        </p:txBody>
      </p:sp>
      <p:sp>
        <p:nvSpPr>
          <p:cNvPr id="6" name="Rectangle: Rounded Corners 5">
            <a:extLst>
              <a:ext uri="{FF2B5EF4-FFF2-40B4-BE49-F238E27FC236}">
                <a16:creationId xmlns:a16="http://schemas.microsoft.com/office/drawing/2014/main" id="{278732E9-E7D3-00CA-D0FB-2F84AE2F34EA}"/>
              </a:ext>
            </a:extLst>
          </p:cNvPr>
          <p:cNvSpPr/>
          <p:nvPr/>
        </p:nvSpPr>
        <p:spPr>
          <a:xfrm>
            <a:off x="2960930" y="2432178"/>
            <a:ext cx="2755313" cy="3523356"/>
          </a:xfrm>
          <a:prstGeom prst="roundRect">
            <a:avLst>
              <a:gd name="adj" fmla="val 5614"/>
            </a:avLst>
          </a:prstGeom>
          <a:noFill/>
          <a:ln w="5715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7" name="Rectangle: Rounded Corners 6">
            <a:extLst>
              <a:ext uri="{FF2B5EF4-FFF2-40B4-BE49-F238E27FC236}">
                <a16:creationId xmlns:a16="http://schemas.microsoft.com/office/drawing/2014/main" id="{A59CD195-27B5-EA71-DF3E-95CE714469D6}"/>
              </a:ext>
            </a:extLst>
          </p:cNvPr>
          <p:cNvSpPr/>
          <p:nvPr/>
        </p:nvSpPr>
        <p:spPr>
          <a:xfrm>
            <a:off x="9231147" y="2359125"/>
            <a:ext cx="2760086" cy="3596409"/>
          </a:xfrm>
          <a:prstGeom prst="roundRect">
            <a:avLst>
              <a:gd name="adj" fmla="val 2973"/>
            </a:avLst>
          </a:prstGeom>
          <a:noFill/>
          <a:ln w="5715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graphicFrame>
        <p:nvGraphicFramePr>
          <p:cNvPr id="4" name="Object 3">
            <a:extLst>
              <a:ext uri="{FF2B5EF4-FFF2-40B4-BE49-F238E27FC236}">
                <a16:creationId xmlns:a16="http://schemas.microsoft.com/office/drawing/2014/main" id="{74208F44-DF36-CD19-E30D-9AF72ABE0F83}"/>
              </a:ext>
            </a:extLst>
          </p:cNvPr>
          <p:cNvGraphicFramePr>
            <a:graphicFrameLocks noChangeAspect="1"/>
          </p:cNvGraphicFramePr>
          <p:nvPr>
            <p:extLst>
              <p:ext uri="{D42A27DB-BD31-4B8C-83A1-F6EECF244321}">
                <p14:modId xmlns:p14="http://schemas.microsoft.com/office/powerpoint/2010/main" val="2359076555"/>
              </p:ext>
            </p:extLst>
          </p:nvPr>
        </p:nvGraphicFramePr>
        <p:xfrm>
          <a:off x="171373" y="1047749"/>
          <a:ext cx="5544870" cy="5318193"/>
        </p:xfrm>
        <a:graphic>
          <a:graphicData uri="http://schemas.openxmlformats.org/presentationml/2006/ole">
            <mc:AlternateContent xmlns:mc="http://schemas.openxmlformats.org/markup-compatibility/2006">
              <mc:Choice xmlns:v="urn:schemas-microsoft-com:vml" Requires="v">
                <p:oleObj name="Worksheet" r:id="rId3" imgW="6058092" imgH="5810236" progId="Excel.Sheet.12">
                  <p:link updateAutomatic="1"/>
                </p:oleObj>
              </mc:Choice>
              <mc:Fallback>
                <p:oleObj name="Worksheet" r:id="rId3" imgW="6058092" imgH="5810236" progId="Excel.Sheet.12">
                  <p:link updateAutomatic="1"/>
                  <p:pic>
                    <p:nvPicPr>
                      <p:cNvPr id="4" name="Object 3">
                        <a:extLst>
                          <a:ext uri="{FF2B5EF4-FFF2-40B4-BE49-F238E27FC236}">
                            <a16:creationId xmlns:a16="http://schemas.microsoft.com/office/drawing/2014/main" id="{74208F44-DF36-CD19-E30D-9AF72ABE0F83}"/>
                          </a:ext>
                        </a:extLst>
                      </p:cNvPr>
                      <p:cNvPicPr/>
                      <p:nvPr/>
                    </p:nvPicPr>
                    <p:blipFill>
                      <a:blip r:embed="rId4"/>
                      <a:stretch>
                        <a:fillRect/>
                      </a:stretch>
                    </p:blipFill>
                    <p:spPr>
                      <a:xfrm>
                        <a:off x="171373" y="1047749"/>
                        <a:ext cx="5544870" cy="531819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8B7DDA5-4231-1CD4-78F0-C6B8FE4BCCE3}"/>
              </a:ext>
            </a:extLst>
          </p:cNvPr>
          <p:cNvGraphicFramePr>
            <a:graphicFrameLocks noChangeAspect="1"/>
          </p:cNvGraphicFramePr>
          <p:nvPr>
            <p:extLst>
              <p:ext uri="{D42A27DB-BD31-4B8C-83A1-F6EECF244321}">
                <p14:modId xmlns:p14="http://schemas.microsoft.com/office/powerpoint/2010/main" val="2385122570"/>
              </p:ext>
            </p:extLst>
          </p:nvPr>
        </p:nvGraphicFramePr>
        <p:xfrm>
          <a:off x="6475758" y="1047750"/>
          <a:ext cx="5434663" cy="5289397"/>
        </p:xfrm>
        <a:graphic>
          <a:graphicData uri="http://schemas.openxmlformats.org/presentationml/2006/ole">
            <mc:AlternateContent xmlns:mc="http://schemas.openxmlformats.org/markup-compatibility/2006">
              <mc:Choice xmlns:v="urn:schemas-microsoft-com:vml" Requires="v">
                <p:oleObj name="Worksheet" r:id="rId5" imgW="6058092" imgH="5895833" progId="Excel.Sheet.12">
                  <p:link updateAutomatic="1"/>
                </p:oleObj>
              </mc:Choice>
              <mc:Fallback>
                <p:oleObj name="Worksheet" r:id="rId5" imgW="6058092" imgH="5895833" progId="Excel.Sheet.12">
                  <p:link updateAutomatic="1"/>
                  <p:pic>
                    <p:nvPicPr>
                      <p:cNvPr id="10" name="Object 9">
                        <a:extLst>
                          <a:ext uri="{FF2B5EF4-FFF2-40B4-BE49-F238E27FC236}">
                            <a16:creationId xmlns:a16="http://schemas.microsoft.com/office/drawing/2014/main" id="{38B7DDA5-4231-1CD4-78F0-C6B8FE4BCCE3}"/>
                          </a:ext>
                        </a:extLst>
                      </p:cNvPr>
                      <p:cNvPicPr/>
                      <p:nvPr/>
                    </p:nvPicPr>
                    <p:blipFill>
                      <a:blip r:embed="rId6"/>
                      <a:stretch>
                        <a:fillRect/>
                      </a:stretch>
                    </p:blipFill>
                    <p:spPr>
                      <a:xfrm>
                        <a:off x="6475758" y="1047750"/>
                        <a:ext cx="5434663" cy="5289397"/>
                      </a:xfrm>
                      <a:prstGeom prst="rect">
                        <a:avLst/>
                      </a:prstGeom>
                    </p:spPr>
                  </p:pic>
                </p:oleObj>
              </mc:Fallback>
            </mc:AlternateContent>
          </a:graphicData>
        </a:graphic>
      </p:graphicFrame>
    </p:spTree>
    <p:extLst>
      <p:ext uri="{BB962C8B-B14F-4D97-AF65-F5344CB8AC3E}">
        <p14:creationId xmlns:p14="http://schemas.microsoft.com/office/powerpoint/2010/main" val="1456526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62425C-7B8D-6233-8BD0-57D255185D97}"/>
              </a:ext>
            </a:extLst>
          </p:cNvPr>
          <p:cNvPicPr>
            <a:picLocks noChangeAspect="1"/>
          </p:cNvPicPr>
          <p:nvPr/>
        </p:nvPicPr>
        <p:blipFill rotWithShape="1">
          <a:blip r:embed="rId2">
            <a:extLst>
              <a:ext uri="{28A0092B-C50C-407E-A947-70E740481C1C}">
                <a14:useLocalDpi xmlns:a14="http://schemas.microsoft.com/office/drawing/2010/main" val="0"/>
              </a:ext>
            </a:extLst>
          </a:blip>
          <a:srcRect l="23970" t="9858" r="24559" b="3110"/>
          <a:stretch/>
        </p:blipFill>
        <p:spPr>
          <a:xfrm>
            <a:off x="2922494" y="869576"/>
            <a:ext cx="6275294" cy="5549153"/>
          </a:xfrm>
          <a:prstGeom prst="rect">
            <a:avLst/>
          </a:prstGeom>
        </p:spPr>
      </p:pic>
      <p:sp>
        <p:nvSpPr>
          <p:cNvPr id="2" name="Title 1">
            <a:extLst>
              <a:ext uri="{FF2B5EF4-FFF2-40B4-BE49-F238E27FC236}">
                <a16:creationId xmlns:a16="http://schemas.microsoft.com/office/drawing/2014/main" id="{D234BC16-1A01-B504-55B0-412032FDA8A2}"/>
              </a:ext>
            </a:extLst>
          </p:cNvPr>
          <p:cNvSpPr>
            <a:spLocks noGrp="1"/>
          </p:cNvSpPr>
          <p:nvPr>
            <p:ph type="title"/>
          </p:nvPr>
        </p:nvSpPr>
        <p:spPr/>
        <p:txBody>
          <a:bodyPr/>
          <a:lstStyle/>
          <a:p>
            <a:r>
              <a:rPr lang="th-TH" dirty="0"/>
              <a:t>คาดการณ์ดอกเบี้ย </a:t>
            </a:r>
            <a:r>
              <a:rPr lang="en-US" dirty="0"/>
              <a:t>Fed</a:t>
            </a:r>
          </a:p>
        </p:txBody>
      </p:sp>
      <p:sp>
        <p:nvSpPr>
          <p:cNvPr id="7" name="Star: 5 Points 6">
            <a:extLst>
              <a:ext uri="{FF2B5EF4-FFF2-40B4-BE49-F238E27FC236}">
                <a16:creationId xmlns:a16="http://schemas.microsoft.com/office/drawing/2014/main" id="{05401BDD-A20B-9ED1-4284-8421917FCD05}"/>
              </a:ext>
            </a:extLst>
          </p:cNvPr>
          <p:cNvSpPr/>
          <p:nvPr/>
        </p:nvSpPr>
        <p:spPr>
          <a:xfrm>
            <a:off x="5053472" y="1197741"/>
            <a:ext cx="266700" cy="38100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40A139D-6F38-1A2C-F926-913FE128FD15}"/>
              </a:ext>
            </a:extLst>
          </p:cNvPr>
          <p:cNvSpPr/>
          <p:nvPr/>
        </p:nvSpPr>
        <p:spPr>
          <a:xfrm>
            <a:off x="6096000" y="4644838"/>
            <a:ext cx="1389530" cy="8785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1513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1D70BE-84E4-29B6-3C47-A52E8E06E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07" y="1039270"/>
            <a:ext cx="11892786" cy="4779460"/>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en-US" dirty="0"/>
              <a:t>Bond Yield </a:t>
            </a:r>
            <a:r>
              <a:rPr lang="th-TH" dirty="0"/>
              <a:t>ของสหรัฐฯ</a:t>
            </a:r>
            <a:endParaRPr lang="en-US" dirty="0"/>
          </a:p>
        </p:txBody>
      </p:sp>
      <p:cxnSp>
        <p:nvCxnSpPr>
          <p:cNvPr id="8" name="Straight Arrow Connector 7">
            <a:extLst>
              <a:ext uri="{FF2B5EF4-FFF2-40B4-BE49-F238E27FC236}">
                <a16:creationId xmlns:a16="http://schemas.microsoft.com/office/drawing/2014/main" id="{8FAC46EA-BE20-84FF-F4EC-033DF9DCAD0C}"/>
              </a:ext>
            </a:extLst>
          </p:cNvPr>
          <p:cNvCxnSpPr>
            <a:cxnSpLocks/>
          </p:cNvCxnSpPr>
          <p:nvPr/>
        </p:nvCxnSpPr>
        <p:spPr>
          <a:xfrm>
            <a:off x="11309537" y="3079378"/>
            <a:ext cx="295837" cy="188258"/>
          </a:xfrm>
          <a:prstGeom prst="straightConnector1">
            <a:avLst/>
          </a:prstGeom>
          <a:ln>
            <a:solidFill>
              <a:srgbClr val="33CC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820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F3F3CC-6B56-DBBA-442B-51CE0337F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1" y="1160451"/>
            <a:ext cx="11958918" cy="4806037"/>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en-US" dirty="0"/>
              <a:t>Bond Yield </a:t>
            </a:r>
            <a:r>
              <a:rPr lang="th-TH" dirty="0"/>
              <a:t>ของไทยปรับตัวขึ้นมาอีกครั้ง</a:t>
            </a:r>
            <a:endParaRPr lang="en-US" dirty="0"/>
          </a:p>
        </p:txBody>
      </p:sp>
      <p:cxnSp>
        <p:nvCxnSpPr>
          <p:cNvPr id="7" name="Straight Arrow Connector 6">
            <a:extLst>
              <a:ext uri="{FF2B5EF4-FFF2-40B4-BE49-F238E27FC236}">
                <a16:creationId xmlns:a16="http://schemas.microsoft.com/office/drawing/2014/main" id="{78F02256-7FD3-1CF3-C113-783A1DCF60B0}"/>
              </a:ext>
            </a:extLst>
          </p:cNvPr>
          <p:cNvCxnSpPr>
            <a:cxnSpLocks/>
          </p:cNvCxnSpPr>
          <p:nvPr/>
        </p:nvCxnSpPr>
        <p:spPr>
          <a:xfrm>
            <a:off x="10842811" y="1653427"/>
            <a:ext cx="138953" cy="244849"/>
          </a:xfrm>
          <a:prstGeom prst="straightConnector1">
            <a:avLst/>
          </a:prstGeom>
          <a:ln>
            <a:solidFill>
              <a:srgbClr val="33CC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134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4E501C-99C2-B8D0-D690-7B6487A2A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07" y="1117323"/>
            <a:ext cx="11892786" cy="4779460"/>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en-US" dirty="0"/>
              <a:t>Bond Yield +  Dividend Yield </a:t>
            </a:r>
            <a:r>
              <a:rPr lang="th-TH" dirty="0"/>
              <a:t>กอง </a:t>
            </a:r>
            <a:r>
              <a:rPr lang="en-US" dirty="0"/>
              <a:t>REITs </a:t>
            </a:r>
            <a:r>
              <a:rPr lang="th-TH" dirty="0"/>
              <a:t>ของไทย</a:t>
            </a:r>
            <a:endParaRPr lang="en-US" dirty="0"/>
          </a:p>
        </p:txBody>
      </p:sp>
      <p:cxnSp>
        <p:nvCxnSpPr>
          <p:cNvPr id="7" name="Straight Arrow Connector 6">
            <a:extLst>
              <a:ext uri="{FF2B5EF4-FFF2-40B4-BE49-F238E27FC236}">
                <a16:creationId xmlns:a16="http://schemas.microsoft.com/office/drawing/2014/main" id="{78F02256-7FD3-1CF3-C113-783A1DCF60B0}"/>
              </a:ext>
            </a:extLst>
          </p:cNvPr>
          <p:cNvCxnSpPr>
            <a:cxnSpLocks/>
          </p:cNvCxnSpPr>
          <p:nvPr/>
        </p:nvCxnSpPr>
        <p:spPr>
          <a:xfrm>
            <a:off x="11093822" y="2245097"/>
            <a:ext cx="156884" cy="372597"/>
          </a:xfrm>
          <a:prstGeom prst="straightConnector1">
            <a:avLst/>
          </a:prstGeom>
          <a:ln>
            <a:solidFill>
              <a:srgbClr val="33CC33"/>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718E74-5373-11F1-257C-3C7C37079760}"/>
              </a:ext>
            </a:extLst>
          </p:cNvPr>
          <p:cNvSpPr txBox="1"/>
          <p:nvPr/>
        </p:nvSpPr>
        <p:spPr>
          <a:xfrm>
            <a:off x="8780928" y="1644932"/>
            <a:ext cx="2312894" cy="1200329"/>
          </a:xfrm>
          <a:prstGeom prst="rect">
            <a:avLst/>
          </a:prstGeom>
          <a:noFill/>
        </p:spPr>
        <p:txBody>
          <a:bodyPr wrap="square" rtlCol="0">
            <a:spAutoFit/>
          </a:bodyPr>
          <a:lstStyle/>
          <a:p>
            <a:r>
              <a:rPr lang="en-US" sz="3600" dirty="0">
                <a:solidFill>
                  <a:schemeClr val="bg1"/>
                </a:solidFill>
              </a:rPr>
              <a:t>Dividend Yield </a:t>
            </a:r>
            <a:r>
              <a:rPr lang="th-TH" sz="3600" dirty="0">
                <a:solidFill>
                  <a:schemeClr val="bg1"/>
                </a:solidFill>
              </a:rPr>
              <a:t>กอง </a:t>
            </a:r>
            <a:r>
              <a:rPr lang="en-US" sz="3600" dirty="0">
                <a:solidFill>
                  <a:schemeClr val="bg1"/>
                </a:solidFill>
              </a:rPr>
              <a:t>REITs</a:t>
            </a:r>
          </a:p>
        </p:txBody>
      </p:sp>
      <p:sp>
        <p:nvSpPr>
          <p:cNvPr id="9" name="Arrow: Right 8">
            <a:extLst>
              <a:ext uri="{FF2B5EF4-FFF2-40B4-BE49-F238E27FC236}">
                <a16:creationId xmlns:a16="http://schemas.microsoft.com/office/drawing/2014/main" id="{E899C124-0036-88F1-D387-CA81C6A7D8D5}"/>
              </a:ext>
            </a:extLst>
          </p:cNvPr>
          <p:cNvSpPr/>
          <p:nvPr/>
        </p:nvSpPr>
        <p:spPr>
          <a:xfrm rot="2713987">
            <a:off x="10211579" y="2341254"/>
            <a:ext cx="608778" cy="407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793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747CB4-4B8E-40AF-5A65-BD9AE9C67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07" y="1039270"/>
            <a:ext cx="11892786" cy="4779460"/>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th-TH" dirty="0"/>
              <a:t>ค่าเงินดอลล่าร์</a:t>
            </a:r>
            <a:r>
              <a:rPr lang="en-US" dirty="0"/>
              <a:t>  </a:t>
            </a:r>
            <a:r>
              <a:rPr lang="th-TH" dirty="0"/>
              <a:t>อ่อนค่า (เงินบาทแข็ง)</a:t>
            </a:r>
            <a:endParaRPr lang="en-US" dirty="0"/>
          </a:p>
        </p:txBody>
      </p:sp>
      <p:cxnSp>
        <p:nvCxnSpPr>
          <p:cNvPr id="8" name="Straight Arrow Connector 7">
            <a:extLst>
              <a:ext uri="{FF2B5EF4-FFF2-40B4-BE49-F238E27FC236}">
                <a16:creationId xmlns:a16="http://schemas.microsoft.com/office/drawing/2014/main" id="{8FAC46EA-BE20-84FF-F4EC-033DF9DCAD0C}"/>
              </a:ext>
            </a:extLst>
          </p:cNvPr>
          <p:cNvCxnSpPr>
            <a:cxnSpLocks/>
          </p:cNvCxnSpPr>
          <p:nvPr/>
        </p:nvCxnSpPr>
        <p:spPr>
          <a:xfrm>
            <a:off x="11178989" y="2465294"/>
            <a:ext cx="170329" cy="322730"/>
          </a:xfrm>
          <a:prstGeom prst="straightConnector1">
            <a:avLst/>
          </a:prstGeom>
          <a:ln>
            <a:solidFill>
              <a:srgbClr val="33CC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578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360FEC-E10D-E489-D055-63A027AB8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76" y="1119398"/>
            <a:ext cx="11976847" cy="4813243"/>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th-TH" dirty="0"/>
              <a:t>ราคา </a:t>
            </a:r>
            <a:r>
              <a:rPr lang="en-US" dirty="0"/>
              <a:t>Commodity</a:t>
            </a:r>
          </a:p>
        </p:txBody>
      </p:sp>
    </p:spTree>
    <p:extLst>
      <p:ext uri="{BB962C8B-B14F-4D97-AF65-F5344CB8AC3E}">
        <p14:creationId xmlns:p14="http://schemas.microsoft.com/office/powerpoint/2010/main" val="3286540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687047-1019-18AA-C843-A15B238E7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41" y="1157354"/>
            <a:ext cx="11806518" cy="4744791"/>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th-TH" dirty="0"/>
              <a:t>สัญญาซื้อน้ำมันดิบ </a:t>
            </a:r>
            <a:r>
              <a:rPr lang="en-US" dirty="0"/>
              <a:t>(Brent) </a:t>
            </a:r>
            <a:r>
              <a:rPr lang="th-TH" dirty="0"/>
              <a:t>ลดลง </a:t>
            </a:r>
            <a:r>
              <a:rPr lang="en-US" dirty="0"/>
              <a:t>= </a:t>
            </a:r>
            <a:r>
              <a:rPr lang="th-TH" dirty="0"/>
              <a:t>ลบต่อราคาน้ำมัน</a:t>
            </a:r>
            <a:endParaRPr lang="en-US" dirty="0"/>
          </a:p>
        </p:txBody>
      </p:sp>
      <p:cxnSp>
        <p:nvCxnSpPr>
          <p:cNvPr id="8" name="Straight Arrow Connector 7">
            <a:extLst>
              <a:ext uri="{FF2B5EF4-FFF2-40B4-BE49-F238E27FC236}">
                <a16:creationId xmlns:a16="http://schemas.microsoft.com/office/drawing/2014/main" id="{71164ACD-7D94-FF81-51D3-93434C8A7BF8}"/>
              </a:ext>
            </a:extLst>
          </p:cNvPr>
          <p:cNvCxnSpPr/>
          <p:nvPr/>
        </p:nvCxnSpPr>
        <p:spPr>
          <a:xfrm>
            <a:off x="11268635" y="2940424"/>
            <a:ext cx="295836" cy="589326"/>
          </a:xfrm>
          <a:prstGeom prst="straightConnector1">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776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B07784-AB2C-39DC-CACF-F4C4CCF78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07" y="1108358"/>
            <a:ext cx="11892786" cy="4779460"/>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th-TH" dirty="0"/>
              <a:t>ค่าการกลั่นน้ำมัน</a:t>
            </a:r>
            <a:r>
              <a:rPr lang="en-US" dirty="0"/>
              <a:t> (Brent)</a:t>
            </a:r>
          </a:p>
        </p:txBody>
      </p:sp>
      <p:cxnSp>
        <p:nvCxnSpPr>
          <p:cNvPr id="6" name="Straight Arrow Connector 5">
            <a:extLst>
              <a:ext uri="{FF2B5EF4-FFF2-40B4-BE49-F238E27FC236}">
                <a16:creationId xmlns:a16="http://schemas.microsoft.com/office/drawing/2014/main" id="{386714A7-2F42-4860-D4FF-EABAE2B9ED6F}"/>
              </a:ext>
            </a:extLst>
          </p:cNvPr>
          <p:cNvCxnSpPr/>
          <p:nvPr/>
        </p:nvCxnSpPr>
        <p:spPr>
          <a:xfrm flipV="1">
            <a:off x="11534775" y="4133850"/>
            <a:ext cx="209550" cy="323850"/>
          </a:xfrm>
          <a:prstGeom prst="straightConnector1">
            <a:avLst/>
          </a:prstGeom>
          <a:ln>
            <a:solidFill>
              <a:srgbClr val="00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046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530AC30E-0573-2EC9-46AC-FEEE9DE47E8E}"/>
              </a:ext>
            </a:extLst>
          </p:cNvPr>
          <p:cNvGraphicFramePr>
            <a:graphicFrameLocks noChangeAspect="1"/>
          </p:cNvGraphicFramePr>
          <p:nvPr>
            <p:extLst>
              <p:ext uri="{D42A27DB-BD31-4B8C-83A1-F6EECF244321}">
                <p14:modId xmlns:p14="http://schemas.microsoft.com/office/powerpoint/2010/main" val="1090480978"/>
              </p:ext>
            </p:extLst>
          </p:nvPr>
        </p:nvGraphicFramePr>
        <p:xfrm>
          <a:off x="201613" y="1836738"/>
          <a:ext cx="3500437" cy="1960562"/>
        </p:xfrm>
        <a:graphic>
          <a:graphicData uri="http://schemas.openxmlformats.org/presentationml/2006/ole">
            <mc:AlternateContent xmlns:mc="http://schemas.openxmlformats.org/markup-compatibility/2006">
              <mc:Choice xmlns:v="urn:schemas-microsoft-com:vml" Requires="v">
                <p:oleObj name="Worksheet" r:id="rId2" imgW="4895882" imgH="2743328" progId="Excel.Sheet.12">
                  <p:link updateAutomatic="1"/>
                </p:oleObj>
              </mc:Choice>
              <mc:Fallback>
                <p:oleObj name="Worksheet" r:id="rId2" imgW="4895882" imgH="2743328" progId="Excel.Sheet.12">
                  <p:link updateAutomatic="1"/>
                  <p:pic>
                    <p:nvPicPr>
                      <p:cNvPr id="0" name=""/>
                      <p:cNvPicPr/>
                      <p:nvPr/>
                    </p:nvPicPr>
                    <p:blipFill>
                      <a:blip r:embed="rId3"/>
                      <a:stretch>
                        <a:fillRect/>
                      </a:stretch>
                    </p:blipFill>
                    <p:spPr>
                      <a:xfrm>
                        <a:off x="201613" y="1836738"/>
                        <a:ext cx="3500437" cy="1960562"/>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5359C6EB-5D21-5BFD-0759-F2B2CB89CD4F}"/>
              </a:ext>
            </a:extLst>
          </p:cNvPr>
          <p:cNvGraphicFramePr>
            <a:graphicFrameLocks noChangeAspect="1"/>
          </p:cNvGraphicFramePr>
          <p:nvPr>
            <p:extLst>
              <p:ext uri="{D42A27DB-BD31-4B8C-83A1-F6EECF244321}">
                <p14:modId xmlns:p14="http://schemas.microsoft.com/office/powerpoint/2010/main" val="768187584"/>
              </p:ext>
            </p:extLst>
          </p:nvPr>
        </p:nvGraphicFramePr>
        <p:xfrm>
          <a:off x="6554788" y="4273550"/>
          <a:ext cx="3606800" cy="2028825"/>
        </p:xfrm>
        <a:graphic>
          <a:graphicData uri="http://schemas.openxmlformats.org/presentationml/2006/ole">
            <mc:AlternateContent xmlns:mc="http://schemas.openxmlformats.org/markup-compatibility/2006">
              <mc:Choice xmlns:v="urn:schemas-microsoft-com:vml" Requires="v">
                <p:oleObj name="Worksheet" r:id="rId4" imgW="4876672" imgH="2743328" progId="Excel.Sheet.12">
                  <p:link updateAutomatic="1"/>
                </p:oleObj>
              </mc:Choice>
              <mc:Fallback>
                <p:oleObj name="Worksheet" r:id="rId4" imgW="4876672" imgH="2743328" progId="Excel.Sheet.12">
                  <p:link updateAutomatic="1"/>
                  <p:pic>
                    <p:nvPicPr>
                      <p:cNvPr id="0" name=""/>
                      <p:cNvPicPr/>
                      <p:nvPr/>
                    </p:nvPicPr>
                    <p:blipFill>
                      <a:blip r:embed="rId5"/>
                      <a:stretch>
                        <a:fillRect/>
                      </a:stretch>
                    </p:blipFill>
                    <p:spPr>
                      <a:xfrm>
                        <a:off x="6554788" y="4273550"/>
                        <a:ext cx="3606800" cy="20288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0498E54B-9843-D2FD-8F19-1279A8F660CA}"/>
              </a:ext>
            </a:extLst>
          </p:cNvPr>
          <p:cNvGraphicFramePr>
            <a:graphicFrameLocks noChangeAspect="1"/>
          </p:cNvGraphicFramePr>
          <p:nvPr>
            <p:extLst>
              <p:ext uri="{D42A27DB-BD31-4B8C-83A1-F6EECF244321}">
                <p14:modId xmlns:p14="http://schemas.microsoft.com/office/powerpoint/2010/main" val="1271295073"/>
              </p:ext>
            </p:extLst>
          </p:nvPr>
        </p:nvGraphicFramePr>
        <p:xfrm>
          <a:off x="7788275" y="1724025"/>
          <a:ext cx="3778250" cy="2117725"/>
        </p:xfrm>
        <a:graphic>
          <a:graphicData uri="http://schemas.openxmlformats.org/presentationml/2006/ole">
            <mc:AlternateContent xmlns:mc="http://schemas.openxmlformats.org/markup-compatibility/2006">
              <mc:Choice xmlns:v="urn:schemas-microsoft-com:vml" Requires="v">
                <p:oleObj name="Worksheet" r:id="rId6" imgW="4895882" imgH="2743328" progId="Excel.Sheet.12">
                  <p:link updateAutomatic="1"/>
                </p:oleObj>
              </mc:Choice>
              <mc:Fallback>
                <p:oleObj name="Worksheet" r:id="rId6" imgW="4895882" imgH="2743328" progId="Excel.Sheet.12">
                  <p:link updateAutomatic="1"/>
                  <p:pic>
                    <p:nvPicPr>
                      <p:cNvPr id="0" name=""/>
                      <p:cNvPicPr/>
                      <p:nvPr/>
                    </p:nvPicPr>
                    <p:blipFill>
                      <a:blip r:embed="rId7"/>
                      <a:stretch>
                        <a:fillRect/>
                      </a:stretch>
                    </p:blipFill>
                    <p:spPr>
                      <a:xfrm>
                        <a:off x="7788275" y="1724025"/>
                        <a:ext cx="3778250" cy="21177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918D7060-2619-0D18-3349-67A663416D56}"/>
              </a:ext>
            </a:extLst>
          </p:cNvPr>
          <p:cNvGraphicFramePr>
            <a:graphicFrameLocks noChangeAspect="1"/>
          </p:cNvGraphicFramePr>
          <p:nvPr>
            <p:extLst>
              <p:ext uri="{D42A27DB-BD31-4B8C-83A1-F6EECF244321}">
                <p14:modId xmlns:p14="http://schemas.microsoft.com/office/powerpoint/2010/main" val="921970370"/>
              </p:ext>
            </p:extLst>
          </p:nvPr>
        </p:nvGraphicFramePr>
        <p:xfrm>
          <a:off x="4167188" y="1768475"/>
          <a:ext cx="3622675" cy="2028825"/>
        </p:xfrm>
        <a:graphic>
          <a:graphicData uri="http://schemas.openxmlformats.org/presentationml/2006/ole">
            <mc:AlternateContent xmlns:mc="http://schemas.openxmlformats.org/markup-compatibility/2006">
              <mc:Choice xmlns:v="urn:schemas-microsoft-com:vml" Requires="v">
                <p:oleObj name="Worksheet" r:id="rId8" imgW="4895882" imgH="2743328" progId="Excel.Sheet.12">
                  <p:link updateAutomatic="1"/>
                </p:oleObj>
              </mc:Choice>
              <mc:Fallback>
                <p:oleObj name="Worksheet" r:id="rId8" imgW="4895882" imgH="2743328" progId="Excel.Sheet.12">
                  <p:link updateAutomatic="1"/>
                  <p:pic>
                    <p:nvPicPr>
                      <p:cNvPr id="0" name=""/>
                      <p:cNvPicPr/>
                      <p:nvPr/>
                    </p:nvPicPr>
                    <p:blipFill>
                      <a:blip r:embed="rId9"/>
                      <a:stretch>
                        <a:fillRect/>
                      </a:stretch>
                    </p:blipFill>
                    <p:spPr>
                      <a:xfrm>
                        <a:off x="4167188" y="1768475"/>
                        <a:ext cx="3622675" cy="20288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5406A0F-3592-3004-7E5C-6C83E8DF8478}"/>
              </a:ext>
            </a:extLst>
          </p:cNvPr>
          <p:cNvSpPr>
            <a:spLocks noGrp="1"/>
          </p:cNvSpPr>
          <p:nvPr>
            <p:ph type="title"/>
          </p:nvPr>
        </p:nvSpPr>
        <p:spPr/>
        <p:txBody>
          <a:bodyPr/>
          <a:lstStyle/>
          <a:p>
            <a:r>
              <a:rPr lang="th-TH" dirty="0"/>
              <a:t>ราคาสินทรัพย์ </a:t>
            </a:r>
            <a:r>
              <a:rPr lang="en-US" dirty="0"/>
              <a:t>: </a:t>
            </a:r>
            <a:r>
              <a:rPr lang="th-TH" dirty="0"/>
              <a:t> เทียบกับสงครามยูเครน และอิสราเอล</a:t>
            </a:r>
            <a:endParaRPr lang="en-US" dirty="0"/>
          </a:p>
        </p:txBody>
      </p:sp>
      <p:sp>
        <p:nvSpPr>
          <p:cNvPr id="3" name="Oval 2">
            <a:extLst>
              <a:ext uri="{FF2B5EF4-FFF2-40B4-BE49-F238E27FC236}">
                <a16:creationId xmlns:a16="http://schemas.microsoft.com/office/drawing/2014/main" id="{EAC4B2C9-08B9-EF76-5588-51A8ED8D8C18}"/>
              </a:ext>
            </a:extLst>
          </p:cNvPr>
          <p:cNvSpPr/>
          <p:nvPr/>
        </p:nvSpPr>
        <p:spPr>
          <a:xfrm>
            <a:off x="12402264" y="2068420"/>
            <a:ext cx="722641" cy="884450"/>
          </a:xfrm>
          <a:prstGeom prst="ellipse">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B Heavent Light"/>
              <a:ea typeface="+mn-ea"/>
              <a:cs typeface="DB Heavent Light"/>
            </a:endParaRPr>
          </a:p>
        </p:txBody>
      </p:sp>
      <p:sp>
        <p:nvSpPr>
          <p:cNvPr id="4" name="Oval 3">
            <a:extLst>
              <a:ext uri="{FF2B5EF4-FFF2-40B4-BE49-F238E27FC236}">
                <a16:creationId xmlns:a16="http://schemas.microsoft.com/office/drawing/2014/main" id="{B00F3B0D-A632-8F0D-FEDB-1431ED29D498}"/>
              </a:ext>
            </a:extLst>
          </p:cNvPr>
          <p:cNvSpPr/>
          <p:nvPr/>
        </p:nvSpPr>
        <p:spPr>
          <a:xfrm>
            <a:off x="8503859" y="2087595"/>
            <a:ext cx="668546" cy="846101"/>
          </a:xfrm>
          <a:prstGeom prst="ellipse">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B Heavent Light"/>
              <a:ea typeface="+mn-ea"/>
              <a:cs typeface="DB Heavent Light"/>
            </a:endParaRPr>
          </a:p>
        </p:txBody>
      </p:sp>
      <p:sp>
        <p:nvSpPr>
          <p:cNvPr id="10" name="TextBox 9">
            <a:extLst>
              <a:ext uri="{FF2B5EF4-FFF2-40B4-BE49-F238E27FC236}">
                <a16:creationId xmlns:a16="http://schemas.microsoft.com/office/drawing/2014/main" id="{E34A1E98-D6A5-109F-1502-8868168C8AF7}"/>
              </a:ext>
            </a:extLst>
          </p:cNvPr>
          <p:cNvSpPr txBox="1"/>
          <p:nvPr/>
        </p:nvSpPr>
        <p:spPr>
          <a:xfrm>
            <a:off x="116157" y="839481"/>
            <a:ext cx="3036498" cy="6463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สงครามยูเครน เริ่มนับ 24 ก.พ.22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สงครามอิสราเอล  เริ่มนับ 9 ต.ค.23</a:t>
            </a:r>
            <a:endPar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sp>
        <p:nvSpPr>
          <p:cNvPr id="12" name="Star: 5 Points 11">
            <a:extLst>
              <a:ext uri="{FF2B5EF4-FFF2-40B4-BE49-F238E27FC236}">
                <a16:creationId xmlns:a16="http://schemas.microsoft.com/office/drawing/2014/main" id="{0DF5DCB3-5645-7E6A-5A1D-69FE97FA0F86}"/>
              </a:ext>
            </a:extLst>
          </p:cNvPr>
          <p:cNvSpPr/>
          <p:nvPr/>
        </p:nvSpPr>
        <p:spPr>
          <a:xfrm>
            <a:off x="9183329" y="2419703"/>
            <a:ext cx="563941" cy="540953"/>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0C0023E-ED91-8BD3-BE0C-DCD81BA0E94D}"/>
              </a:ext>
            </a:extLst>
          </p:cNvPr>
          <p:cNvPicPr>
            <a:picLocks noChangeAspect="1"/>
          </p:cNvPicPr>
          <p:nvPr/>
        </p:nvPicPr>
        <p:blipFill>
          <a:blip r:embed="rId10"/>
          <a:stretch>
            <a:fillRect/>
          </a:stretch>
        </p:blipFill>
        <p:spPr>
          <a:xfrm>
            <a:off x="2787632" y="2169940"/>
            <a:ext cx="730046" cy="486697"/>
          </a:xfrm>
          <a:prstGeom prst="rect">
            <a:avLst/>
          </a:prstGeom>
        </p:spPr>
      </p:pic>
      <p:pic>
        <p:nvPicPr>
          <p:cNvPr id="15" name="Picture 14">
            <a:extLst>
              <a:ext uri="{FF2B5EF4-FFF2-40B4-BE49-F238E27FC236}">
                <a16:creationId xmlns:a16="http://schemas.microsoft.com/office/drawing/2014/main" id="{07E231A9-76C3-F18B-299A-CBBA2511AA25}"/>
              </a:ext>
            </a:extLst>
          </p:cNvPr>
          <p:cNvPicPr>
            <a:picLocks noChangeAspect="1"/>
          </p:cNvPicPr>
          <p:nvPr/>
        </p:nvPicPr>
        <p:blipFill>
          <a:blip r:embed="rId11"/>
          <a:stretch>
            <a:fillRect/>
          </a:stretch>
        </p:blipFill>
        <p:spPr>
          <a:xfrm>
            <a:off x="1917767" y="2571782"/>
            <a:ext cx="750119" cy="422210"/>
          </a:xfrm>
          <a:prstGeom prst="rect">
            <a:avLst/>
          </a:prstGeom>
        </p:spPr>
      </p:pic>
      <p:graphicFrame>
        <p:nvGraphicFramePr>
          <p:cNvPr id="18" name="Object 17">
            <a:extLst>
              <a:ext uri="{FF2B5EF4-FFF2-40B4-BE49-F238E27FC236}">
                <a16:creationId xmlns:a16="http://schemas.microsoft.com/office/drawing/2014/main" id="{E13190F5-2BFA-9C19-3D73-539E82E11983}"/>
              </a:ext>
            </a:extLst>
          </p:cNvPr>
          <p:cNvGraphicFramePr>
            <a:graphicFrameLocks noChangeAspect="1"/>
          </p:cNvGraphicFramePr>
          <p:nvPr>
            <p:extLst>
              <p:ext uri="{D42A27DB-BD31-4B8C-83A1-F6EECF244321}">
                <p14:modId xmlns:p14="http://schemas.microsoft.com/office/powerpoint/2010/main" val="192862387"/>
              </p:ext>
            </p:extLst>
          </p:nvPr>
        </p:nvGraphicFramePr>
        <p:xfrm>
          <a:off x="827069" y="4165688"/>
          <a:ext cx="3921125" cy="2195513"/>
        </p:xfrm>
        <a:graphic>
          <a:graphicData uri="http://schemas.openxmlformats.org/presentationml/2006/ole">
            <mc:AlternateContent xmlns:mc="http://schemas.openxmlformats.org/markup-compatibility/2006">
              <mc:Choice xmlns:v="urn:schemas-microsoft-com:vml" Requires="v">
                <p:oleObj name="Worksheet" r:id="rId12" imgW="4895882" imgH="2743328" progId="Excel.Sheet.12">
                  <p:link updateAutomatic="1"/>
                </p:oleObj>
              </mc:Choice>
              <mc:Fallback>
                <p:oleObj name="Worksheet" r:id="rId12" imgW="4895882" imgH="2743328" progId="Excel.Sheet.12">
                  <p:link updateAutomatic="1"/>
                  <p:pic>
                    <p:nvPicPr>
                      <p:cNvPr id="0" name=""/>
                      <p:cNvPicPr/>
                      <p:nvPr/>
                    </p:nvPicPr>
                    <p:blipFill>
                      <a:blip r:embed="rId13"/>
                      <a:stretch>
                        <a:fillRect/>
                      </a:stretch>
                    </p:blipFill>
                    <p:spPr>
                      <a:xfrm>
                        <a:off x="827069" y="4165688"/>
                        <a:ext cx="3921125" cy="2195513"/>
                      </a:xfrm>
                      <a:prstGeom prst="rect">
                        <a:avLst/>
                      </a:prstGeom>
                    </p:spPr>
                  </p:pic>
                </p:oleObj>
              </mc:Fallback>
            </mc:AlternateContent>
          </a:graphicData>
        </a:graphic>
      </p:graphicFrame>
    </p:spTree>
    <p:extLst>
      <p:ext uri="{BB962C8B-B14F-4D97-AF65-F5344CB8AC3E}">
        <p14:creationId xmlns:p14="http://schemas.microsoft.com/office/powerpoint/2010/main" val="1135035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5FC04F71-FFEE-0F58-8967-B400F4E0215F}"/>
              </a:ext>
            </a:extLst>
          </p:cNvPr>
          <p:cNvPicPr>
            <a:picLocks noChangeAspect="1"/>
          </p:cNvPicPr>
          <p:nvPr/>
        </p:nvPicPr>
        <p:blipFill>
          <a:blip r:embed="rId3"/>
          <a:stretch>
            <a:fillRect/>
          </a:stretch>
        </p:blipFill>
        <p:spPr>
          <a:xfrm>
            <a:off x="305524" y="158141"/>
            <a:ext cx="11580952" cy="6039693"/>
          </a:xfrm>
          <a:prstGeom prst="rect">
            <a:avLst/>
          </a:prstGeom>
        </p:spPr>
      </p:pic>
      <p:sp>
        <p:nvSpPr>
          <p:cNvPr id="4" name="TextBox 3">
            <a:extLst>
              <a:ext uri="{FF2B5EF4-FFF2-40B4-BE49-F238E27FC236}">
                <a16:creationId xmlns:a16="http://schemas.microsoft.com/office/drawing/2014/main" id="{09177B5C-8AB3-43AF-DD4B-586DD1CF3AC9}"/>
              </a:ext>
            </a:extLst>
          </p:cNvPr>
          <p:cNvSpPr txBox="1"/>
          <p:nvPr/>
        </p:nvSpPr>
        <p:spPr>
          <a:xfrm>
            <a:off x="286476" y="6310281"/>
            <a:ext cx="6096000" cy="276999"/>
          </a:xfrm>
          <a:prstGeom prst="rect">
            <a:avLst/>
          </a:prstGeom>
          <a:noFill/>
        </p:spPr>
        <p:txBody>
          <a:bodyPr wrap="square">
            <a:spAutoFit/>
          </a:bodyPr>
          <a:lstStyle/>
          <a:p>
            <a:r>
              <a:rPr lang="en-US" sz="1200" dirty="0"/>
              <a:t>https://www.nesdc.go.th/ewt_dl_link.php?nid=13216&amp;filename=QGDP_report</a:t>
            </a:r>
          </a:p>
        </p:txBody>
      </p:sp>
    </p:spTree>
    <p:extLst>
      <p:ext uri="{BB962C8B-B14F-4D97-AF65-F5344CB8AC3E}">
        <p14:creationId xmlns:p14="http://schemas.microsoft.com/office/powerpoint/2010/main" val="2656250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FAF3484C-EC4A-B66C-37CF-58C9A41DB17C}"/>
              </a:ext>
            </a:extLst>
          </p:cNvPr>
          <p:cNvPicPr>
            <a:picLocks noChangeAspect="1"/>
          </p:cNvPicPr>
          <p:nvPr/>
        </p:nvPicPr>
        <p:blipFill>
          <a:blip r:embed="rId3"/>
          <a:stretch>
            <a:fillRect/>
          </a:stretch>
        </p:blipFill>
        <p:spPr>
          <a:xfrm>
            <a:off x="286476" y="714714"/>
            <a:ext cx="11619047" cy="5428571"/>
          </a:xfrm>
          <a:prstGeom prst="rect">
            <a:avLst/>
          </a:prstGeom>
        </p:spPr>
      </p:pic>
      <p:sp>
        <p:nvSpPr>
          <p:cNvPr id="5" name="TextBox 4">
            <a:extLst>
              <a:ext uri="{FF2B5EF4-FFF2-40B4-BE49-F238E27FC236}">
                <a16:creationId xmlns:a16="http://schemas.microsoft.com/office/drawing/2014/main" id="{E2136900-B668-9A7A-E6AD-C597DE059E2B}"/>
              </a:ext>
            </a:extLst>
          </p:cNvPr>
          <p:cNvSpPr txBox="1"/>
          <p:nvPr/>
        </p:nvSpPr>
        <p:spPr>
          <a:xfrm>
            <a:off x="286476" y="6310281"/>
            <a:ext cx="6096000" cy="276999"/>
          </a:xfrm>
          <a:prstGeom prst="rect">
            <a:avLst/>
          </a:prstGeom>
          <a:noFill/>
        </p:spPr>
        <p:txBody>
          <a:bodyPr wrap="square">
            <a:spAutoFit/>
          </a:bodyPr>
          <a:lstStyle/>
          <a:p>
            <a:r>
              <a:rPr lang="en-US" sz="1200" dirty="0"/>
              <a:t>https://www.nesdc.go.th/ewt_dl_link.php?nid=13216&amp;filename=QGDP_report</a:t>
            </a:r>
          </a:p>
        </p:txBody>
      </p:sp>
    </p:spTree>
    <p:extLst>
      <p:ext uri="{BB962C8B-B14F-4D97-AF65-F5344CB8AC3E}">
        <p14:creationId xmlns:p14="http://schemas.microsoft.com/office/powerpoint/2010/main" val="3026594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E0FF8CF2-13BA-235D-96EB-6472C83EC636}"/>
              </a:ext>
            </a:extLst>
          </p:cNvPr>
          <p:cNvPicPr>
            <a:picLocks noChangeAspect="1"/>
          </p:cNvPicPr>
          <p:nvPr/>
        </p:nvPicPr>
        <p:blipFill>
          <a:blip r:embed="rId3"/>
          <a:stretch>
            <a:fillRect/>
          </a:stretch>
        </p:blipFill>
        <p:spPr>
          <a:xfrm>
            <a:off x="257905" y="1019476"/>
            <a:ext cx="11676190" cy="4819048"/>
          </a:xfrm>
          <a:prstGeom prst="rect">
            <a:avLst/>
          </a:prstGeom>
        </p:spPr>
      </p:pic>
      <p:sp>
        <p:nvSpPr>
          <p:cNvPr id="4" name="TextBox 3">
            <a:extLst>
              <a:ext uri="{FF2B5EF4-FFF2-40B4-BE49-F238E27FC236}">
                <a16:creationId xmlns:a16="http://schemas.microsoft.com/office/drawing/2014/main" id="{03E6DEC8-3BEA-BC58-FD20-DCB0896492BE}"/>
              </a:ext>
            </a:extLst>
          </p:cNvPr>
          <p:cNvSpPr txBox="1"/>
          <p:nvPr/>
        </p:nvSpPr>
        <p:spPr>
          <a:xfrm>
            <a:off x="286476" y="6310281"/>
            <a:ext cx="6096000" cy="276999"/>
          </a:xfrm>
          <a:prstGeom prst="rect">
            <a:avLst/>
          </a:prstGeom>
          <a:noFill/>
        </p:spPr>
        <p:txBody>
          <a:bodyPr wrap="square">
            <a:spAutoFit/>
          </a:bodyPr>
          <a:lstStyle/>
          <a:p>
            <a:r>
              <a:rPr lang="en-US" sz="1200" dirty="0"/>
              <a:t>https://www.nesdc.go.th/ewt_dl_link.php?nid=13216&amp;filename=QGDP_report</a:t>
            </a:r>
          </a:p>
        </p:txBody>
      </p:sp>
    </p:spTree>
    <p:extLst>
      <p:ext uri="{BB962C8B-B14F-4D97-AF65-F5344CB8AC3E}">
        <p14:creationId xmlns:p14="http://schemas.microsoft.com/office/powerpoint/2010/main" val="1530226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B375-F83E-67F5-B207-0FF2BE4309F2}"/>
              </a:ext>
            </a:extLst>
          </p:cNvPr>
          <p:cNvSpPr>
            <a:spLocks noGrp="1"/>
          </p:cNvSpPr>
          <p:nvPr>
            <p:ph type="title"/>
          </p:nvPr>
        </p:nvSpPr>
        <p:spPr/>
        <p:txBody>
          <a:bodyPr/>
          <a:lstStyle/>
          <a:p>
            <a:r>
              <a:rPr lang="en-US" dirty="0"/>
              <a:t>GDP </a:t>
            </a:r>
            <a:r>
              <a:rPr lang="th-TH" dirty="0"/>
              <a:t>ของไทย</a:t>
            </a:r>
            <a:endParaRPr lang="en-US" dirty="0"/>
          </a:p>
        </p:txBody>
      </p:sp>
      <p:sp>
        <p:nvSpPr>
          <p:cNvPr id="5" name="TextBox 4">
            <a:extLst>
              <a:ext uri="{FF2B5EF4-FFF2-40B4-BE49-F238E27FC236}">
                <a16:creationId xmlns:a16="http://schemas.microsoft.com/office/drawing/2014/main" id="{F65E28FB-3255-EA40-8E16-4FC18B544D59}"/>
              </a:ext>
            </a:extLst>
          </p:cNvPr>
          <p:cNvSpPr txBox="1"/>
          <p:nvPr/>
        </p:nvSpPr>
        <p:spPr>
          <a:xfrm>
            <a:off x="5410199" y="651453"/>
            <a:ext cx="4962525" cy="769441"/>
          </a:xfrm>
          <a:prstGeom prst="rect">
            <a:avLst/>
          </a:prstGeom>
          <a:noFill/>
        </p:spPr>
        <p:txBody>
          <a:bodyPr wrap="square" rtlCol="0">
            <a:spAutoFit/>
          </a:bodyPr>
          <a:lstStyle/>
          <a:p>
            <a:r>
              <a:rPr lang="th-TH" sz="4400" dirty="0"/>
              <a:t>คาด 3</a:t>
            </a:r>
            <a:r>
              <a:rPr lang="en-US" sz="4400" dirty="0"/>
              <a:t>Q-23 = 2.1% YoY</a:t>
            </a:r>
          </a:p>
        </p:txBody>
      </p:sp>
      <p:pic>
        <p:nvPicPr>
          <p:cNvPr id="3" name="Picture 2">
            <a:extLst>
              <a:ext uri="{FF2B5EF4-FFF2-40B4-BE49-F238E27FC236}">
                <a16:creationId xmlns:a16="http://schemas.microsoft.com/office/drawing/2014/main" id="{C0A37B8A-DED5-4D08-825D-06EE23EF0004}"/>
              </a:ext>
            </a:extLst>
          </p:cNvPr>
          <p:cNvPicPr>
            <a:picLocks noChangeAspect="1"/>
          </p:cNvPicPr>
          <p:nvPr/>
        </p:nvPicPr>
        <p:blipFill>
          <a:blip r:embed="rId2"/>
          <a:stretch>
            <a:fillRect/>
          </a:stretch>
        </p:blipFill>
        <p:spPr>
          <a:xfrm>
            <a:off x="1496344" y="1379206"/>
            <a:ext cx="9341985" cy="4860837"/>
          </a:xfrm>
          <a:prstGeom prst="rect">
            <a:avLst/>
          </a:prstGeom>
        </p:spPr>
      </p:pic>
      <p:sp>
        <p:nvSpPr>
          <p:cNvPr id="6" name="TextBox 5">
            <a:extLst>
              <a:ext uri="{FF2B5EF4-FFF2-40B4-BE49-F238E27FC236}">
                <a16:creationId xmlns:a16="http://schemas.microsoft.com/office/drawing/2014/main" id="{A07C3094-E9EA-6F21-B2B8-B2D9BD78DD83}"/>
              </a:ext>
            </a:extLst>
          </p:cNvPr>
          <p:cNvSpPr txBox="1"/>
          <p:nvPr/>
        </p:nvSpPr>
        <p:spPr>
          <a:xfrm>
            <a:off x="-1" y="6233891"/>
            <a:ext cx="6096000" cy="369332"/>
          </a:xfrm>
          <a:prstGeom prst="rect">
            <a:avLst/>
          </a:prstGeom>
          <a:noFill/>
        </p:spPr>
        <p:txBody>
          <a:bodyPr wrap="square">
            <a:spAutoFit/>
          </a:bodyPr>
          <a:lstStyle/>
          <a:p>
            <a:r>
              <a:rPr lang="en-US" dirty="0"/>
              <a:t>https://www.nesdc.go.th/main.php?filename=QGDP_report</a:t>
            </a:r>
          </a:p>
        </p:txBody>
      </p:sp>
      <p:sp>
        <p:nvSpPr>
          <p:cNvPr id="8" name="TextBox 7">
            <a:extLst>
              <a:ext uri="{FF2B5EF4-FFF2-40B4-BE49-F238E27FC236}">
                <a16:creationId xmlns:a16="http://schemas.microsoft.com/office/drawing/2014/main" id="{39E0A819-0C25-8057-7991-E3B1A760059E}"/>
              </a:ext>
            </a:extLst>
          </p:cNvPr>
          <p:cNvSpPr txBox="1"/>
          <p:nvPr/>
        </p:nvSpPr>
        <p:spPr>
          <a:xfrm>
            <a:off x="8254812" y="6206547"/>
            <a:ext cx="4235824" cy="369332"/>
          </a:xfrm>
          <a:prstGeom prst="rect">
            <a:avLst/>
          </a:prstGeom>
          <a:noFill/>
        </p:spPr>
        <p:txBody>
          <a:bodyPr wrap="square">
            <a:spAutoFit/>
          </a:bodyPr>
          <a:lstStyle/>
          <a:p>
            <a:r>
              <a:rPr lang="en-US" dirty="0">
                <a:solidFill>
                  <a:schemeClr val="accent4">
                    <a:lumMod val="90000"/>
                  </a:schemeClr>
                </a:solidFill>
              </a:rPr>
              <a:t>E:\000\Bloomberg\ตาราง-monthly- 03SEP2023.xlsx</a:t>
            </a:r>
          </a:p>
        </p:txBody>
      </p:sp>
    </p:spTree>
    <p:extLst>
      <p:ext uri="{BB962C8B-B14F-4D97-AF65-F5344CB8AC3E}">
        <p14:creationId xmlns:p14="http://schemas.microsoft.com/office/powerpoint/2010/main" val="3832599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B375-F83E-67F5-B207-0FF2BE4309F2}"/>
              </a:ext>
            </a:extLst>
          </p:cNvPr>
          <p:cNvSpPr>
            <a:spLocks noGrp="1"/>
          </p:cNvSpPr>
          <p:nvPr>
            <p:ph type="title"/>
          </p:nvPr>
        </p:nvSpPr>
        <p:spPr/>
        <p:txBody>
          <a:bodyPr/>
          <a:lstStyle/>
          <a:p>
            <a:r>
              <a:rPr lang="en-US" dirty="0"/>
              <a:t>GDP </a:t>
            </a:r>
            <a:r>
              <a:rPr lang="th-TH" dirty="0"/>
              <a:t>ของไทย  (สัดส่วนของการบริโภคภาคเอกชน ต่อ </a:t>
            </a:r>
            <a:r>
              <a:rPr lang="en-US" dirty="0"/>
              <a:t>GDP</a:t>
            </a:r>
            <a:r>
              <a:rPr lang="th-TH" dirty="0"/>
              <a:t>)</a:t>
            </a:r>
            <a:endParaRPr lang="en-US" dirty="0"/>
          </a:p>
        </p:txBody>
      </p:sp>
      <p:cxnSp>
        <p:nvCxnSpPr>
          <p:cNvPr id="6" name="Straight Arrow Connector 5">
            <a:extLst>
              <a:ext uri="{FF2B5EF4-FFF2-40B4-BE49-F238E27FC236}">
                <a16:creationId xmlns:a16="http://schemas.microsoft.com/office/drawing/2014/main" id="{D0793F45-0AE6-2DA8-34F1-B8BD468C7F1C}"/>
              </a:ext>
            </a:extLst>
          </p:cNvPr>
          <p:cNvCxnSpPr/>
          <p:nvPr/>
        </p:nvCxnSpPr>
        <p:spPr>
          <a:xfrm>
            <a:off x="6543675" y="666750"/>
            <a:ext cx="3457575" cy="847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6C37AB6-123D-B0F1-0DC1-C643B77519EB}"/>
              </a:ext>
            </a:extLst>
          </p:cNvPr>
          <p:cNvPicPr>
            <a:picLocks noChangeAspect="1"/>
          </p:cNvPicPr>
          <p:nvPr/>
        </p:nvPicPr>
        <p:blipFill>
          <a:blip r:embed="rId2"/>
          <a:stretch>
            <a:fillRect/>
          </a:stretch>
        </p:blipFill>
        <p:spPr>
          <a:xfrm>
            <a:off x="937237" y="937710"/>
            <a:ext cx="10317525" cy="5337465"/>
          </a:xfrm>
          <a:prstGeom prst="rect">
            <a:avLst/>
          </a:prstGeom>
        </p:spPr>
      </p:pic>
      <p:sp>
        <p:nvSpPr>
          <p:cNvPr id="7" name="TextBox 6">
            <a:extLst>
              <a:ext uri="{FF2B5EF4-FFF2-40B4-BE49-F238E27FC236}">
                <a16:creationId xmlns:a16="http://schemas.microsoft.com/office/drawing/2014/main" id="{DC0DA658-A7E0-5B8B-2232-3BF136B16BB8}"/>
              </a:ext>
            </a:extLst>
          </p:cNvPr>
          <p:cNvSpPr txBox="1"/>
          <p:nvPr/>
        </p:nvSpPr>
        <p:spPr>
          <a:xfrm>
            <a:off x="-1" y="6233891"/>
            <a:ext cx="6096000" cy="369332"/>
          </a:xfrm>
          <a:prstGeom prst="rect">
            <a:avLst/>
          </a:prstGeom>
          <a:noFill/>
        </p:spPr>
        <p:txBody>
          <a:bodyPr wrap="square">
            <a:spAutoFit/>
          </a:bodyPr>
          <a:lstStyle/>
          <a:p>
            <a:r>
              <a:rPr lang="en-US" dirty="0"/>
              <a:t>https://www.nesdc.go.th/main.php?filename=QGDP_report</a:t>
            </a:r>
          </a:p>
        </p:txBody>
      </p:sp>
      <p:sp>
        <p:nvSpPr>
          <p:cNvPr id="8" name="TextBox 7">
            <a:extLst>
              <a:ext uri="{FF2B5EF4-FFF2-40B4-BE49-F238E27FC236}">
                <a16:creationId xmlns:a16="http://schemas.microsoft.com/office/drawing/2014/main" id="{B4B5A798-65E8-895A-A9B1-8C38C0784483}"/>
              </a:ext>
            </a:extLst>
          </p:cNvPr>
          <p:cNvSpPr txBox="1"/>
          <p:nvPr/>
        </p:nvSpPr>
        <p:spPr>
          <a:xfrm>
            <a:off x="8254812" y="6206547"/>
            <a:ext cx="4235824" cy="369332"/>
          </a:xfrm>
          <a:prstGeom prst="rect">
            <a:avLst/>
          </a:prstGeom>
          <a:noFill/>
        </p:spPr>
        <p:txBody>
          <a:bodyPr wrap="square">
            <a:spAutoFit/>
          </a:bodyPr>
          <a:lstStyle/>
          <a:p>
            <a:r>
              <a:rPr lang="en-US" dirty="0">
                <a:solidFill>
                  <a:schemeClr val="accent4">
                    <a:lumMod val="90000"/>
                  </a:schemeClr>
                </a:solidFill>
              </a:rPr>
              <a:t>E:\000\Bloomberg\ตาราง-monthly- 03SEP2023.xlsx</a:t>
            </a:r>
          </a:p>
        </p:txBody>
      </p:sp>
    </p:spTree>
    <p:extLst>
      <p:ext uri="{BB962C8B-B14F-4D97-AF65-F5344CB8AC3E}">
        <p14:creationId xmlns:p14="http://schemas.microsoft.com/office/powerpoint/2010/main" val="340257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756CC5-EB73-A2A4-F93D-BB650F88D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303" y="845425"/>
            <a:ext cx="4453126" cy="5566408"/>
          </a:xfrm>
          <a:prstGeom prst="rect">
            <a:avLst/>
          </a:prstGeom>
        </p:spPr>
      </p:pic>
      <p:sp>
        <p:nvSpPr>
          <p:cNvPr id="2" name="Title 1">
            <a:extLst>
              <a:ext uri="{FF2B5EF4-FFF2-40B4-BE49-F238E27FC236}">
                <a16:creationId xmlns:a16="http://schemas.microsoft.com/office/drawing/2014/main" id="{271A4E16-0317-B30F-1103-1A7C861D3F0A}"/>
              </a:ext>
            </a:extLst>
          </p:cNvPr>
          <p:cNvSpPr>
            <a:spLocks noGrp="1"/>
          </p:cNvSpPr>
          <p:nvPr>
            <p:ph type="title"/>
          </p:nvPr>
        </p:nvSpPr>
        <p:spPr/>
        <p:txBody>
          <a:bodyPr/>
          <a:lstStyle/>
          <a:p>
            <a:r>
              <a:rPr lang="en-US" dirty="0"/>
              <a:t>7-Oct-23 :  </a:t>
            </a:r>
            <a:r>
              <a:rPr lang="th-TH" dirty="0"/>
              <a:t>กลุ่มฮามาส เปิดฉากโจมตีอิสราเอล</a:t>
            </a:r>
            <a:endParaRPr lang="en-US" dirty="0"/>
          </a:p>
        </p:txBody>
      </p:sp>
      <p:sp>
        <p:nvSpPr>
          <p:cNvPr id="4" name="TextBox 3">
            <a:extLst>
              <a:ext uri="{FF2B5EF4-FFF2-40B4-BE49-F238E27FC236}">
                <a16:creationId xmlns:a16="http://schemas.microsoft.com/office/drawing/2014/main" id="{A8EC7C74-AEAD-2D29-EBD9-D11AD4BBB33F}"/>
              </a:ext>
            </a:extLst>
          </p:cNvPr>
          <p:cNvSpPr txBox="1"/>
          <p:nvPr/>
        </p:nvSpPr>
        <p:spPr>
          <a:xfrm>
            <a:off x="180342" y="845425"/>
            <a:ext cx="6961122" cy="6124754"/>
          </a:xfrm>
          <a:prstGeom prst="rect">
            <a:avLst/>
          </a:prstGeom>
          <a:noFill/>
        </p:spPr>
        <p:txBody>
          <a:bodyPr wrap="square" rtlCol="0">
            <a:spAutoFit/>
          </a:bodyPr>
          <a:lstStyle/>
          <a:p>
            <a:r>
              <a:rPr lang="th-TH" sz="2800" dirty="0">
                <a:solidFill>
                  <a:srgbClr val="FF0000"/>
                </a:solidFill>
              </a:rPr>
              <a:t>สำนักข่าวรอยเตอร์รายงานว่า กลุ่มฮามาส ซึ่งเป็นกลุ่มติดอาวุธของปาเลสไตน์ เปิดฉากโจมตีอิสราเอลอย่างกะทันหันครั้งใหญ่ที่สุดในรอบหลายปี เมื่อวันเสาร์ที่ผ่านมา (7 ต.ค.) ส่งผลให้มีผู้เสียชีวิตอย่างน้อย 250 ราย และถูกจับเป็นตัวประกันอีกหลายสิบคนไปยังฉนวนกาซา</a:t>
            </a:r>
          </a:p>
          <a:p>
            <a:r>
              <a:rPr lang="th-TH" sz="2800" dirty="0">
                <a:solidFill>
                  <a:srgbClr val="FF0000"/>
                </a:solidFill>
              </a:rPr>
              <a:t>          ไม่นานหลังจากนั้น อิสราเอลส่งเครื่องบินรบโจมตีถล่มฉนวนกาซาทันที ส่งผลให้มีผู้เสียชีวิตกว่า 230 รายและบาดเจ็บกว่า 1,600 ราย พร้อมให้คำมั่นว่าจะตอบโต้อย่างสาสม</a:t>
            </a:r>
          </a:p>
          <a:p>
            <a:r>
              <a:rPr lang="th-TH" sz="2800" dirty="0">
                <a:solidFill>
                  <a:srgbClr val="FF0000"/>
                </a:solidFill>
              </a:rPr>
              <a:t>          นายเบนจามิน เนทันยาฮู นายกรัฐมนตรีอิสราเอลกล่าวว่า "ศัตรูของเราจะต้องชดใช้ในรูปแบบที่พวกเขาไม่เคยรู้จักมาก่อน" พร้อมเสริมว่า "เรากำลังอยู่ในภาวะสงครามและเราจะชนะ"</a:t>
            </a:r>
          </a:p>
          <a:p>
            <a:r>
              <a:rPr lang="th-TH" sz="2800" dirty="0">
                <a:solidFill>
                  <a:srgbClr val="FF0000"/>
                </a:solidFill>
              </a:rPr>
              <a:t>          ด้านนายอิสมาอิล ฮานิเยห์ ผู้นำสูงสุดกลุ่มฮามาสระบุว่า การโจมตีที่ได้เริ่มต้นขึ้นในฉนวนกาซาจะลุกลามไปยังเขตเวสต์แบงก์และกรุงเยรูซาเลม</a:t>
            </a:r>
          </a:p>
          <a:p>
            <a:endParaRPr lang="en-US" sz="2800" dirty="0">
              <a:solidFill>
                <a:srgbClr val="FF0000"/>
              </a:solidFill>
            </a:endParaRPr>
          </a:p>
        </p:txBody>
      </p:sp>
      <p:pic>
        <p:nvPicPr>
          <p:cNvPr id="3" name="Picture 2">
            <a:hlinkClick r:id="rId3"/>
            <a:extLst>
              <a:ext uri="{FF2B5EF4-FFF2-40B4-BE49-F238E27FC236}">
                <a16:creationId xmlns:a16="http://schemas.microsoft.com/office/drawing/2014/main" id="{62E8D5ED-8E78-498B-233F-5ACBF2DB70DE}"/>
              </a:ext>
            </a:extLst>
          </p:cNvPr>
          <p:cNvPicPr>
            <a:picLocks noChangeAspect="1"/>
          </p:cNvPicPr>
          <p:nvPr/>
        </p:nvPicPr>
        <p:blipFill>
          <a:blip r:embed="rId4"/>
          <a:stretch>
            <a:fillRect/>
          </a:stretch>
        </p:blipFill>
        <p:spPr>
          <a:xfrm>
            <a:off x="7359394" y="932687"/>
            <a:ext cx="4652263" cy="4652263"/>
          </a:xfrm>
          <a:prstGeom prst="rect">
            <a:avLst/>
          </a:prstGeom>
        </p:spPr>
      </p:pic>
      <p:sp>
        <p:nvSpPr>
          <p:cNvPr id="5" name="TextBox 4">
            <a:extLst>
              <a:ext uri="{FF2B5EF4-FFF2-40B4-BE49-F238E27FC236}">
                <a16:creationId xmlns:a16="http://schemas.microsoft.com/office/drawing/2014/main" id="{9D4438BF-87CB-3EAE-73F8-B2A483A7A223}"/>
              </a:ext>
            </a:extLst>
          </p:cNvPr>
          <p:cNvSpPr txBox="1"/>
          <p:nvPr/>
        </p:nvSpPr>
        <p:spPr>
          <a:xfrm>
            <a:off x="7488935" y="5687568"/>
            <a:ext cx="4522721" cy="523220"/>
          </a:xfrm>
          <a:prstGeom prst="rect">
            <a:avLst/>
          </a:prstGeom>
          <a:noFill/>
        </p:spPr>
        <p:txBody>
          <a:bodyPr wrap="square" rtlCol="0">
            <a:spAutoFit/>
          </a:bodyPr>
          <a:lstStyle/>
          <a:p>
            <a:r>
              <a:rPr lang="en-US" sz="1400" dirty="0"/>
              <a:t>https://inews.co.uk/news/world/israel-gaza-maps-borders-changed-history-where-palestinians-live-2690900</a:t>
            </a:r>
          </a:p>
        </p:txBody>
      </p:sp>
    </p:spTree>
    <p:extLst>
      <p:ext uri="{BB962C8B-B14F-4D97-AF65-F5344CB8AC3E}">
        <p14:creationId xmlns:p14="http://schemas.microsoft.com/office/powerpoint/2010/main" val="1161305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5B5F217A-4810-9F67-DCC7-A068DA3F7D07}"/>
              </a:ext>
            </a:extLst>
          </p:cNvPr>
          <p:cNvPicPr>
            <a:picLocks noChangeAspect="1"/>
          </p:cNvPicPr>
          <p:nvPr/>
        </p:nvPicPr>
        <p:blipFill>
          <a:blip r:embed="rId3"/>
          <a:stretch>
            <a:fillRect/>
          </a:stretch>
        </p:blipFill>
        <p:spPr>
          <a:xfrm>
            <a:off x="1068514" y="846010"/>
            <a:ext cx="9744075" cy="5476875"/>
          </a:xfrm>
          <a:prstGeom prst="rect">
            <a:avLst/>
          </a:prstGeom>
        </p:spPr>
      </p:pic>
      <p:sp>
        <p:nvSpPr>
          <p:cNvPr id="7" name="TextBox 6">
            <a:extLst>
              <a:ext uri="{FF2B5EF4-FFF2-40B4-BE49-F238E27FC236}">
                <a16:creationId xmlns:a16="http://schemas.microsoft.com/office/drawing/2014/main" id="{8F4C8456-09FE-E583-7290-3DFF23248D13}"/>
              </a:ext>
            </a:extLst>
          </p:cNvPr>
          <p:cNvSpPr txBox="1"/>
          <p:nvPr/>
        </p:nvSpPr>
        <p:spPr>
          <a:xfrm>
            <a:off x="1068514" y="6322885"/>
            <a:ext cx="6094476" cy="307777"/>
          </a:xfrm>
          <a:prstGeom prst="rect">
            <a:avLst/>
          </a:prstGeom>
          <a:noFill/>
        </p:spPr>
        <p:txBody>
          <a:bodyPr wrap="square">
            <a:spAutoFit/>
          </a:bodyPr>
          <a:lstStyle/>
          <a:p>
            <a:r>
              <a:rPr lang="en-US" sz="1400" dirty="0"/>
              <a:t>https://www.voanews.com/a/iran-says-it-dismantled-group-with-ties-to-israel-s-mossad-/6671449.html</a:t>
            </a:r>
          </a:p>
        </p:txBody>
      </p:sp>
    </p:spTree>
    <p:extLst>
      <p:ext uri="{BB962C8B-B14F-4D97-AF65-F5344CB8AC3E}">
        <p14:creationId xmlns:p14="http://schemas.microsoft.com/office/powerpoint/2010/main" val="1099239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09F656-E5D6-AD07-46FF-963829337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24" y="0"/>
            <a:ext cx="7067320" cy="6858000"/>
          </a:xfrm>
          <a:prstGeom prst="rect">
            <a:avLst/>
          </a:prstGeom>
        </p:spPr>
      </p:pic>
      <p:pic>
        <p:nvPicPr>
          <p:cNvPr id="7" name="Picture 6">
            <a:extLst>
              <a:ext uri="{FF2B5EF4-FFF2-40B4-BE49-F238E27FC236}">
                <a16:creationId xmlns:a16="http://schemas.microsoft.com/office/drawing/2014/main" id="{D9B0EEE9-1B61-C8EF-7563-ABAEBCA47CD2}"/>
              </a:ext>
            </a:extLst>
          </p:cNvPr>
          <p:cNvPicPr>
            <a:picLocks noChangeAspect="1"/>
          </p:cNvPicPr>
          <p:nvPr/>
        </p:nvPicPr>
        <p:blipFill>
          <a:blip r:embed="rId3"/>
          <a:stretch>
            <a:fillRect/>
          </a:stretch>
        </p:blipFill>
        <p:spPr>
          <a:xfrm>
            <a:off x="7666820" y="859536"/>
            <a:ext cx="4221745" cy="2657432"/>
          </a:xfrm>
          <a:prstGeom prst="rect">
            <a:avLst/>
          </a:prstGeom>
        </p:spPr>
      </p:pic>
      <p:pic>
        <p:nvPicPr>
          <p:cNvPr id="9" name="Picture 8">
            <a:extLst>
              <a:ext uri="{FF2B5EF4-FFF2-40B4-BE49-F238E27FC236}">
                <a16:creationId xmlns:a16="http://schemas.microsoft.com/office/drawing/2014/main" id="{D43E82DF-80E1-7058-C9D9-AA2ED911BC14}"/>
              </a:ext>
            </a:extLst>
          </p:cNvPr>
          <p:cNvPicPr>
            <a:picLocks noChangeAspect="1"/>
          </p:cNvPicPr>
          <p:nvPr/>
        </p:nvPicPr>
        <p:blipFill>
          <a:blip r:embed="rId4"/>
          <a:stretch>
            <a:fillRect/>
          </a:stretch>
        </p:blipFill>
        <p:spPr>
          <a:xfrm>
            <a:off x="7666820" y="3614638"/>
            <a:ext cx="4221746" cy="2979237"/>
          </a:xfrm>
          <a:prstGeom prst="rect">
            <a:avLst/>
          </a:prstGeom>
        </p:spPr>
      </p:pic>
    </p:spTree>
    <p:extLst>
      <p:ext uri="{BB962C8B-B14F-4D97-AF65-F5344CB8AC3E}">
        <p14:creationId xmlns:p14="http://schemas.microsoft.com/office/powerpoint/2010/main" val="1013949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E2D5C-791D-1FFD-EA26-79E531851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76" y="1390601"/>
            <a:ext cx="6113807" cy="4076798"/>
          </a:xfrm>
          <a:prstGeom prst="rect">
            <a:avLst/>
          </a:prstGeom>
        </p:spPr>
      </p:pic>
      <p:pic>
        <p:nvPicPr>
          <p:cNvPr id="5" name="Picture 4">
            <a:extLst>
              <a:ext uri="{FF2B5EF4-FFF2-40B4-BE49-F238E27FC236}">
                <a16:creationId xmlns:a16="http://schemas.microsoft.com/office/drawing/2014/main" id="{50D70098-668B-D498-CE9B-694A8E904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611" y="1530710"/>
            <a:ext cx="5693575" cy="3796579"/>
          </a:xfrm>
          <a:prstGeom prst="rect">
            <a:avLst/>
          </a:prstGeom>
        </p:spPr>
      </p:pic>
    </p:spTree>
    <p:extLst>
      <p:ext uri="{BB962C8B-B14F-4D97-AF65-F5344CB8AC3E}">
        <p14:creationId xmlns:p14="http://schemas.microsoft.com/office/powerpoint/2010/main" val="2607809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882DBA-03AF-0DF0-FCDC-D0EBF71EA8D6}"/>
              </a:ext>
            </a:extLst>
          </p:cNvPr>
          <p:cNvPicPr>
            <a:picLocks noChangeAspect="1"/>
          </p:cNvPicPr>
          <p:nvPr/>
        </p:nvPicPr>
        <p:blipFill>
          <a:blip r:embed="rId2"/>
          <a:stretch>
            <a:fillRect/>
          </a:stretch>
        </p:blipFill>
        <p:spPr>
          <a:xfrm>
            <a:off x="453410" y="1175777"/>
            <a:ext cx="4970237" cy="4970237"/>
          </a:xfrm>
          <a:prstGeom prst="rect">
            <a:avLst/>
          </a:prstGeom>
        </p:spPr>
      </p:pic>
      <p:pic>
        <p:nvPicPr>
          <p:cNvPr id="4" name="Picture 3">
            <a:extLst>
              <a:ext uri="{FF2B5EF4-FFF2-40B4-BE49-F238E27FC236}">
                <a16:creationId xmlns:a16="http://schemas.microsoft.com/office/drawing/2014/main" id="{79184843-D8F6-67D8-1C2F-7A539ABC6D10}"/>
              </a:ext>
            </a:extLst>
          </p:cNvPr>
          <p:cNvPicPr>
            <a:picLocks noChangeAspect="1"/>
          </p:cNvPicPr>
          <p:nvPr/>
        </p:nvPicPr>
        <p:blipFill>
          <a:blip r:embed="rId3"/>
          <a:stretch>
            <a:fillRect/>
          </a:stretch>
        </p:blipFill>
        <p:spPr>
          <a:xfrm>
            <a:off x="5773271" y="1093159"/>
            <a:ext cx="6243225" cy="5135472"/>
          </a:xfrm>
          <a:prstGeom prst="rect">
            <a:avLst/>
          </a:prstGeom>
        </p:spPr>
      </p:pic>
    </p:spTree>
    <p:extLst>
      <p:ext uri="{BB962C8B-B14F-4D97-AF65-F5344CB8AC3E}">
        <p14:creationId xmlns:p14="http://schemas.microsoft.com/office/powerpoint/2010/main" val="2708682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0935DD-8067-4D81-8806-B19D766BECE2}"/>
              </a:ext>
            </a:extLst>
          </p:cNvPr>
          <p:cNvSpPr>
            <a:spLocks/>
          </p:cNvSpPr>
          <p:nvPr/>
        </p:nvSpPr>
        <p:spPr>
          <a:xfrm>
            <a:off x="759614" y="40517"/>
            <a:ext cx="8029507" cy="646331"/>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Calendar (Month)</a:t>
            </a:r>
          </a:p>
        </p:txBody>
      </p:sp>
      <p:sp>
        <p:nvSpPr>
          <p:cNvPr id="3" name="Title 2">
            <a:extLst>
              <a:ext uri="{FF2B5EF4-FFF2-40B4-BE49-F238E27FC236}">
                <a16:creationId xmlns:a16="http://schemas.microsoft.com/office/drawing/2014/main" id="{6B306D53-74BB-1C49-511C-96B9695AA1A8}"/>
              </a:ext>
            </a:extLst>
          </p:cNvPr>
          <p:cNvSpPr>
            <a:spLocks noGrp="1"/>
          </p:cNvSpPr>
          <p:nvPr>
            <p:ph type="title"/>
          </p:nvPr>
        </p:nvSpPr>
        <p:spPr/>
        <p:txBody>
          <a:bodyPr/>
          <a:lstStyle/>
          <a:p>
            <a:r>
              <a:rPr lang="en-US" dirty="0"/>
              <a:t>Calendar (Week)</a:t>
            </a:r>
          </a:p>
        </p:txBody>
      </p:sp>
      <p:pic>
        <p:nvPicPr>
          <p:cNvPr id="2" name="Picture 1">
            <a:extLst>
              <a:ext uri="{FF2B5EF4-FFF2-40B4-BE49-F238E27FC236}">
                <a16:creationId xmlns:a16="http://schemas.microsoft.com/office/drawing/2014/main" id="{8011F996-8224-3843-DF40-56553EBD9B32}"/>
              </a:ext>
            </a:extLst>
          </p:cNvPr>
          <p:cNvPicPr>
            <a:picLocks noChangeAspect="1"/>
          </p:cNvPicPr>
          <p:nvPr/>
        </p:nvPicPr>
        <p:blipFill>
          <a:blip r:embed="rId3"/>
          <a:stretch>
            <a:fillRect/>
          </a:stretch>
        </p:blipFill>
        <p:spPr>
          <a:xfrm>
            <a:off x="2308552" y="902914"/>
            <a:ext cx="7574896" cy="5447260"/>
          </a:xfrm>
          <a:prstGeom prst="rect">
            <a:avLst/>
          </a:prstGeom>
        </p:spPr>
      </p:pic>
    </p:spTree>
    <p:extLst>
      <p:ext uri="{BB962C8B-B14F-4D97-AF65-F5344CB8AC3E}">
        <p14:creationId xmlns:p14="http://schemas.microsoft.com/office/powerpoint/2010/main" val="1413307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53A4-556B-F461-4EC3-5259CA61C521}"/>
              </a:ext>
            </a:extLst>
          </p:cNvPr>
          <p:cNvSpPr>
            <a:spLocks noGrp="1"/>
          </p:cNvSpPr>
          <p:nvPr>
            <p:ph type="title"/>
          </p:nvPr>
        </p:nvSpPr>
        <p:spPr>
          <a:xfrm>
            <a:off x="109433" y="75201"/>
            <a:ext cx="9999333" cy="727753"/>
          </a:xfrm>
        </p:spPr>
        <p:txBody>
          <a:bodyPr/>
          <a:lstStyle/>
          <a:p>
            <a:r>
              <a:rPr lang="th-TH" dirty="0"/>
              <a:t>ณ วันนี้ (14) ... อิสราเอลคุมพื้นที่ได้แล้ว มีการหยุดยิงบางช่วง</a:t>
            </a:r>
            <a:endParaRPr lang="en-US" dirty="0"/>
          </a:p>
        </p:txBody>
      </p:sp>
      <p:sp>
        <p:nvSpPr>
          <p:cNvPr id="4" name="TextBox 3">
            <a:extLst>
              <a:ext uri="{FF2B5EF4-FFF2-40B4-BE49-F238E27FC236}">
                <a16:creationId xmlns:a16="http://schemas.microsoft.com/office/drawing/2014/main" id="{F3D8B119-C7B1-E29A-459A-67FCEE5078E3}"/>
              </a:ext>
            </a:extLst>
          </p:cNvPr>
          <p:cNvSpPr txBox="1"/>
          <p:nvPr/>
        </p:nvSpPr>
        <p:spPr>
          <a:xfrm>
            <a:off x="284671" y="1077586"/>
            <a:ext cx="11665281"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th-TH" sz="4800" b="1" i="0" u="none" strike="noStrike" kern="1200" cap="none" spc="0" normalizeH="0" baseline="0" noProof="0" dirty="0">
                <a:ln>
                  <a:noFill/>
                </a:ln>
                <a:effectLst/>
                <a:uLnTx/>
                <a:uFillTx/>
                <a:latin typeface="DB Heavent Light"/>
                <a:ea typeface="+mn-ea"/>
                <a:cs typeface="DB Heavent Light"/>
              </a:rPr>
              <a:t>1.. อิสราเอล  เข้าฉนวนกาซ</a:t>
            </a:r>
            <a:r>
              <a:rPr lang="th-TH" sz="4800" b="1" dirty="0">
                <a:latin typeface="DB Heavent Light"/>
                <a:cs typeface="DB Heavent Light"/>
              </a:rPr>
              <a:t>า(กลาง)</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th-TH" sz="4800" b="1" i="0" u="none" strike="noStrike" kern="1200" cap="none" spc="0" normalizeH="0" baseline="0" noProof="0" dirty="0">
                <a:ln>
                  <a:noFill/>
                </a:ln>
                <a:effectLst/>
                <a:uLnTx/>
                <a:uFillTx/>
                <a:latin typeface="DB Heavent Light"/>
                <a:ea typeface="+mn-ea"/>
                <a:cs typeface="DB Heavent Light"/>
              </a:rPr>
              <a:t>2..</a:t>
            </a:r>
            <a:r>
              <a:rPr lang="th-TH" sz="4800" b="1" dirty="0">
                <a:latin typeface="DB Heavent Light"/>
                <a:cs typeface="DB Heavent Light"/>
              </a:rPr>
              <a:t> อิสราเอลหยุดยิง(บางช่วงเวลา)  เพื่อมนุษยธรรม</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th-TH" sz="4800" b="1" i="0" u="none" strike="noStrike" kern="1200" cap="none" spc="0" normalizeH="0" baseline="0" noProof="0" dirty="0">
                <a:ln>
                  <a:noFill/>
                </a:ln>
                <a:solidFill>
                  <a:srgbClr val="FF0000"/>
                </a:solidFill>
                <a:effectLst/>
                <a:uLnTx/>
                <a:uFillTx/>
                <a:latin typeface="DB Heavent Light"/>
                <a:ea typeface="+mn-ea"/>
                <a:cs typeface="DB Heavent Light"/>
              </a:rPr>
              <a:t>3..มีการประชุมสุดยอดร่วมอิสลาม-อาหรับนัดพิเศษ น่าจะเป็นเรื่องที่ดี</a:t>
            </a:r>
            <a:endParaRPr lang="en-US" sz="4800" b="1" dirty="0">
              <a:solidFill>
                <a:srgbClr val="FF0000"/>
              </a:solidFill>
              <a:latin typeface="DB Heavent Light"/>
              <a:cs typeface="DB Heavent Light"/>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th-TH" sz="4800" b="1" dirty="0">
                <a:solidFill>
                  <a:srgbClr val="FF0000"/>
                </a:solidFill>
                <a:latin typeface="DB Heavent Light"/>
                <a:cs typeface="DB Heavent Light"/>
              </a:rPr>
              <a:t>4..ถ้าอิสราเอลพิสูจน์ได้ว่า </a:t>
            </a:r>
            <a:r>
              <a:rPr lang="en-US" sz="4800" b="1" dirty="0">
                <a:solidFill>
                  <a:srgbClr val="FF0000"/>
                </a:solidFill>
                <a:latin typeface="DB Heavent Light"/>
                <a:cs typeface="DB Heavent Light"/>
              </a:rPr>
              <a:t>“</a:t>
            </a:r>
            <a:r>
              <a:rPr lang="th-TH" sz="4800" b="1" dirty="0">
                <a:solidFill>
                  <a:srgbClr val="FF0000"/>
                </a:solidFill>
                <a:latin typeface="DB Heavent Light"/>
                <a:cs typeface="DB Heavent Light"/>
              </a:rPr>
              <a:t>ฮามาส</a:t>
            </a:r>
            <a:r>
              <a:rPr lang="en-US" sz="4800" b="1" dirty="0">
                <a:solidFill>
                  <a:srgbClr val="FF0000"/>
                </a:solidFill>
                <a:latin typeface="DB Heavent Light"/>
                <a:cs typeface="DB Heavent Light"/>
              </a:rPr>
              <a:t>”</a:t>
            </a:r>
            <a:r>
              <a:rPr lang="th-TH" sz="4800" b="1" dirty="0">
                <a:solidFill>
                  <a:srgbClr val="FF0000"/>
                </a:solidFill>
                <a:latin typeface="DB Heavent Light"/>
                <a:cs typeface="DB Heavent Light"/>
              </a:rPr>
              <a:t> ใช้โรงพยาบาล เป็นฐานที่มั่น จะกลายเป็นลบต่อ กลุ่มนี้ทันที</a:t>
            </a:r>
            <a:endParaRPr lang="en-US" sz="4800" b="1" dirty="0">
              <a:solidFill>
                <a:srgbClr val="FF0000"/>
              </a:solidFill>
              <a:latin typeface="DB Heavent Light"/>
              <a:cs typeface="DB Heavent Light"/>
            </a:endParaRPr>
          </a:p>
        </p:txBody>
      </p:sp>
      <p:sp>
        <p:nvSpPr>
          <p:cNvPr id="7" name="TextBox 6">
            <a:extLst>
              <a:ext uri="{FF2B5EF4-FFF2-40B4-BE49-F238E27FC236}">
                <a16:creationId xmlns:a16="http://schemas.microsoft.com/office/drawing/2014/main" id="{5DCEEE44-24D2-E6D0-096C-6DF0CA473118}"/>
              </a:ext>
            </a:extLst>
          </p:cNvPr>
          <p:cNvSpPr txBox="1"/>
          <p:nvPr/>
        </p:nvSpPr>
        <p:spPr>
          <a:xfrm>
            <a:off x="109433" y="6047196"/>
            <a:ext cx="92101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srgbClr val="003D66"/>
                </a:solidFill>
                <a:effectLst/>
                <a:uLnTx/>
                <a:uFillTx/>
                <a:latin typeface="DB Heavent Light"/>
                <a:ea typeface="+mn-ea"/>
                <a:cs typeface="DB Heavent Light"/>
              </a:rPr>
              <a:t>ขอขอบคุณข้อมูลและแหล่งความรู้ในเรื่องนี้  </a:t>
            </a:r>
            <a: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t>:   Bloomberg  </a:t>
            </a:r>
            <a:r>
              <a:rPr kumimoji="0" lang="th-TH" sz="2800" b="0" i="0" u="none" strike="noStrike" kern="1200" cap="none" spc="0" normalizeH="0" baseline="0" noProof="0" dirty="0">
                <a:ln>
                  <a:noFill/>
                </a:ln>
                <a:solidFill>
                  <a:srgbClr val="003D66"/>
                </a:solidFill>
                <a:effectLst/>
                <a:uLnTx/>
                <a:uFillTx/>
                <a:latin typeface="DB Heavent Light"/>
                <a:ea typeface="+mn-ea"/>
                <a:cs typeface="DB Heavent Light"/>
              </a:rPr>
              <a:t>และ  รอบโลก </a:t>
            </a:r>
            <a: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t>by </a:t>
            </a:r>
            <a:r>
              <a:rPr kumimoji="0" lang="th-TH" sz="2800" b="0" i="0" u="none" strike="noStrike" kern="1200" cap="none" spc="0" normalizeH="0" baseline="0" noProof="0" dirty="0">
                <a:ln>
                  <a:noFill/>
                </a:ln>
                <a:solidFill>
                  <a:srgbClr val="003D66"/>
                </a:solidFill>
                <a:effectLst/>
                <a:uLnTx/>
                <a:uFillTx/>
                <a:latin typeface="DB Heavent Light"/>
                <a:ea typeface="+mn-ea"/>
                <a:cs typeface="DB Heavent Light"/>
              </a:rPr>
              <a:t>กรุณา บัวคำศรี</a:t>
            </a:r>
            <a:endPar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pic>
        <p:nvPicPr>
          <p:cNvPr id="9" name="Picture 8">
            <a:hlinkClick r:id="rId3"/>
            <a:extLst>
              <a:ext uri="{FF2B5EF4-FFF2-40B4-BE49-F238E27FC236}">
                <a16:creationId xmlns:a16="http://schemas.microsoft.com/office/drawing/2014/main" id="{569256C9-0796-6096-41C3-057552C03998}"/>
              </a:ext>
            </a:extLst>
          </p:cNvPr>
          <p:cNvPicPr>
            <a:picLocks noChangeAspect="1"/>
          </p:cNvPicPr>
          <p:nvPr/>
        </p:nvPicPr>
        <p:blipFill>
          <a:blip r:embed="rId4"/>
          <a:stretch>
            <a:fillRect/>
          </a:stretch>
        </p:blipFill>
        <p:spPr>
          <a:xfrm>
            <a:off x="8543925" y="4416088"/>
            <a:ext cx="3109912" cy="1631107"/>
          </a:xfrm>
          <a:prstGeom prst="rect">
            <a:avLst/>
          </a:prstGeom>
        </p:spPr>
      </p:pic>
      <p:cxnSp>
        <p:nvCxnSpPr>
          <p:cNvPr id="3" name="Straight Arrow Connector 2">
            <a:extLst>
              <a:ext uri="{FF2B5EF4-FFF2-40B4-BE49-F238E27FC236}">
                <a16:creationId xmlns:a16="http://schemas.microsoft.com/office/drawing/2014/main" id="{26A78142-71DA-60E9-0E9B-D1C7556880A8}"/>
              </a:ext>
            </a:extLst>
          </p:cNvPr>
          <p:cNvCxnSpPr/>
          <p:nvPr/>
        </p:nvCxnSpPr>
        <p:spPr>
          <a:xfrm flipV="1">
            <a:off x="717176" y="412376"/>
            <a:ext cx="10121153" cy="550233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315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19AC7-E86B-F53D-572C-5AB2502D9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378" y="80962"/>
            <a:ext cx="4143594" cy="6696075"/>
          </a:xfrm>
          <a:prstGeom prst="rect">
            <a:avLst/>
          </a:prstGeom>
        </p:spPr>
      </p:pic>
      <p:pic>
        <p:nvPicPr>
          <p:cNvPr id="5" name="Picture 4">
            <a:extLst>
              <a:ext uri="{FF2B5EF4-FFF2-40B4-BE49-F238E27FC236}">
                <a16:creationId xmlns:a16="http://schemas.microsoft.com/office/drawing/2014/main" id="{11587E4B-62AA-187D-5738-F9DA11D30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600" y="809625"/>
            <a:ext cx="6959890" cy="5638800"/>
          </a:xfrm>
          <a:prstGeom prst="rect">
            <a:avLst/>
          </a:prstGeom>
        </p:spPr>
      </p:pic>
    </p:spTree>
    <p:extLst>
      <p:ext uri="{BB962C8B-B14F-4D97-AF65-F5344CB8AC3E}">
        <p14:creationId xmlns:p14="http://schemas.microsoft.com/office/powerpoint/2010/main" val="3503326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83D28-72EE-8772-FA37-230C8B5E18C0}"/>
              </a:ext>
            </a:extLst>
          </p:cNvPr>
          <p:cNvSpPr>
            <a:spLocks noGrp="1"/>
          </p:cNvSpPr>
          <p:nvPr>
            <p:ph type="title"/>
          </p:nvPr>
        </p:nvSpPr>
        <p:spPr/>
        <p:txBody>
          <a:bodyPr/>
          <a:lstStyle/>
          <a:p>
            <a:r>
              <a:rPr lang="th-TH" dirty="0"/>
              <a:t>ผลกระทบ หากเกิดสงคราม</a:t>
            </a:r>
            <a:r>
              <a:rPr lang="en-US" dirty="0"/>
              <a:t>  (Bloomberg)</a:t>
            </a:r>
          </a:p>
        </p:txBody>
      </p:sp>
      <p:pic>
        <p:nvPicPr>
          <p:cNvPr id="5" name="Picture 4">
            <a:extLst>
              <a:ext uri="{FF2B5EF4-FFF2-40B4-BE49-F238E27FC236}">
                <a16:creationId xmlns:a16="http://schemas.microsoft.com/office/drawing/2014/main" id="{87EB2861-2013-EEC7-B921-B372963D9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881" y="978818"/>
            <a:ext cx="9394237" cy="5421982"/>
          </a:xfrm>
          <a:prstGeom prst="rect">
            <a:avLst/>
          </a:prstGeom>
        </p:spPr>
      </p:pic>
      <p:sp>
        <p:nvSpPr>
          <p:cNvPr id="7" name="TextBox 6">
            <a:extLst>
              <a:ext uri="{FF2B5EF4-FFF2-40B4-BE49-F238E27FC236}">
                <a16:creationId xmlns:a16="http://schemas.microsoft.com/office/drawing/2014/main" id="{F3CD48F2-FE26-0363-B2C0-296E0D51C2DB}"/>
              </a:ext>
            </a:extLst>
          </p:cNvPr>
          <p:cNvSpPr txBox="1"/>
          <p:nvPr/>
        </p:nvSpPr>
        <p:spPr>
          <a:xfrm>
            <a:off x="10872157" y="813026"/>
            <a:ext cx="1319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400" b="0" i="0" u="none" strike="noStrike" kern="1200" cap="none" spc="0" normalizeH="0" baseline="0" noProof="0" dirty="0">
                <a:ln>
                  <a:noFill/>
                </a:ln>
                <a:solidFill>
                  <a:srgbClr val="003D66"/>
                </a:solidFill>
                <a:effectLst/>
                <a:uLnTx/>
                <a:uFillTx/>
                <a:latin typeface="DB Heavent Light"/>
                <a:ea typeface="+mn-ea"/>
                <a:cs typeface="DB Heavent Light"/>
              </a:rPr>
              <a:t>07- </a:t>
            </a:r>
            <a:r>
              <a:rPr lang="en-US" sz="2400" dirty="0">
                <a:solidFill>
                  <a:srgbClr val="003D66"/>
                </a:solidFill>
                <a:latin typeface="DB Heavent Light"/>
                <a:cs typeface="DB Heavent Light"/>
              </a:rPr>
              <a:t>Nov</a:t>
            </a:r>
            <a:r>
              <a:rPr kumimoji="0" lang="en-US" sz="2400" b="0" i="0" u="none" strike="noStrike" kern="1200" cap="none" spc="0" normalizeH="0" baseline="0" noProof="0" dirty="0">
                <a:ln>
                  <a:noFill/>
                </a:ln>
                <a:solidFill>
                  <a:srgbClr val="003D66"/>
                </a:solidFill>
                <a:effectLst/>
                <a:uLnTx/>
                <a:uFillTx/>
                <a:latin typeface="DB Heavent Light"/>
                <a:ea typeface="+mn-ea"/>
                <a:cs typeface="DB Heavent Light"/>
              </a:rPr>
              <a:t>-23</a:t>
            </a:r>
          </a:p>
        </p:txBody>
      </p:sp>
      <p:sp>
        <p:nvSpPr>
          <p:cNvPr id="3" name="Rectangle 2">
            <a:extLst>
              <a:ext uri="{FF2B5EF4-FFF2-40B4-BE49-F238E27FC236}">
                <a16:creationId xmlns:a16="http://schemas.microsoft.com/office/drawing/2014/main" id="{CECA2FB3-FC75-9563-C4C1-213611AE0E0E}"/>
              </a:ext>
            </a:extLst>
          </p:cNvPr>
          <p:cNvSpPr/>
          <p:nvPr/>
        </p:nvSpPr>
        <p:spPr>
          <a:xfrm>
            <a:off x="1319842" y="3140521"/>
            <a:ext cx="9707822" cy="984474"/>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B Heavent Light"/>
              <a:ea typeface="+mn-ea"/>
              <a:cs typeface="DB Heavent Light"/>
            </a:endParaRPr>
          </a:p>
        </p:txBody>
      </p:sp>
      <p:sp>
        <p:nvSpPr>
          <p:cNvPr id="4" name="Star: 5 Points 3">
            <a:extLst>
              <a:ext uri="{FF2B5EF4-FFF2-40B4-BE49-F238E27FC236}">
                <a16:creationId xmlns:a16="http://schemas.microsoft.com/office/drawing/2014/main" id="{F003FFB2-A4BE-45BD-D4F9-3EE422A49C24}"/>
              </a:ext>
            </a:extLst>
          </p:cNvPr>
          <p:cNvSpPr/>
          <p:nvPr/>
        </p:nvSpPr>
        <p:spPr>
          <a:xfrm>
            <a:off x="283270" y="3081199"/>
            <a:ext cx="1036572" cy="1043796"/>
          </a:xfrm>
          <a:prstGeom prst="star5">
            <a:avLst/>
          </a:prstGeom>
          <a:solidFill>
            <a:srgbClr val="FF0000"/>
          </a:solidFill>
          <a:ln>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B Heavent Light"/>
              <a:ea typeface="+mn-ea"/>
              <a:cs typeface="DB Heavent Light"/>
            </a:endParaRPr>
          </a:p>
        </p:txBody>
      </p:sp>
      <p:sp>
        <p:nvSpPr>
          <p:cNvPr id="6" name="Arrow: Down 5">
            <a:extLst>
              <a:ext uri="{FF2B5EF4-FFF2-40B4-BE49-F238E27FC236}">
                <a16:creationId xmlns:a16="http://schemas.microsoft.com/office/drawing/2014/main" id="{09D4B47E-7576-A73F-7073-69E0AFD149ED}"/>
              </a:ext>
            </a:extLst>
          </p:cNvPr>
          <p:cNvSpPr/>
          <p:nvPr/>
        </p:nvSpPr>
        <p:spPr>
          <a:xfrm>
            <a:off x="11229975" y="3283539"/>
            <a:ext cx="514350" cy="6477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B Heavent Light"/>
              <a:ea typeface="+mn-ea"/>
              <a:cs typeface="DB Heavent Light"/>
            </a:endParaRPr>
          </a:p>
        </p:txBody>
      </p:sp>
    </p:spTree>
    <p:extLst>
      <p:ext uri="{BB962C8B-B14F-4D97-AF65-F5344CB8AC3E}">
        <p14:creationId xmlns:p14="http://schemas.microsoft.com/office/powerpoint/2010/main" val="83444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1E9E10-CB4E-A689-E3ED-478E02477CE0}"/>
              </a:ext>
            </a:extLst>
          </p:cNvPr>
          <p:cNvPicPr>
            <a:picLocks noChangeAspect="1"/>
          </p:cNvPicPr>
          <p:nvPr/>
        </p:nvPicPr>
        <p:blipFill>
          <a:blip r:embed="rId2"/>
          <a:stretch>
            <a:fillRect/>
          </a:stretch>
        </p:blipFill>
        <p:spPr>
          <a:xfrm>
            <a:off x="1908316" y="1080918"/>
            <a:ext cx="8175963" cy="5277947"/>
          </a:xfrm>
          <a:prstGeom prst="rect">
            <a:avLst/>
          </a:prstGeom>
        </p:spPr>
      </p:pic>
      <p:sp>
        <p:nvSpPr>
          <p:cNvPr id="2" name="Title 1">
            <a:extLst>
              <a:ext uri="{FF2B5EF4-FFF2-40B4-BE49-F238E27FC236}">
                <a16:creationId xmlns:a16="http://schemas.microsoft.com/office/drawing/2014/main" id="{52AB4073-BAF9-A925-3956-1665C07EF85C}"/>
              </a:ext>
            </a:extLst>
          </p:cNvPr>
          <p:cNvSpPr>
            <a:spLocks noGrp="1"/>
          </p:cNvSpPr>
          <p:nvPr>
            <p:ph type="title"/>
          </p:nvPr>
        </p:nvSpPr>
        <p:spPr/>
        <p:txBody>
          <a:bodyPr/>
          <a:lstStyle/>
          <a:p>
            <a:r>
              <a:rPr lang="th-TH" dirty="0"/>
              <a:t>ถ้า.....  บานปลาย คือไม่จบ จะกระทบใคร</a:t>
            </a:r>
            <a:endParaRPr lang="en-US" dirty="0"/>
          </a:p>
        </p:txBody>
      </p:sp>
      <p:sp>
        <p:nvSpPr>
          <p:cNvPr id="4" name="TextBox 3">
            <a:extLst>
              <a:ext uri="{FF2B5EF4-FFF2-40B4-BE49-F238E27FC236}">
                <a16:creationId xmlns:a16="http://schemas.microsoft.com/office/drawing/2014/main" id="{1ADE7996-E1E5-6A4F-65F1-6A6D3B506033}"/>
              </a:ext>
            </a:extLst>
          </p:cNvPr>
          <p:cNvSpPr txBox="1"/>
          <p:nvPr/>
        </p:nvSpPr>
        <p:spPr>
          <a:xfrm>
            <a:off x="129395" y="1457864"/>
            <a:ext cx="5745193" cy="769441"/>
          </a:xfrm>
          <a:prstGeom prst="rect">
            <a:avLst/>
          </a:prstGeom>
          <a:gradFill flip="none" rotWithShape="1">
            <a:gsLst>
              <a:gs pos="0">
                <a:srgbClr val="33CC33">
                  <a:tint val="66000"/>
                  <a:satMod val="160000"/>
                </a:srgbClr>
              </a:gs>
              <a:gs pos="50000">
                <a:srgbClr val="33CC33">
                  <a:tint val="44500"/>
                  <a:satMod val="160000"/>
                </a:srgbClr>
              </a:gs>
              <a:gs pos="100000">
                <a:srgbClr val="33CC33">
                  <a:tint val="23500"/>
                  <a:satMod val="160000"/>
                </a:srgbClr>
              </a:gs>
            </a:gsLst>
            <a:lin ang="0" scaled="1"/>
            <a:tileRect/>
          </a:gradFill>
          <a:effectLst>
            <a:softEdge rad="31750"/>
          </a:effectLst>
        </p:spPr>
        <p:txBody>
          <a:bodyPr wrap="square" rtlCol="0">
            <a:spAutoFit/>
          </a:bodyPr>
          <a:lstStyle/>
          <a:p>
            <a:pPr marL="396875" marR="0" lvl="0" indent="-3968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4400" b="0" i="0" u="none" strike="noStrike" kern="1200" cap="none" spc="0" normalizeH="0" baseline="0" noProof="0" dirty="0">
                <a:ln>
                  <a:noFill/>
                </a:ln>
                <a:solidFill>
                  <a:srgbClr val="003D66"/>
                </a:solidFill>
                <a:effectLst/>
                <a:uLnTx/>
                <a:uFillTx/>
                <a:latin typeface="DB Heavent Light"/>
                <a:ea typeface="+mn-ea"/>
                <a:cs typeface="DB Heavent Light"/>
              </a:rPr>
              <a:t>PTTEP </a:t>
            </a:r>
            <a:r>
              <a:rPr kumimoji="0" lang="th-TH" sz="4400" b="0" i="0" u="none" strike="noStrike" kern="1200" cap="none" spc="0" normalizeH="0" baseline="0" noProof="0" dirty="0">
                <a:ln>
                  <a:noFill/>
                </a:ln>
                <a:solidFill>
                  <a:srgbClr val="003D66"/>
                </a:solidFill>
                <a:effectLst/>
                <a:uLnTx/>
                <a:uFillTx/>
                <a:latin typeface="DB Heavent Light"/>
                <a:ea typeface="+mn-ea"/>
                <a:cs typeface="DB Heavent Light"/>
              </a:rPr>
              <a:t>(ราคาน้ำมันแพง)</a:t>
            </a:r>
            <a:endParaRPr kumimoji="0" lang="en-US" sz="44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sp>
        <p:nvSpPr>
          <p:cNvPr id="5" name="TextBox 4">
            <a:extLst>
              <a:ext uri="{FF2B5EF4-FFF2-40B4-BE49-F238E27FC236}">
                <a16:creationId xmlns:a16="http://schemas.microsoft.com/office/drawing/2014/main" id="{69897319-2517-56DE-49E2-AB19742923A8}"/>
              </a:ext>
            </a:extLst>
          </p:cNvPr>
          <p:cNvSpPr txBox="1"/>
          <p:nvPr/>
        </p:nvSpPr>
        <p:spPr>
          <a:xfrm>
            <a:off x="6211019" y="1445769"/>
            <a:ext cx="5851585" cy="4708981"/>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effectLst>
            <a:softEdge rad="63500"/>
          </a:effectLst>
        </p:spPr>
        <p:txBody>
          <a:bodyPr wrap="square" rtlCol="0">
            <a:spAutoFit/>
          </a:bodyPr>
          <a:lstStyle/>
          <a:p>
            <a:pPr marL="344488" marR="0" lvl="0" indent="-3444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4400" b="0" i="0" u="none" strike="noStrike" kern="1200" cap="none" spc="0" normalizeH="0" baseline="0" noProof="0" dirty="0">
                <a:ln>
                  <a:noFill/>
                </a:ln>
                <a:solidFill>
                  <a:srgbClr val="003D66"/>
                </a:solidFill>
                <a:effectLst/>
                <a:uLnTx/>
                <a:uFillTx/>
                <a:latin typeface="DB Heavent Light"/>
                <a:ea typeface="+mn-ea"/>
                <a:cs typeface="DB Heavent Light"/>
              </a:rPr>
              <a:t>ตลาดหุ้น (ฝรั่งขาย)</a:t>
            </a:r>
          </a:p>
          <a:p>
            <a:pPr marL="344488" marR="0" lvl="0" indent="-3444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4400" b="0" i="0" u="none" strike="noStrike" kern="1200" cap="none" spc="0" normalizeH="0" baseline="0" noProof="0" dirty="0">
                <a:ln>
                  <a:noFill/>
                </a:ln>
                <a:solidFill>
                  <a:srgbClr val="003D66"/>
                </a:solidFill>
                <a:effectLst/>
                <a:uLnTx/>
                <a:uFillTx/>
                <a:latin typeface="DB Heavent Light"/>
                <a:ea typeface="+mn-ea"/>
                <a:cs typeface="DB Heavent Light"/>
              </a:rPr>
              <a:t>หุ้นโรงพยาบาล ที่รับคนไข้ตะวันออกกลาง</a:t>
            </a:r>
          </a:p>
          <a:p>
            <a:pPr marL="344488" marR="0" lvl="0" indent="-3444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4400" b="0" i="0" u="none" strike="noStrike" kern="1200" cap="none" spc="0" normalizeH="0" baseline="0" noProof="0" dirty="0">
                <a:ln>
                  <a:noFill/>
                </a:ln>
                <a:solidFill>
                  <a:srgbClr val="003D66"/>
                </a:solidFill>
                <a:effectLst/>
                <a:uLnTx/>
                <a:uFillTx/>
                <a:latin typeface="DB Heavent Light"/>
                <a:ea typeface="+mn-ea"/>
                <a:cs typeface="DB Heavent Light"/>
              </a:rPr>
              <a:t>หุ้นท่องเที่ยว + สายการบิน</a:t>
            </a:r>
          </a:p>
          <a:p>
            <a:pPr marL="344488" marR="0" lvl="0" indent="-3444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4400" b="0" i="0" u="none" strike="noStrike" kern="1200" cap="none" spc="0" normalizeH="0" baseline="0" noProof="0" dirty="0">
                <a:ln>
                  <a:noFill/>
                </a:ln>
                <a:solidFill>
                  <a:srgbClr val="003D66"/>
                </a:solidFill>
                <a:effectLst/>
                <a:uLnTx/>
                <a:uFillTx/>
                <a:latin typeface="DB Heavent Light"/>
                <a:ea typeface="+mn-ea"/>
                <a:cs typeface="DB Heavent Light"/>
              </a:rPr>
              <a:t>เดินเรือ</a:t>
            </a:r>
          </a:p>
          <a:p>
            <a:pPr marL="344488" marR="0" lvl="0" indent="-3444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4400" b="0" i="0" u="none" strike="noStrike" kern="1200" cap="none" spc="0" normalizeH="0" baseline="0" noProof="0" dirty="0">
                <a:ln>
                  <a:noFill/>
                </a:ln>
                <a:solidFill>
                  <a:srgbClr val="003D66"/>
                </a:solidFill>
                <a:effectLst/>
                <a:uLnTx/>
                <a:uFillTx/>
                <a:latin typeface="DB Heavent Light"/>
                <a:ea typeface="+mn-ea"/>
                <a:cs typeface="DB Heavent Light"/>
              </a:rPr>
              <a:t>ชิ้นส่วนรถยนต์ </a:t>
            </a:r>
            <a:r>
              <a:rPr kumimoji="0" lang="th-TH" sz="3200" b="0" i="0" u="none" strike="noStrike" kern="1200" cap="none" spc="0" normalizeH="0" baseline="0" noProof="0" dirty="0">
                <a:ln>
                  <a:noFill/>
                </a:ln>
                <a:solidFill>
                  <a:srgbClr val="003D66"/>
                </a:solidFill>
                <a:effectLst/>
                <a:uLnTx/>
                <a:uFillTx/>
                <a:latin typeface="DB Heavent Light"/>
                <a:ea typeface="+mn-ea"/>
                <a:cs typeface="DB Heavent Light"/>
              </a:rPr>
              <a:t>(ไทยส่งออกรถไป </a:t>
            </a:r>
            <a:r>
              <a:rPr kumimoji="0" lang="en-US" sz="3200" b="0" i="0" u="none" strike="noStrike" kern="1200" cap="none" spc="0" normalizeH="0" baseline="0" noProof="0" dirty="0">
                <a:ln>
                  <a:noFill/>
                </a:ln>
                <a:solidFill>
                  <a:srgbClr val="003D66"/>
                </a:solidFill>
                <a:effectLst/>
                <a:uLnTx/>
                <a:uFillTx/>
                <a:latin typeface="DB Heavent Light"/>
                <a:ea typeface="+mn-ea"/>
                <a:cs typeface="DB Heavent Light"/>
              </a:rPr>
              <a:t>ME </a:t>
            </a:r>
            <a:r>
              <a:rPr kumimoji="0" lang="th-TH" sz="3200" b="0" i="0" u="none" strike="noStrike" kern="1200" cap="none" spc="0" normalizeH="0" baseline="0" noProof="0" dirty="0">
                <a:ln>
                  <a:noFill/>
                </a:ln>
                <a:solidFill>
                  <a:srgbClr val="003D66"/>
                </a:solidFill>
                <a:effectLst/>
                <a:uLnTx/>
                <a:uFillTx/>
                <a:latin typeface="DB Heavent Light"/>
                <a:ea typeface="+mn-ea"/>
                <a:cs typeface="DB Heavent Light"/>
              </a:rPr>
              <a:t>มาก)</a:t>
            </a:r>
          </a:p>
          <a:p>
            <a:pPr marL="344488" marR="0" lvl="0" indent="-3444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3600" b="0" i="0" u="none" strike="noStrike" kern="1200" cap="none" spc="0" normalizeH="0" baseline="0" noProof="0" dirty="0">
                <a:ln>
                  <a:noFill/>
                </a:ln>
                <a:solidFill>
                  <a:srgbClr val="003D66"/>
                </a:solidFill>
                <a:effectLst/>
                <a:uLnTx/>
                <a:uFillTx/>
                <a:latin typeface="DB Heavent Light"/>
                <a:ea typeface="+mn-ea"/>
                <a:cs typeface="DB Heavent Light"/>
              </a:rPr>
              <a:t>โรงกลั่นน้ำมัน+ปิโตรเคมี </a:t>
            </a:r>
            <a:r>
              <a:rPr kumimoji="0" lang="th-TH" sz="3200" b="0" i="0" u="none" strike="noStrike" kern="1200" cap="none" spc="0" normalizeH="0" baseline="0" noProof="0" dirty="0">
                <a:ln>
                  <a:noFill/>
                </a:ln>
                <a:solidFill>
                  <a:srgbClr val="003D66"/>
                </a:solidFill>
                <a:effectLst/>
                <a:uLnTx/>
                <a:uFillTx/>
                <a:latin typeface="DB Heavent Light"/>
                <a:ea typeface="+mn-ea"/>
                <a:cs typeface="DB Heavent Light"/>
              </a:rPr>
              <a:t>(เพราะต้นทุนสูงขึ้น)</a:t>
            </a:r>
            <a:endParaRPr kumimoji="0" lang="en-US" sz="44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sp>
        <p:nvSpPr>
          <p:cNvPr id="7" name="TextBox 6">
            <a:extLst>
              <a:ext uri="{FF2B5EF4-FFF2-40B4-BE49-F238E27FC236}">
                <a16:creationId xmlns:a16="http://schemas.microsoft.com/office/drawing/2014/main" id="{83AC9845-70EB-59F4-92B1-D7DB2C3F5065}"/>
              </a:ext>
            </a:extLst>
          </p:cNvPr>
          <p:cNvSpPr txBox="1"/>
          <p:nvPr/>
        </p:nvSpPr>
        <p:spPr>
          <a:xfrm>
            <a:off x="10199299" y="850085"/>
            <a:ext cx="1863305"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h-TH" sz="2400" b="0" i="0" u="none" strike="noStrike" kern="1200" cap="none" spc="0" normalizeH="0" baseline="0" noProof="0" dirty="0">
                <a:ln>
                  <a:noFill/>
                </a:ln>
                <a:solidFill>
                  <a:srgbClr val="003D66"/>
                </a:solidFill>
                <a:effectLst/>
                <a:uLnTx/>
                <a:uFillTx/>
                <a:latin typeface="DB Heavent Light"/>
                <a:ea typeface="+mn-ea"/>
                <a:cs typeface="DB Heavent Light"/>
              </a:rPr>
              <a:t>9- </a:t>
            </a:r>
            <a:r>
              <a:rPr kumimoji="0" lang="en-US" sz="2400" b="0" i="0" u="none" strike="noStrike" kern="1200" cap="none" spc="0" normalizeH="0" baseline="0" noProof="0" dirty="0">
                <a:ln>
                  <a:noFill/>
                </a:ln>
                <a:solidFill>
                  <a:srgbClr val="003D66"/>
                </a:solidFill>
                <a:effectLst/>
                <a:uLnTx/>
                <a:uFillTx/>
                <a:latin typeface="DB Heavent Light"/>
                <a:ea typeface="+mn-ea"/>
                <a:cs typeface="DB Heavent Light"/>
              </a:rPr>
              <a:t>Oct -23</a:t>
            </a:r>
          </a:p>
        </p:txBody>
      </p:sp>
      <p:sp>
        <p:nvSpPr>
          <p:cNvPr id="3" name="TextBox 2">
            <a:extLst>
              <a:ext uri="{FF2B5EF4-FFF2-40B4-BE49-F238E27FC236}">
                <a16:creationId xmlns:a16="http://schemas.microsoft.com/office/drawing/2014/main" id="{CD33BB9D-939A-7849-8243-FD58DB62D12F}"/>
              </a:ext>
            </a:extLst>
          </p:cNvPr>
          <p:cNvSpPr txBox="1"/>
          <p:nvPr/>
        </p:nvSpPr>
        <p:spPr>
          <a:xfrm>
            <a:off x="569343" y="3661200"/>
            <a:ext cx="4641011" cy="2246769"/>
          </a:xfrm>
          <a:prstGeom prst="rect">
            <a:avLst/>
          </a:prstGeom>
          <a:gradFill>
            <a:gsLst>
              <a:gs pos="37000">
                <a:srgbClr val="FFFF0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400" b="0" i="0" u="none" strike="noStrike" kern="1200" cap="none" spc="0" normalizeH="0" baseline="0" noProof="0" dirty="0">
                <a:ln>
                  <a:noFill/>
                </a:ln>
                <a:solidFill>
                  <a:srgbClr val="FF0000"/>
                </a:solidFill>
                <a:effectLst/>
                <a:uLnTx/>
                <a:uFillTx/>
                <a:latin typeface="DB Heavent Light"/>
                <a:ea typeface="+mn-ea"/>
                <a:cs typeface="DB Heavent Light"/>
              </a:rPr>
              <a:t>           </a:t>
            </a:r>
            <a:r>
              <a:rPr kumimoji="0" lang="th-TH" sz="2800" b="0" i="0" u="none" strike="noStrike" kern="1200" cap="none" spc="0" normalizeH="0" baseline="0" noProof="0" dirty="0">
                <a:ln>
                  <a:noFill/>
                </a:ln>
                <a:solidFill>
                  <a:srgbClr val="FF0000"/>
                </a:solidFill>
                <a:effectLst/>
                <a:uLnTx/>
                <a:uFillTx/>
                <a:latin typeface="DB Heavent Light"/>
                <a:ea typeface="+mn-ea"/>
                <a:cs typeface="DB Heavent Light"/>
              </a:rPr>
              <a:t>ต้องระวังให้มาก เพราะ เวลานี้ คนกลัวเศรษฐกิจ   โลกชะลอตัว  แทนที่ราคาน้ำมันจะสูงขึ้น  อาจปรับตัวลงในช่วงต่อไปก็ได้</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FF0000"/>
              </a:solidFill>
              <a:effectLst/>
              <a:uLnTx/>
              <a:uFillTx/>
              <a:latin typeface="DB Heavent Light"/>
              <a:ea typeface="+mn-ea"/>
              <a:cs typeface="DB Heavent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srgbClr val="FF0000"/>
                </a:solidFill>
                <a:effectLst/>
                <a:uLnTx/>
                <a:uFillTx/>
                <a:latin typeface="DB Heavent Light"/>
                <a:ea typeface="+mn-ea"/>
                <a:cs typeface="DB Heavent Light"/>
              </a:rPr>
              <a:t>ครั้งนี้  ให้ไปเทียบกับ  สงครามยูเครน-รัสเซีย</a:t>
            </a:r>
            <a:endParaRPr kumimoji="0" lang="en-US" sz="28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cxnSp>
        <p:nvCxnSpPr>
          <p:cNvPr id="9" name="Straight Arrow Connector 8">
            <a:extLst>
              <a:ext uri="{FF2B5EF4-FFF2-40B4-BE49-F238E27FC236}">
                <a16:creationId xmlns:a16="http://schemas.microsoft.com/office/drawing/2014/main" id="{ABD9FB58-70F9-168E-A40E-57899F0E1803}"/>
              </a:ext>
            </a:extLst>
          </p:cNvPr>
          <p:cNvCxnSpPr/>
          <p:nvPr/>
        </p:nvCxnSpPr>
        <p:spPr>
          <a:xfrm>
            <a:off x="1285336" y="2122098"/>
            <a:ext cx="0" cy="1597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 name="Google Shape;6320;p69">
            <a:extLst>
              <a:ext uri="{FF2B5EF4-FFF2-40B4-BE49-F238E27FC236}">
                <a16:creationId xmlns:a16="http://schemas.microsoft.com/office/drawing/2014/main" id="{48672F2F-BD34-677B-7A90-9674730E87CC}"/>
              </a:ext>
            </a:extLst>
          </p:cNvPr>
          <p:cNvGrpSpPr/>
          <p:nvPr/>
        </p:nvGrpSpPr>
        <p:grpSpPr>
          <a:xfrm>
            <a:off x="680425" y="3661200"/>
            <a:ext cx="398004" cy="447033"/>
            <a:chOff x="6264300" y="3809300"/>
            <a:chExt cx="423950" cy="476175"/>
          </a:xfrm>
          <a:solidFill>
            <a:srgbClr val="FF0000"/>
          </a:solidFill>
        </p:grpSpPr>
        <p:sp>
          <p:nvSpPr>
            <p:cNvPr id="11" name="Google Shape;6321;p69">
              <a:extLst>
                <a:ext uri="{FF2B5EF4-FFF2-40B4-BE49-F238E27FC236}">
                  <a16:creationId xmlns:a16="http://schemas.microsoft.com/office/drawing/2014/main" id="{7477F8D7-9A4C-B97B-8EE0-8904D9CC0CAE}"/>
                </a:ext>
              </a:extLst>
            </p:cNvPr>
            <p:cNvSpPr/>
            <p:nvPr/>
          </p:nvSpPr>
          <p:spPr>
            <a:xfrm>
              <a:off x="6346200" y="4002825"/>
              <a:ext cx="66950" cy="63225"/>
            </a:xfrm>
            <a:custGeom>
              <a:avLst/>
              <a:gdLst/>
              <a:ahLst/>
              <a:cxnLst/>
              <a:rect l="l" t="t" r="r" b="b"/>
              <a:pathLst>
                <a:path w="2678" h="2529" extrusionOk="0">
                  <a:moveTo>
                    <a:pt x="1365" y="1"/>
                  </a:moveTo>
                  <a:cubicBezTo>
                    <a:pt x="1058" y="1"/>
                    <a:pt x="751" y="118"/>
                    <a:pt x="516" y="351"/>
                  </a:cubicBezTo>
                  <a:cubicBezTo>
                    <a:pt x="272" y="598"/>
                    <a:pt x="88" y="992"/>
                    <a:pt x="46" y="1381"/>
                  </a:cubicBezTo>
                  <a:cubicBezTo>
                    <a:pt x="1" y="1757"/>
                    <a:pt x="88" y="2085"/>
                    <a:pt x="281" y="2281"/>
                  </a:cubicBezTo>
                  <a:cubicBezTo>
                    <a:pt x="454" y="2453"/>
                    <a:pt x="709" y="2528"/>
                    <a:pt x="985" y="2528"/>
                  </a:cubicBezTo>
                  <a:cubicBezTo>
                    <a:pt x="1425" y="2528"/>
                    <a:pt x="1917" y="2337"/>
                    <a:pt x="2211" y="2043"/>
                  </a:cubicBezTo>
                  <a:cubicBezTo>
                    <a:pt x="2678" y="1577"/>
                    <a:pt x="2678" y="818"/>
                    <a:pt x="2211" y="351"/>
                  </a:cubicBezTo>
                  <a:cubicBezTo>
                    <a:pt x="1978" y="118"/>
                    <a:pt x="1671" y="1"/>
                    <a:pt x="136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FF0000"/>
                </a:solidFill>
                <a:effectLst/>
                <a:uLnTx/>
                <a:uFillTx/>
                <a:latin typeface="Arial"/>
                <a:ea typeface="+mn-ea"/>
                <a:cs typeface="Arial"/>
                <a:sym typeface="Arial"/>
              </a:endParaRPr>
            </a:p>
          </p:txBody>
        </p:sp>
        <p:sp>
          <p:nvSpPr>
            <p:cNvPr id="12" name="Google Shape;6322;p69">
              <a:extLst>
                <a:ext uri="{FF2B5EF4-FFF2-40B4-BE49-F238E27FC236}">
                  <a16:creationId xmlns:a16="http://schemas.microsoft.com/office/drawing/2014/main" id="{3121D775-4A17-4DA4-4F03-EBD19EBF4721}"/>
                </a:ext>
              </a:extLst>
            </p:cNvPr>
            <p:cNvSpPr/>
            <p:nvPr/>
          </p:nvSpPr>
          <p:spPr>
            <a:xfrm>
              <a:off x="6539375" y="4002825"/>
              <a:ext cx="66950" cy="63200"/>
            </a:xfrm>
            <a:custGeom>
              <a:avLst/>
              <a:gdLst/>
              <a:ahLst/>
              <a:cxnLst/>
              <a:rect l="l" t="t" r="r" b="b"/>
              <a:pathLst>
                <a:path w="2678" h="2528" extrusionOk="0">
                  <a:moveTo>
                    <a:pt x="1314" y="1"/>
                  </a:moveTo>
                  <a:cubicBezTo>
                    <a:pt x="1007" y="1"/>
                    <a:pt x="701" y="118"/>
                    <a:pt x="468" y="351"/>
                  </a:cubicBezTo>
                  <a:cubicBezTo>
                    <a:pt x="1" y="818"/>
                    <a:pt x="1" y="1577"/>
                    <a:pt x="468" y="2043"/>
                  </a:cubicBezTo>
                  <a:cubicBezTo>
                    <a:pt x="761" y="2337"/>
                    <a:pt x="1252" y="2528"/>
                    <a:pt x="1691" y="2528"/>
                  </a:cubicBezTo>
                  <a:cubicBezTo>
                    <a:pt x="1968" y="2528"/>
                    <a:pt x="2224" y="2452"/>
                    <a:pt x="2398" y="2278"/>
                  </a:cubicBezTo>
                  <a:cubicBezTo>
                    <a:pt x="2591" y="2085"/>
                    <a:pt x="2678" y="1757"/>
                    <a:pt x="2633" y="1381"/>
                  </a:cubicBezTo>
                  <a:cubicBezTo>
                    <a:pt x="2588" y="992"/>
                    <a:pt x="2407" y="598"/>
                    <a:pt x="2160" y="351"/>
                  </a:cubicBezTo>
                  <a:cubicBezTo>
                    <a:pt x="1927" y="118"/>
                    <a:pt x="1620" y="1"/>
                    <a:pt x="1314"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FF0000"/>
                </a:solidFill>
                <a:effectLst/>
                <a:uLnTx/>
                <a:uFillTx/>
                <a:latin typeface="Arial"/>
                <a:ea typeface="+mn-ea"/>
                <a:cs typeface="Arial"/>
                <a:sym typeface="Arial"/>
              </a:endParaRPr>
            </a:p>
          </p:txBody>
        </p:sp>
        <p:sp>
          <p:nvSpPr>
            <p:cNvPr id="13" name="Google Shape;6323;p69">
              <a:extLst>
                <a:ext uri="{FF2B5EF4-FFF2-40B4-BE49-F238E27FC236}">
                  <a16:creationId xmlns:a16="http://schemas.microsoft.com/office/drawing/2014/main" id="{80CD2DCD-60CD-54C8-05DE-71C8FE7DCE69}"/>
                </a:ext>
              </a:extLst>
            </p:cNvPr>
            <p:cNvSpPr/>
            <p:nvPr/>
          </p:nvSpPr>
          <p:spPr>
            <a:xfrm>
              <a:off x="6264300" y="3809300"/>
              <a:ext cx="423950" cy="476175"/>
            </a:xfrm>
            <a:custGeom>
              <a:avLst/>
              <a:gdLst/>
              <a:ahLst/>
              <a:cxnLst/>
              <a:rect l="l" t="t" r="r" b="b"/>
              <a:pathLst>
                <a:path w="16958" h="19047" extrusionOk="0">
                  <a:moveTo>
                    <a:pt x="4662" y="6571"/>
                  </a:moveTo>
                  <a:cubicBezTo>
                    <a:pt x="5263" y="6571"/>
                    <a:pt x="5864" y="6799"/>
                    <a:pt x="6324" y="7258"/>
                  </a:cubicBezTo>
                  <a:cubicBezTo>
                    <a:pt x="7249" y="8182"/>
                    <a:pt x="7240" y="9685"/>
                    <a:pt x="6303" y="10600"/>
                  </a:cubicBezTo>
                  <a:lnTo>
                    <a:pt x="6300" y="10600"/>
                  </a:lnTo>
                  <a:cubicBezTo>
                    <a:pt x="5791" y="11109"/>
                    <a:pt x="5014" y="11422"/>
                    <a:pt x="4268" y="11422"/>
                  </a:cubicBezTo>
                  <a:cubicBezTo>
                    <a:pt x="3705" y="11422"/>
                    <a:pt x="3154" y="11245"/>
                    <a:pt x="2744" y="10835"/>
                  </a:cubicBezTo>
                  <a:cubicBezTo>
                    <a:pt x="2301" y="10393"/>
                    <a:pt x="2094" y="9718"/>
                    <a:pt x="2181" y="8992"/>
                  </a:cubicBezTo>
                  <a:cubicBezTo>
                    <a:pt x="2256" y="8336"/>
                    <a:pt x="2548" y="7713"/>
                    <a:pt x="2982" y="7279"/>
                  </a:cubicBezTo>
                  <a:cubicBezTo>
                    <a:pt x="3442" y="6807"/>
                    <a:pt x="4052" y="6571"/>
                    <a:pt x="4662" y="6571"/>
                  </a:cubicBezTo>
                  <a:close/>
                  <a:moveTo>
                    <a:pt x="12317" y="6589"/>
                  </a:moveTo>
                  <a:cubicBezTo>
                    <a:pt x="12918" y="6589"/>
                    <a:pt x="13520" y="6818"/>
                    <a:pt x="13979" y="7276"/>
                  </a:cubicBezTo>
                  <a:cubicBezTo>
                    <a:pt x="14873" y="8173"/>
                    <a:pt x="15165" y="9884"/>
                    <a:pt x="14214" y="10835"/>
                  </a:cubicBezTo>
                  <a:cubicBezTo>
                    <a:pt x="13804" y="11245"/>
                    <a:pt x="13256" y="11422"/>
                    <a:pt x="12690" y="11422"/>
                  </a:cubicBezTo>
                  <a:cubicBezTo>
                    <a:pt x="11943" y="11422"/>
                    <a:pt x="11166" y="11109"/>
                    <a:pt x="10658" y="10600"/>
                  </a:cubicBezTo>
                  <a:cubicBezTo>
                    <a:pt x="9739" y="9682"/>
                    <a:pt x="9739" y="8194"/>
                    <a:pt x="10658" y="7276"/>
                  </a:cubicBezTo>
                  <a:cubicBezTo>
                    <a:pt x="11115" y="6818"/>
                    <a:pt x="11716" y="6589"/>
                    <a:pt x="12317" y="6589"/>
                  </a:cubicBezTo>
                  <a:close/>
                  <a:moveTo>
                    <a:pt x="8479" y="10841"/>
                  </a:moveTo>
                  <a:cubicBezTo>
                    <a:pt x="8669" y="10841"/>
                    <a:pt x="8858" y="10933"/>
                    <a:pt x="8971" y="11118"/>
                  </a:cubicBezTo>
                  <a:lnTo>
                    <a:pt x="10266" y="13238"/>
                  </a:lnTo>
                  <a:cubicBezTo>
                    <a:pt x="10435" y="13509"/>
                    <a:pt x="10347" y="13865"/>
                    <a:pt x="10076" y="14030"/>
                  </a:cubicBezTo>
                  <a:lnTo>
                    <a:pt x="10073" y="14030"/>
                  </a:lnTo>
                  <a:cubicBezTo>
                    <a:pt x="9980" y="14087"/>
                    <a:pt x="9877" y="14114"/>
                    <a:pt x="9775" y="14114"/>
                  </a:cubicBezTo>
                  <a:cubicBezTo>
                    <a:pt x="9582" y="14114"/>
                    <a:pt x="9393" y="14016"/>
                    <a:pt x="9284" y="13840"/>
                  </a:cubicBezTo>
                  <a:lnTo>
                    <a:pt x="8480" y="12522"/>
                  </a:lnTo>
                  <a:lnTo>
                    <a:pt x="7673" y="13840"/>
                  </a:lnTo>
                  <a:cubicBezTo>
                    <a:pt x="7565" y="14018"/>
                    <a:pt x="7376" y="14115"/>
                    <a:pt x="7182" y="14115"/>
                  </a:cubicBezTo>
                  <a:cubicBezTo>
                    <a:pt x="7079" y="14115"/>
                    <a:pt x="6975" y="14088"/>
                    <a:pt x="6881" y="14030"/>
                  </a:cubicBezTo>
                  <a:cubicBezTo>
                    <a:pt x="6610" y="13862"/>
                    <a:pt x="6526" y="13509"/>
                    <a:pt x="6692" y="13238"/>
                  </a:cubicBezTo>
                  <a:lnTo>
                    <a:pt x="7987" y="11118"/>
                  </a:lnTo>
                  <a:cubicBezTo>
                    <a:pt x="8100" y="10933"/>
                    <a:pt x="8289" y="10841"/>
                    <a:pt x="8479" y="10841"/>
                  </a:cubicBezTo>
                  <a:close/>
                  <a:moveTo>
                    <a:pt x="8474" y="1"/>
                  </a:moveTo>
                  <a:cubicBezTo>
                    <a:pt x="3801" y="1"/>
                    <a:pt x="1" y="3840"/>
                    <a:pt x="1" y="8553"/>
                  </a:cubicBezTo>
                  <a:lnTo>
                    <a:pt x="1" y="11856"/>
                  </a:lnTo>
                  <a:cubicBezTo>
                    <a:pt x="1" y="12883"/>
                    <a:pt x="449" y="13862"/>
                    <a:pt x="1229" y="14530"/>
                  </a:cubicBezTo>
                  <a:lnTo>
                    <a:pt x="2934" y="16000"/>
                  </a:lnTo>
                  <a:lnTo>
                    <a:pt x="2934" y="18472"/>
                  </a:lnTo>
                  <a:cubicBezTo>
                    <a:pt x="2934" y="18788"/>
                    <a:pt x="3193" y="19047"/>
                    <a:pt x="3512" y="19047"/>
                  </a:cubicBezTo>
                  <a:lnTo>
                    <a:pt x="5183" y="19047"/>
                  </a:lnTo>
                  <a:lnTo>
                    <a:pt x="5183" y="16536"/>
                  </a:lnTo>
                  <a:cubicBezTo>
                    <a:pt x="5192" y="16222"/>
                    <a:pt x="5448" y="15975"/>
                    <a:pt x="5761" y="15975"/>
                  </a:cubicBezTo>
                  <a:cubicBezTo>
                    <a:pt x="6071" y="15975"/>
                    <a:pt x="6327" y="16222"/>
                    <a:pt x="6336" y="16536"/>
                  </a:cubicBezTo>
                  <a:lnTo>
                    <a:pt x="6336" y="19047"/>
                  </a:lnTo>
                  <a:lnTo>
                    <a:pt x="7905" y="19047"/>
                  </a:lnTo>
                  <a:lnTo>
                    <a:pt x="7905" y="16536"/>
                  </a:lnTo>
                  <a:cubicBezTo>
                    <a:pt x="7905" y="16219"/>
                    <a:pt x="8161" y="15960"/>
                    <a:pt x="8480" y="15960"/>
                  </a:cubicBezTo>
                  <a:cubicBezTo>
                    <a:pt x="8797" y="15960"/>
                    <a:pt x="9056" y="16219"/>
                    <a:pt x="9056" y="16536"/>
                  </a:cubicBezTo>
                  <a:lnTo>
                    <a:pt x="9056" y="19047"/>
                  </a:lnTo>
                  <a:lnTo>
                    <a:pt x="10624" y="19047"/>
                  </a:lnTo>
                  <a:lnTo>
                    <a:pt x="10624" y="16536"/>
                  </a:lnTo>
                  <a:cubicBezTo>
                    <a:pt x="10630" y="16222"/>
                    <a:pt x="10886" y="15975"/>
                    <a:pt x="11200" y="15975"/>
                  </a:cubicBezTo>
                  <a:cubicBezTo>
                    <a:pt x="11513" y="15975"/>
                    <a:pt x="11766" y="16222"/>
                    <a:pt x="11775" y="16536"/>
                  </a:cubicBezTo>
                  <a:lnTo>
                    <a:pt x="11775" y="19047"/>
                  </a:lnTo>
                  <a:lnTo>
                    <a:pt x="13449" y="19047"/>
                  </a:lnTo>
                  <a:cubicBezTo>
                    <a:pt x="13765" y="19044"/>
                    <a:pt x="14024" y="18788"/>
                    <a:pt x="14024" y="18469"/>
                  </a:cubicBezTo>
                  <a:lnTo>
                    <a:pt x="14024" y="15997"/>
                  </a:lnTo>
                  <a:lnTo>
                    <a:pt x="15729" y="14530"/>
                  </a:lnTo>
                  <a:cubicBezTo>
                    <a:pt x="16508" y="13859"/>
                    <a:pt x="16957" y="12883"/>
                    <a:pt x="16957" y="11853"/>
                  </a:cubicBezTo>
                  <a:lnTo>
                    <a:pt x="16957" y="8462"/>
                  </a:lnTo>
                  <a:cubicBezTo>
                    <a:pt x="16948" y="3786"/>
                    <a:pt x="13154" y="1"/>
                    <a:pt x="8480"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FF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77096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940FF-86D6-068E-DA35-1FC96A643EBF}"/>
              </a:ext>
            </a:extLst>
          </p:cNvPr>
          <p:cNvSpPr txBox="1"/>
          <p:nvPr/>
        </p:nvSpPr>
        <p:spPr>
          <a:xfrm>
            <a:off x="161926" y="371475"/>
            <a:ext cx="11896724" cy="6309420"/>
          </a:xfrm>
          <a:prstGeom prst="rect">
            <a:avLst/>
          </a:prstGeom>
          <a:noFill/>
        </p:spPr>
        <p:txBody>
          <a:bodyPr wrap="square" rtlCol="0">
            <a:spAutoFit/>
          </a:bodyPr>
          <a:lstStyle/>
          <a:p>
            <a:r>
              <a:rPr lang="en-US" sz="2400" dirty="0">
                <a:solidFill>
                  <a:srgbClr val="0000CC"/>
                </a:solidFill>
              </a:rPr>
              <a:t>15-Nov-23</a:t>
            </a:r>
          </a:p>
          <a:p>
            <a:r>
              <a:rPr lang="th-TH" sz="2400" dirty="0">
                <a:solidFill>
                  <a:srgbClr val="0000CC"/>
                </a:solidFill>
              </a:rPr>
              <a:t>ผลประกอบการบริษัทในตลาดหุ้นไทย งวดไตรมาสที่ 3/23 อยู่ที่ 2.75 แสนล้านบาท ขยายตัว 17%  กำไรงวด 9 เดือน  7.55 แสนล้านบาท หรือคิดเป็น 75% ของกำไรที่เราประมาณการของปี 2023 ที่  1.00 ล้านล้านบาท</a:t>
            </a:r>
          </a:p>
          <a:p>
            <a:endParaRPr lang="th-TH" sz="1200" dirty="0">
              <a:solidFill>
                <a:srgbClr val="0000CC"/>
              </a:solidFill>
            </a:endParaRPr>
          </a:p>
          <a:p>
            <a:r>
              <a:rPr lang="th-TH" sz="4000" b="1" u="sng" dirty="0">
                <a:solidFill>
                  <a:srgbClr val="000000"/>
                </a:solidFill>
              </a:rPr>
              <a:t>ปี 2023 </a:t>
            </a:r>
            <a:r>
              <a:rPr lang="th-TH" sz="2400" dirty="0">
                <a:solidFill>
                  <a:srgbClr val="0000CC"/>
                </a:solidFill>
              </a:rPr>
              <a:t>ผลประกอบการ ถูกกระทบจากภาวะเศรษฐกิจโลก(ไทย) ที่ชะลอตัว จากสงครามใน 2 ภูมิภาค (</a:t>
            </a:r>
            <a:r>
              <a:rPr lang="en-US" sz="2400" dirty="0">
                <a:solidFill>
                  <a:srgbClr val="0000CC"/>
                </a:solidFill>
              </a:rPr>
              <a:t>Russia-</a:t>
            </a:r>
            <a:r>
              <a:rPr lang="en-US" sz="2400" dirty="0" err="1">
                <a:solidFill>
                  <a:srgbClr val="0000CC"/>
                </a:solidFill>
              </a:rPr>
              <a:t>Ukrane</a:t>
            </a:r>
            <a:r>
              <a:rPr lang="en-US" sz="2400" dirty="0">
                <a:solidFill>
                  <a:srgbClr val="0000CC"/>
                </a:solidFill>
              </a:rPr>
              <a:t>  </a:t>
            </a:r>
            <a:r>
              <a:rPr lang="th-TH" sz="2400" dirty="0">
                <a:solidFill>
                  <a:srgbClr val="0000CC"/>
                </a:solidFill>
              </a:rPr>
              <a:t>และ  </a:t>
            </a:r>
            <a:r>
              <a:rPr lang="en-US" sz="2400" dirty="0" err="1">
                <a:solidFill>
                  <a:srgbClr val="0000CC"/>
                </a:solidFill>
              </a:rPr>
              <a:t>Isalael</a:t>
            </a:r>
            <a:r>
              <a:rPr lang="en-US" sz="2400" dirty="0">
                <a:solidFill>
                  <a:srgbClr val="0000CC"/>
                </a:solidFill>
              </a:rPr>
              <a:t>-Hamas)    </a:t>
            </a:r>
            <a:r>
              <a:rPr lang="th-TH" sz="2400" dirty="0">
                <a:solidFill>
                  <a:srgbClr val="0000CC"/>
                </a:solidFill>
              </a:rPr>
              <a:t>และจีนเพิ่งผ่านสถานการณ์ </a:t>
            </a:r>
            <a:r>
              <a:rPr lang="en-US" sz="2400" dirty="0">
                <a:solidFill>
                  <a:srgbClr val="0000CC"/>
                </a:solidFill>
              </a:rPr>
              <a:t>Covid-19 </a:t>
            </a:r>
            <a:r>
              <a:rPr lang="th-TH" sz="2400" dirty="0">
                <a:solidFill>
                  <a:srgbClr val="0000CC"/>
                </a:solidFill>
              </a:rPr>
              <a:t>มา ซึ่งลามไปถึงปัญหาต้นทุนการผลิต(บริการ) ของบริษัทในตลาดฯ ที่สูงขึ้นตามราคาน้ำมันและเงินเฟ้อ </a:t>
            </a:r>
          </a:p>
          <a:p>
            <a:endParaRPr lang="th-TH" sz="1600" dirty="0">
              <a:solidFill>
                <a:srgbClr val="0000CC"/>
              </a:solidFill>
            </a:endParaRPr>
          </a:p>
          <a:p>
            <a:r>
              <a:rPr lang="th-TH" sz="2800" b="1" u="sng" dirty="0">
                <a:solidFill>
                  <a:srgbClr val="FF0000"/>
                </a:solidFill>
              </a:rPr>
              <a:t>ปี 2023  กำไรตลาด เราคาดว่าจะจบลงที่ 1.00 ล้านล้านบาท  ขยายตัว  0.02% จากปีก่อน คิดเป็น </a:t>
            </a:r>
            <a:r>
              <a:rPr lang="en-US" sz="2800" b="1" u="sng" dirty="0">
                <a:solidFill>
                  <a:srgbClr val="FF0000"/>
                </a:solidFill>
              </a:rPr>
              <a:t>EPS </a:t>
            </a:r>
            <a:r>
              <a:rPr lang="th-TH" sz="2800" b="1" u="sng" dirty="0">
                <a:solidFill>
                  <a:srgbClr val="FF0000"/>
                </a:solidFill>
              </a:rPr>
              <a:t>ที่ 81.9 บาท/หุ้น  โดยเราคาดว่า  </a:t>
            </a:r>
            <a:r>
              <a:rPr lang="en-US" sz="2800" b="1" u="sng" dirty="0">
                <a:solidFill>
                  <a:srgbClr val="FF0000"/>
                </a:solidFill>
              </a:rPr>
              <a:t>SET Index </a:t>
            </a:r>
            <a:r>
              <a:rPr lang="th-TH" sz="2800" b="1" u="sng" dirty="0">
                <a:solidFill>
                  <a:srgbClr val="FF0000"/>
                </a:solidFill>
              </a:rPr>
              <a:t>สิ้นปี 2023 จะปิดที่  1450 จุด จากแรงซื้อช่วงปลายปี หลังตลาดข้ามผ่านตัวแปรในทางลบหลายตัว โดยเฉพาะการปรับขึ้นดอกเบี้ยของ </a:t>
            </a:r>
            <a:r>
              <a:rPr lang="en-US" sz="2800" b="1" u="sng" dirty="0">
                <a:solidFill>
                  <a:srgbClr val="FF0000"/>
                </a:solidFill>
              </a:rPr>
              <a:t>Fed </a:t>
            </a:r>
            <a:r>
              <a:rPr lang="th-TH" sz="2800" b="1" u="sng" dirty="0">
                <a:solidFill>
                  <a:srgbClr val="FF0000"/>
                </a:solidFill>
              </a:rPr>
              <a:t>ที่คาดว่าจะจบลงแล้ว และรัฐบาล เตรียมออกมาตรการที่เป็นบวกต่อตลาดหุ้น อาทิ  มาตรการกระตุ้นกำลังซื้อผู้บริโภค และกองทุน </a:t>
            </a:r>
            <a:r>
              <a:rPr lang="en-US" sz="2800" b="1" u="sng" dirty="0">
                <a:solidFill>
                  <a:srgbClr val="FF0000"/>
                </a:solidFill>
              </a:rPr>
              <a:t>TESG</a:t>
            </a:r>
          </a:p>
          <a:p>
            <a:endParaRPr lang="en-US" sz="1600" dirty="0">
              <a:solidFill>
                <a:srgbClr val="0000CC"/>
              </a:solidFill>
            </a:endParaRPr>
          </a:p>
          <a:p>
            <a:r>
              <a:rPr lang="th-TH" sz="4000" b="1" u="sng" dirty="0">
                <a:solidFill>
                  <a:srgbClr val="FF0000"/>
                </a:solidFill>
              </a:rPr>
              <a:t>ปี 2024  </a:t>
            </a:r>
            <a:r>
              <a:rPr lang="th-TH" sz="2400" dirty="0">
                <a:solidFill>
                  <a:srgbClr val="0000CC"/>
                </a:solidFill>
              </a:rPr>
              <a:t>สถานการณ์เศรษฐกิจ จะดีกว่าปีก่อนหน้านี้ เศรษฐกิจโลก ค่อยๆ ฟื้นตัว ดอกเบี้ยผ่านจุดสูงสุด และเศรษฐกิจจีนฟื้นตัว  ส่งผลบวกมาถึงเศรษฐกิจและบริษัทในตลาดหุ้นไทยด้วย กำไรตลาดปี 2024  คาดว่าจะขยายตัว 12.1% ตามทิศทางเศรษฐกิจ โดย เป้าหมาย  </a:t>
            </a:r>
            <a:r>
              <a:rPr lang="en-US" sz="2400" dirty="0">
                <a:solidFill>
                  <a:srgbClr val="0000CC"/>
                </a:solidFill>
              </a:rPr>
              <a:t>SET Index  </a:t>
            </a:r>
            <a:r>
              <a:rPr lang="th-TH" sz="2400" dirty="0">
                <a:solidFill>
                  <a:srgbClr val="0000CC"/>
                </a:solidFill>
              </a:rPr>
              <a:t>ปี 2024 คาดไว้ที่ 1636 จุด สูงขึ้น ตามกำไรตลาดและปัจจัยลบและการฟื้นตัวทางเศรษฐกิจ (หลังนโยบายเศรษฐกิจรัฐบาล ให้ผลเต็มที่)</a:t>
            </a:r>
            <a:endParaRPr lang="en-US" sz="2400" dirty="0">
              <a:solidFill>
                <a:srgbClr val="0000CC"/>
              </a:solidFill>
            </a:endParaRPr>
          </a:p>
        </p:txBody>
      </p:sp>
    </p:spTree>
    <p:extLst>
      <p:ext uri="{BB962C8B-B14F-4D97-AF65-F5344CB8AC3E}">
        <p14:creationId xmlns:p14="http://schemas.microsoft.com/office/powerpoint/2010/main" val="3227084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1C2E-F647-AE3C-B550-E6D4DB155B76}"/>
              </a:ext>
            </a:extLst>
          </p:cNvPr>
          <p:cNvSpPr>
            <a:spLocks noGrp="1"/>
          </p:cNvSpPr>
          <p:nvPr>
            <p:ph type="title"/>
          </p:nvPr>
        </p:nvSpPr>
        <p:spPr>
          <a:xfrm>
            <a:off x="210803" y="66575"/>
            <a:ext cx="9999333" cy="727753"/>
          </a:xfrm>
        </p:spPr>
        <p:txBody>
          <a:bodyPr/>
          <a:lstStyle/>
          <a:p>
            <a:r>
              <a:rPr lang="th-TH" dirty="0"/>
              <a:t>หาแนวรับดัชนีฯ  โดยใช้กำไรตลาดและ </a:t>
            </a:r>
            <a:r>
              <a:rPr lang="en-US" dirty="0"/>
              <a:t>P/E</a:t>
            </a:r>
          </a:p>
        </p:txBody>
      </p:sp>
      <p:pic>
        <p:nvPicPr>
          <p:cNvPr id="4" name="Picture 3">
            <a:extLst>
              <a:ext uri="{FF2B5EF4-FFF2-40B4-BE49-F238E27FC236}">
                <a16:creationId xmlns:a16="http://schemas.microsoft.com/office/drawing/2014/main" id="{A2F133BA-35D5-75B7-A86A-22F841DFF6C3}"/>
              </a:ext>
            </a:extLst>
          </p:cNvPr>
          <p:cNvPicPr>
            <a:picLocks noChangeAspect="1"/>
          </p:cNvPicPr>
          <p:nvPr/>
        </p:nvPicPr>
        <p:blipFill>
          <a:blip r:embed="rId2"/>
          <a:stretch>
            <a:fillRect/>
          </a:stretch>
        </p:blipFill>
        <p:spPr>
          <a:xfrm>
            <a:off x="210803" y="1030697"/>
            <a:ext cx="5885197" cy="4796606"/>
          </a:xfrm>
          <a:prstGeom prst="rect">
            <a:avLst/>
          </a:prstGeom>
        </p:spPr>
      </p:pic>
      <p:pic>
        <p:nvPicPr>
          <p:cNvPr id="6" name="Picture 5">
            <a:extLst>
              <a:ext uri="{FF2B5EF4-FFF2-40B4-BE49-F238E27FC236}">
                <a16:creationId xmlns:a16="http://schemas.microsoft.com/office/drawing/2014/main" id="{0001593B-69FF-3C6B-7FF9-3B342BF20FC9}"/>
              </a:ext>
            </a:extLst>
          </p:cNvPr>
          <p:cNvPicPr>
            <a:picLocks noChangeAspect="1"/>
          </p:cNvPicPr>
          <p:nvPr/>
        </p:nvPicPr>
        <p:blipFill>
          <a:blip r:embed="rId3"/>
          <a:stretch>
            <a:fillRect/>
          </a:stretch>
        </p:blipFill>
        <p:spPr>
          <a:xfrm>
            <a:off x="7601293" y="996751"/>
            <a:ext cx="4490752" cy="3049690"/>
          </a:xfrm>
          <a:prstGeom prst="rect">
            <a:avLst/>
          </a:prstGeom>
        </p:spPr>
      </p:pic>
      <p:pic>
        <p:nvPicPr>
          <p:cNvPr id="8" name="Picture 7">
            <a:extLst>
              <a:ext uri="{FF2B5EF4-FFF2-40B4-BE49-F238E27FC236}">
                <a16:creationId xmlns:a16="http://schemas.microsoft.com/office/drawing/2014/main" id="{E84D53AB-5AFC-CF20-7276-71A43F1C0FEA}"/>
              </a:ext>
            </a:extLst>
          </p:cNvPr>
          <p:cNvPicPr>
            <a:picLocks noChangeAspect="1"/>
          </p:cNvPicPr>
          <p:nvPr/>
        </p:nvPicPr>
        <p:blipFill>
          <a:blip r:embed="rId4"/>
          <a:stretch>
            <a:fillRect/>
          </a:stretch>
        </p:blipFill>
        <p:spPr>
          <a:xfrm>
            <a:off x="6206847" y="4248864"/>
            <a:ext cx="5885198" cy="2165249"/>
          </a:xfrm>
          <a:prstGeom prst="rect">
            <a:avLst/>
          </a:prstGeom>
        </p:spPr>
      </p:pic>
      <p:cxnSp>
        <p:nvCxnSpPr>
          <p:cNvPr id="10" name="Straight Arrow Connector 9">
            <a:extLst>
              <a:ext uri="{FF2B5EF4-FFF2-40B4-BE49-F238E27FC236}">
                <a16:creationId xmlns:a16="http://schemas.microsoft.com/office/drawing/2014/main" id="{734934EA-655B-E055-2518-84D0A6D20FDE}"/>
              </a:ext>
            </a:extLst>
          </p:cNvPr>
          <p:cNvCxnSpPr/>
          <p:nvPr/>
        </p:nvCxnSpPr>
        <p:spPr>
          <a:xfrm>
            <a:off x="9999406" y="5728981"/>
            <a:ext cx="1553497" cy="0"/>
          </a:xfrm>
          <a:prstGeom prst="straightConnector1">
            <a:avLst/>
          </a:prstGeom>
          <a:ln w="28575">
            <a:solidFill>
              <a:srgbClr val="00FF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97A636B4-BD41-DBE5-AA48-2BC3EF127297}"/>
              </a:ext>
            </a:extLst>
          </p:cNvPr>
          <p:cNvSpPr/>
          <p:nvPr/>
        </p:nvSpPr>
        <p:spPr>
          <a:xfrm>
            <a:off x="9763432" y="3008671"/>
            <a:ext cx="904568" cy="334297"/>
          </a:xfrm>
          <a:prstGeom prst="roundRect">
            <a:avLst/>
          </a:prstGeom>
          <a:noFill/>
          <a:ln w="5715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cxnSp>
        <p:nvCxnSpPr>
          <p:cNvPr id="13" name="Straight Arrow Connector 12">
            <a:extLst>
              <a:ext uri="{FF2B5EF4-FFF2-40B4-BE49-F238E27FC236}">
                <a16:creationId xmlns:a16="http://schemas.microsoft.com/office/drawing/2014/main" id="{40AE84C5-70BA-3E9A-D9AC-BE987D7FF02B}"/>
              </a:ext>
            </a:extLst>
          </p:cNvPr>
          <p:cNvCxnSpPr/>
          <p:nvPr/>
        </p:nvCxnSpPr>
        <p:spPr>
          <a:xfrm>
            <a:off x="10599174" y="3244645"/>
            <a:ext cx="599768" cy="2310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093522C-1B8E-00DE-E64C-3500B164C3ED}"/>
              </a:ext>
            </a:extLst>
          </p:cNvPr>
          <p:cNvSpPr txBox="1"/>
          <p:nvPr/>
        </p:nvSpPr>
        <p:spPr>
          <a:xfrm>
            <a:off x="7591768" y="3705684"/>
            <a:ext cx="1219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DB Heavent Light"/>
                <a:ea typeface="+mn-ea"/>
                <a:cs typeface="DB Heavent Light"/>
              </a:rPr>
              <a:t>Earning Yield</a:t>
            </a:r>
          </a:p>
        </p:txBody>
      </p:sp>
    </p:spTree>
    <p:extLst>
      <p:ext uri="{BB962C8B-B14F-4D97-AF65-F5344CB8AC3E}">
        <p14:creationId xmlns:p14="http://schemas.microsoft.com/office/powerpoint/2010/main" val="367582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448B6-6FFC-8E26-AD18-796A5DF93B5A}"/>
              </a:ext>
            </a:extLst>
          </p:cNvPr>
          <p:cNvSpPr>
            <a:spLocks noGrp="1"/>
          </p:cNvSpPr>
          <p:nvPr>
            <p:ph type="title"/>
          </p:nvPr>
        </p:nvSpPr>
        <p:spPr>
          <a:xfrm>
            <a:off x="160668" y="84697"/>
            <a:ext cx="9999333" cy="727753"/>
          </a:xfrm>
        </p:spPr>
        <p:txBody>
          <a:bodyPr/>
          <a:lstStyle/>
          <a:p>
            <a:r>
              <a:rPr lang="th-TH" dirty="0"/>
              <a:t>วงจรธุรกิจ (กระแสเงินสด)</a:t>
            </a:r>
            <a:endParaRPr lang="en-US" dirty="0"/>
          </a:p>
        </p:txBody>
      </p:sp>
      <p:graphicFrame>
        <p:nvGraphicFramePr>
          <p:cNvPr id="4" name="Diagram 3">
            <a:extLst>
              <a:ext uri="{FF2B5EF4-FFF2-40B4-BE49-F238E27FC236}">
                <a16:creationId xmlns:a16="http://schemas.microsoft.com/office/drawing/2014/main" id="{84721549-14B9-872F-7DCA-47C4380BF6B5}"/>
              </a:ext>
            </a:extLst>
          </p:cNvPr>
          <p:cNvGraphicFramePr/>
          <p:nvPr>
            <p:extLst>
              <p:ext uri="{D42A27DB-BD31-4B8C-83A1-F6EECF244321}">
                <p14:modId xmlns:p14="http://schemas.microsoft.com/office/powerpoint/2010/main" val="4153379349"/>
              </p:ext>
            </p:extLst>
          </p:nvPr>
        </p:nvGraphicFramePr>
        <p:xfrm>
          <a:off x="1124196" y="448573"/>
          <a:ext cx="10295148" cy="6090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8398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BEA4357C-FF57-9156-AE40-E03E7AD8296F}"/>
              </a:ext>
            </a:extLst>
          </p:cNvPr>
          <p:cNvPicPr>
            <a:picLocks noChangeAspect="1"/>
          </p:cNvPicPr>
          <p:nvPr/>
        </p:nvPicPr>
        <p:blipFill>
          <a:blip r:embed="rId3"/>
          <a:stretch>
            <a:fillRect/>
          </a:stretch>
        </p:blipFill>
        <p:spPr>
          <a:xfrm>
            <a:off x="381000" y="571500"/>
            <a:ext cx="11430000" cy="5715000"/>
          </a:xfrm>
          <a:prstGeom prst="rect">
            <a:avLst/>
          </a:prstGeom>
        </p:spPr>
      </p:pic>
      <p:sp>
        <p:nvSpPr>
          <p:cNvPr id="7" name="TextBox 6">
            <a:extLst>
              <a:ext uri="{FF2B5EF4-FFF2-40B4-BE49-F238E27FC236}">
                <a16:creationId xmlns:a16="http://schemas.microsoft.com/office/drawing/2014/main" id="{F7434800-E08E-1EA1-2F19-A0F3AAE27945}"/>
              </a:ext>
            </a:extLst>
          </p:cNvPr>
          <p:cNvSpPr txBox="1"/>
          <p:nvPr/>
        </p:nvSpPr>
        <p:spPr>
          <a:xfrm>
            <a:off x="381000" y="6370335"/>
            <a:ext cx="5505450" cy="261610"/>
          </a:xfrm>
          <a:prstGeom prst="rect">
            <a:avLst/>
          </a:prstGeom>
          <a:noFill/>
        </p:spPr>
        <p:txBody>
          <a:bodyPr wrap="square" rtlCol="0">
            <a:spAutoFit/>
          </a:bodyPr>
          <a:lstStyle/>
          <a:p>
            <a:r>
              <a:rPr lang="en-US" sz="1050" dirty="0">
                <a:solidFill>
                  <a:schemeClr val="tx1">
                    <a:lumMod val="65000"/>
                    <a:lumOff val="35000"/>
                  </a:schemeClr>
                </a:solidFill>
              </a:rPr>
              <a:t>https://storage.googleapis.com/sg-prd-set-mis-cms/common/research/1304.pdf</a:t>
            </a:r>
          </a:p>
        </p:txBody>
      </p:sp>
    </p:spTree>
    <p:extLst>
      <p:ext uri="{BB962C8B-B14F-4D97-AF65-F5344CB8AC3E}">
        <p14:creationId xmlns:p14="http://schemas.microsoft.com/office/powerpoint/2010/main" val="691196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A44423-3463-13CB-E695-398F3113F911}"/>
              </a:ext>
            </a:extLst>
          </p:cNvPr>
          <p:cNvPicPr>
            <a:picLocks noChangeAspect="1"/>
          </p:cNvPicPr>
          <p:nvPr/>
        </p:nvPicPr>
        <p:blipFill>
          <a:blip r:embed="rId2"/>
          <a:stretch>
            <a:fillRect/>
          </a:stretch>
        </p:blipFill>
        <p:spPr>
          <a:xfrm>
            <a:off x="369120" y="228599"/>
            <a:ext cx="5356807" cy="6297038"/>
          </a:xfrm>
          <a:prstGeom prst="rect">
            <a:avLst/>
          </a:prstGeom>
        </p:spPr>
      </p:pic>
      <p:pic>
        <p:nvPicPr>
          <p:cNvPr id="4" name="Picture 3">
            <a:extLst>
              <a:ext uri="{FF2B5EF4-FFF2-40B4-BE49-F238E27FC236}">
                <a16:creationId xmlns:a16="http://schemas.microsoft.com/office/drawing/2014/main" id="{8FBAFFF6-2199-BDA0-E45C-78986230D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581" y="228599"/>
            <a:ext cx="5356807" cy="6296025"/>
          </a:xfrm>
          <a:prstGeom prst="rect">
            <a:avLst/>
          </a:prstGeom>
        </p:spPr>
      </p:pic>
    </p:spTree>
    <p:extLst>
      <p:ext uri="{BB962C8B-B14F-4D97-AF65-F5344CB8AC3E}">
        <p14:creationId xmlns:p14="http://schemas.microsoft.com/office/powerpoint/2010/main" val="908647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46CC-F5BC-8DE9-1E8B-F4D0E61AE0D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85B7675-0909-BAA0-B5EA-D321F64E09D8}"/>
              </a:ext>
            </a:extLst>
          </p:cNvPr>
          <p:cNvPicPr>
            <a:picLocks noChangeAspect="1"/>
          </p:cNvPicPr>
          <p:nvPr/>
        </p:nvPicPr>
        <p:blipFill>
          <a:blip r:embed="rId2"/>
          <a:stretch>
            <a:fillRect/>
          </a:stretch>
        </p:blipFill>
        <p:spPr>
          <a:xfrm>
            <a:off x="1133094" y="1283208"/>
            <a:ext cx="9925812" cy="4291584"/>
          </a:xfrm>
          <a:prstGeom prst="rect">
            <a:avLst/>
          </a:prstGeom>
        </p:spPr>
      </p:pic>
    </p:spTree>
    <p:extLst>
      <p:ext uri="{BB962C8B-B14F-4D97-AF65-F5344CB8AC3E}">
        <p14:creationId xmlns:p14="http://schemas.microsoft.com/office/powerpoint/2010/main" val="263239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187261-44CE-4C88-90FD-B9AA6ACBE0A9}"/>
              </a:ext>
            </a:extLst>
          </p:cNvPr>
          <p:cNvSpPr txBox="1"/>
          <p:nvPr/>
        </p:nvSpPr>
        <p:spPr>
          <a:xfrm>
            <a:off x="100852" y="1432650"/>
            <a:ext cx="9960348" cy="5570756"/>
          </a:xfrm>
          <a:prstGeom prst="rect">
            <a:avLst/>
          </a:prstGeom>
        </p:spPr>
        <p:txBody>
          <a:bodyPr wrap="square" rtlCol="0">
            <a:spAutoFit/>
          </a:bodyPr>
          <a:lstStyle/>
          <a:p>
            <a:pPr marL="0" marR="0" lvl="1" indent="0" algn="l" defTabSz="914446" rtl="0" eaLnBrk="1" fontAlgn="auto" latinLnBrk="0" hangingPunct="1">
              <a:lnSpc>
                <a:spcPct val="100000"/>
              </a:lnSpc>
              <a:spcBef>
                <a:spcPts val="0"/>
              </a:spcBef>
              <a:spcAft>
                <a:spcPts val="600"/>
              </a:spcAft>
              <a:buClrTx/>
              <a:buSzTx/>
              <a:buFontTx/>
              <a:buNone/>
              <a:tabLst/>
              <a:defRPr/>
            </a:pPr>
            <a:r>
              <a:rPr kumimoji="0" lang="th-TH" sz="2800" b="0" i="0" u="none" strike="noStrike" kern="1200" cap="none" spc="0" normalizeH="0" baseline="0" noProof="0" dirty="0">
                <a:ln>
                  <a:noFill/>
                </a:ln>
                <a:solidFill>
                  <a:schemeClr val="accent6">
                    <a:lumMod val="75000"/>
                  </a:schemeClr>
                </a:solidFill>
                <a:effectLst/>
                <a:uLnTx/>
                <a:uFillTx/>
                <a:latin typeface="DB Heavent Light"/>
                <a:ea typeface="Tahoma" panose="020B0604030504040204" pitchFamily="34" charset="0"/>
                <a:cs typeface="DB Heavent Light"/>
              </a:rPr>
              <a:t>•</a:t>
            </a:r>
            <a:r>
              <a:rPr kumimoji="0" lang="en-US" sz="2800" b="0" i="0" u="none" strike="noStrike" kern="1200" cap="none" spc="0" normalizeH="0" baseline="0" noProof="0" dirty="0">
                <a:ln>
                  <a:noFill/>
                </a:ln>
                <a:solidFill>
                  <a:schemeClr val="accent6">
                    <a:lumMod val="75000"/>
                  </a:schemeClr>
                </a:solidFill>
                <a:effectLst/>
                <a:uLnTx/>
                <a:uFillTx/>
                <a:latin typeface="DB Heavent Light"/>
                <a:ea typeface="Tahoma" panose="020B0604030504040204" pitchFamily="34" charset="0"/>
                <a:cs typeface="DB Heavent Light"/>
              </a:rPr>
              <a:t> </a:t>
            </a:r>
            <a:r>
              <a:rPr kumimoji="0" lang="th-TH" sz="2800" b="0" i="0" u="none" strike="noStrike" kern="1200" cap="none" spc="0" normalizeH="0" baseline="0" noProof="0" dirty="0">
                <a:ln>
                  <a:noFill/>
                </a:ln>
                <a:solidFill>
                  <a:schemeClr val="accent6">
                    <a:lumMod val="75000"/>
                  </a:schemeClr>
                </a:solidFill>
                <a:effectLst/>
                <a:uLnTx/>
                <a:uFillTx/>
                <a:latin typeface="DB Heavent Light"/>
                <a:ea typeface="Tahoma" panose="020B0604030504040204" pitchFamily="34" charset="0"/>
                <a:cs typeface="DB Heavent Light"/>
              </a:rPr>
              <a:t>รายงานประชุม </a:t>
            </a:r>
            <a:r>
              <a:rPr kumimoji="0" lang="en-US" sz="2800" b="0" i="0" u="none" strike="noStrike" kern="1200" cap="none" spc="0" normalizeH="0" baseline="0" noProof="0" dirty="0">
                <a:ln>
                  <a:noFill/>
                </a:ln>
                <a:solidFill>
                  <a:schemeClr val="accent6">
                    <a:lumMod val="75000"/>
                  </a:schemeClr>
                </a:solidFill>
                <a:effectLst/>
                <a:uLnTx/>
                <a:uFillTx/>
                <a:latin typeface="DB Heavent Light"/>
                <a:ea typeface="Tahoma" panose="020B0604030504040204" pitchFamily="34" charset="0"/>
                <a:cs typeface="DB Heavent Light"/>
              </a:rPr>
              <a:t>FOMC (1 </a:t>
            </a:r>
            <a:r>
              <a:rPr kumimoji="0" lang="th-TH" sz="2800" b="0" i="0" u="none" strike="noStrike" kern="1200" cap="none" spc="0" normalizeH="0" baseline="0" noProof="0" dirty="0">
                <a:ln>
                  <a:noFill/>
                </a:ln>
                <a:solidFill>
                  <a:schemeClr val="accent6">
                    <a:lumMod val="75000"/>
                  </a:schemeClr>
                </a:solidFill>
                <a:effectLst/>
                <a:uLnTx/>
                <a:uFillTx/>
                <a:latin typeface="DB Heavent Light"/>
                <a:ea typeface="Tahoma" panose="020B0604030504040204" pitchFamily="34" charset="0"/>
                <a:cs typeface="DB Heavent Light"/>
              </a:rPr>
              <a:t>พ.ย.) ที่ออกมาเมื่อคืน(21) </a:t>
            </a:r>
            <a:r>
              <a:rPr kumimoji="0" lang="th-TH" sz="2800" b="0" i="0" u="none" strike="noStrike" kern="1200" cap="none" spc="0" normalizeH="0" baseline="0" noProof="0" dirty="0">
                <a:ln>
                  <a:noFill/>
                </a:ln>
                <a:solidFill>
                  <a:srgbClr val="FF0000"/>
                </a:solidFill>
                <a:effectLst/>
                <a:uLnTx/>
                <a:uFillTx/>
                <a:latin typeface="DB Heavent Light"/>
                <a:ea typeface="Tahoma" panose="020B0604030504040204" pitchFamily="34" charset="0"/>
                <a:cs typeface="DB Heavent Light"/>
              </a:rPr>
              <a:t>กรรมการ </a:t>
            </a:r>
            <a:r>
              <a:rPr kumimoji="0" lang="en-US" sz="2800" b="0" i="0" u="none" strike="noStrike" kern="1200" cap="none" spc="0" normalizeH="0" baseline="0" noProof="0" dirty="0">
                <a:ln>
                  <a:noFill/>
                </a:ln>
                <a:solidFill>
                  <a:srgbClr val="FF0000"/>
                </a:solidFill>
                <a:effectLst/>
                <a:uLnTx/>
                <a:uFillTx/>
                <a:latin typeface="DB Heavent Light"/>
                <a:ea typeface="Tahoma" panose="020B0604030504040204" pitchFamily="34" charset="0"/>
                <a:cs typeface="DB Heavent Light"/>
              </a:rPr>
              <a:t>Fed </a:t>
            </a:r>
            <a:r>
              <a:rPr kumimoji="0" lang="th-TH" sz="2800" b="0" i="0" u="none" strike="noStrike" kern="1200" cap="none" spc="0" normalizeH="0" baseline="0" noProof="0" dirty="0">
                <a:ln>
                  <a:noFill/>
                </a:ln>
                <a:solidFill>
                  <a:srgbClr val="FF0000"/>
                </a:solidFill>
                <a:effectLst/>
                <a:uLnTx/>
                <a:uFillTx/>
                <a:latin typeface="DB Heavent Light"/>
                <a:ea typeface="Tahoma" panose="020B0604030504040204" pitchFamily="34" charset="0"/>
                <a:cs typeface="DB Heavent Light"/>
              </a:rPr>
              <a:t>ยังส่งสัญญาณขึ้นดอกเบี้ย แต่ถ้าดูการตอบรับของตลาดในช่วงที่ผ่านมา นักลงทุนส่วนใหญ่เชื่อว่า </a:t>
            </a:r>
            <a:r>
              <a:rPr kumimoji="0" lang="en-US" sz="2800" b="0" i="0" u="none" strike="noStrike" kern="1200" cap="none" spc="0" normalizeH="0" baseline="0" noProof="0" dirty="0">
                <a:ln>
                  <a:noFill/>
                </a:ln>
                <a:solidFill>
                  <a:srgbClr val="FF0000"/>
                </a:solidFill>
                <a:effectLst/>
                <a:uLnTx/>
                <a:uFillTx/>
                <a:latin typeface="DB Heavent Light"/>
                <a:ea typeface="Tahoma" panose="020B0604030504040204" pitchFamily="34" charset="0"/>
                <a:cs typeface="DB Heavent Light"/>
              </a:rPr>
              <a:t>Fed </a:t>
            </a:r>
            <a:r>
              <a:rPr kumimoji="0" lang="th-TH" sz="2800" b="0" i="0" u="none" strike="noStrike" kern="1200" cap="none" spc="0" normalizeH="0" baseline="0" noProof="0" dirty="0">
                <a:ln>
                  <a:noFill/>
                </a:ln>
                <a:solidFill>
                  <a:srgbClr val="FF0000"/>
                </a:solidFill>
                <a:effectLst/>
                <a:uLnTx/>
                <a:uFillTx/>
                <a:latin typeface="DB Heavent Light"/>
                <a:ea typeface="Tahoma" panose="020B0604030504040204" pitchFamily="34" charset="0"/>
                <a:cs typeface="DB Heavent Light"/>
              </a:rPr>
              <a:t>มีข้อจำกัดในการขึ้นดอกเบี้ย </a:t>
            </a:r>
            <a:r>
              <a:rPr kumimoji="0" lang="th-TH" sz="2800" b="0" i="0" u="none" strike="noStrike" kern="1200" cap="none" spc="0" normalizeH="0" baseline="0" noProof="0" dirty="0">
                <a:ln>
                  <a:noFill/>
                </a:ln>
                <a:solidFill>
                  <a:schemeClr val="accent6">
                    <a:lumMod val="75000"/>
                  </a:schemeClr>
                </a:solidFill>
                <a:effectLst/>
                <a:uLnTx/>
                <a:uFillTx/>
                <a:latin typeface="DB Heavent Light"/>
                <a:ea typeface="Tahoma" panose="020B0604030504040204" pitchFamily="34" charset="0"/>
                <a:cs typeface="DB Heavent Light"/>
              </a:rPr>
              <a:t>หรืออาจขึ้นได้อีกเพียงครั้งเดียว ราคาทองคำ ที่ขึ้นแตะ $2000 เหรียญ สะท้อนในเรื่องนี้ได้</a:t>
            </a:r>
          </a:p>
          <a:p>
            <a:pPr marL="0" marR="0" lvl="1" indent="0" algn="l" defTabSz="914446" rtl="0" eaLnBrk="1" fontAlgn="auto" latinLnBrk="0" hangingPunct="1">
              <a:lnSpc>
                <a:spcPct val="100000"/>
              </a:lnSpc>
              <a:spcBef>
                <a:spcPts val="0"/>
              </a:spcBef>
              <a:spcAft>
                <a:spcPts val="600"/>
              </a:spcAft>
              <a:buClrTx/>
              <a:buSzTx/>
              <a:buFontTx/>
              <a:buNone/>
              <a:tabLst/>
              <a:defRPr/>
            </a:pPr>
            <a:r>
              <a:rPr kumimoji="0" lang="th-TH" sz="2800" b="0" i="0" u="none" strike="noStrike" kern="1200" cap="none" spc="0" normalizeH="0" baseline="0" noProof="0" dirty="0">
                <a:ln>
                  <a:noFill/>
                </a:ln>
                <a:solidFill>
                  <a:srgbClr val="FF0000"/>
                </a:solidFill>
                <a:effectLst/>
                <a:uLnTx/>
                <a:uFillTx/>
                <a:latin typeface="DB Heavent Light"/>
                <a:ea typeface="Tahoma" panose="020B0604030504040204" pitchFamily="34" charset="0"/>
                <a:cs typeface="DB Heavent Light"/>
              </a:rPr>
              <a:t>• สถานการณ์อิสราเอล มีแนวโน้มดีขึ้น </a:t>
            </a:r>
            <a:r>
              <a:rPr kumimoji="0" lang="th-TH" sz="2800" b="0" i="0" u="none" strike="noStrike" kern="1200" cap="none" spc="0" normalizeH="0" baseline="0" noProof="0" dirty="0">
                <a:ln>
                  <a:noFill/>
                </a:ln>
                <a:solidFill>
                  <a:schemeClr val="accent6">
                    <a:lumMod val="75000"/>
                  </a:schemeClr>
                </a:solidFill>
                <a:effectLst/>
                <a:uLnTx/>
                <a:uFillTx/>
                <a:latin typeface="DB Heavent Light"/>
                <a:ea typeface="Tahoma" panose="020B0604030504040204" pitchFamily="34" charset="0"/>
                <a:cs typeface="DB Heavent Light"/>
              </a:rPr>
              <a:t>หลังมีข่าวว่าทั้งสองฝ่าย เตรียมขึ้นโต๊ะเจรจาเรื่องปล่อยตัวประกันแลกกับการหยุดยิง ข่าวนี้ เป็นบวกต่อตลาด แต่ไม่ได้มาก เนื่องจากเราพบว่าตลาดหุ้นส่วนใหญ่ ไม่ได้ให้น้ำหนักกับเรื่องนี้มากนัก</a:t>
            </a:r>
          </a:p>
          <a:p>
            <a:pPr marL="0" marR="0" lvl="1" indent="0" algn="l" defTabSz="914446" rtl="0" eaLnBrk="1" fontAlgn="auto" latinLnBrk="0" hangingPunct="1">
              <a:lnSpc>
                <a:spcPct val="100000"/>
              </a:lnSpc>
              <a:spcBef>
                <a:spcPts val="0"/>
              </a:spcBef>
              <a:spcAft>
                <a:spcPts val="600"/>
              </a:spcAft>
              <a:buClrTx/>
              <a:buSzTx/>
              <a:buFontTx/>
              <a:buNone/>
              <a:tabLst/>
              <a:defRPr/>
            </a:pPr>
            <a:r>
              <a:rPr kumimoji="0" lang="th-TH" sz="2800" b="0" i="0" u="none" strike="noStrike" kern="1200" cap="none" spc="0" normalizeH="0" baseline="0" noProof="0" dirty="0">
                <a:ln>
                  <a:noFill/>
                </a:ln>
                <a:solidFill>
                  <a:schemeClr val="accent6">
                    <a:lumMod val="75000"/>
                  </a:schemeClr>
                </a:solidFill>
                <a:effectLst/>
                <a:uLnTx/>
                <a:uFillTx/>
                <a:latin typeface="DB Heavent Light"/>
                <a:ea typeface="Tahoma" panose="020B0604030504040204" pitchFamily="34" charset="0"/>
                <a:cs typeface="DB Heavent Light"/>
              </a:rPr>
              <a:t>• ราคาน้ำมันดิบ </a:t>
            </a:r>
            <a:r>
              <a:rPr kumimoji="0" lang="en-US" sz="2800" b="0" i="0" u="none" strike="noStrike" kern="1200" cap="none" spc="0" normalizeH="0" baseline="0" noProof="0" dirty="0">
                <a:ln>
                  <a:noFill/>
                </a:ln>
                <a:solidFill>
                  <a:schemeClr val="accent6">
                    <a:lumMod val="75000"/>
                  </a:schemeClr>
                </a:solidFill>
                <a:effectLst/>
                <a:uLnTx/>
                <a:uFillTx/>
                <a:latin typeface="DB Heavent Light"/>
                <a:ea typeface="Tahoma" panose="020B0604030504040204" pitchFamily="34" charset="0"/>
                <a:cs typeface="DB Heavent Light"/>
              </a:rPr>
              <a:t>Brent </a:t>
            </a:r>
            <a:r>
              <a:rPr kumimoji="0" lang="th-TH" sz="2800" b="0" i="0" u="none" strike="noStrike" kern="1200" cap="none" spc="0" normalizeH="0" baseline="0" noProof="0" dirty="0">
                <a:ln>
                  <a:noFill/>
                </a:ln>
                <a:solidFill>
                  <a:schemeClr val="accent6">
                    <a:lumMod val="75000"/>
                  </a:schemeClr>
                </a:solidFill>
                <a:effectLst/>
                <a:uLnTx/>
                <a:uFillTx/>
                <a:latin typeface="DB Heavent Light"/>
                <a:ea typeface="Tahoma" panose="020B0604030504040204" pitchFamily="34" charset="0"/>
                <a:cs typeface="DB Heavent Light"/>
              </a:rPr>
              <a:t>ทรงตัวได้ที่ $82 เหรียญ </a:t>
            </a:r>
            <a:r>
              <a:rPr kumimoji="0" lang="th-TH" sz="2800" b="0" i="0" u="none" strike="noStrike" kern="1200" cap="none" spc="0" normalizeH="0" baseline="0" noProof="0" dirty="0">
                <a:ln>
                  <a:noFill/>
                </a:ln>
                <a:solidFill>
                  <a:srgbClr val="FF0000"/>
                </a:solidFill>
                <a:effectLst/>
                <a:uLnTx/>
                <a:uFillTx/>
                <a:latin typeface="DB Heavent Light"/>
                <a:ea typeface="Tahoma" panose="020B0604030504040204" pitchFamily="34" charset="0"/>
                <a:cs typeface="DB Heavent Light"/>
              </a:rPr>
              <a:t>ตลาดยังเล่นเรื่อง </a:t>
            </a:r>
            <a:r>
              <a:rPr kumimoji="0" lang="en-US" sz="2800" b="0" i="0" u="none" strike="noStrike" kern="1200" cap="none" spc="0" normalizeH="0" baseline="0" noProof="0" dirty="0">
                <a:ln>
                  <a:noFill/>
                </a:ln>
                <a:solidFill>
                  <a:srgbClr val="FF0000"/>
                </a:solidFill>
                <a:effectLst/>
                <a:uLnTx/>
                <a:uFillTx/>
                <a:latin typeface="DB Heavent Light"/>
                <a:ea typeface="Tahoma" panose="020B0604030504040204" pitchFamily="34" charset="0"/>
                <a:cs typeface="DB Heavent Light"/>
              </a:rPr>
              <a:t>OPEC+ </a:t>
            </a:r>
            <a:r>
              <a:rPr kumimoji="0" lang="th-TH" sz="2800" b="0" i="0" u="none" strike="noStrike" kern="1200" cap="none" spc="0" normalizeH="0" baseline="0" noProof="0" dirty="0">
                <a:ln>
                  <a:noFill/>
                </a:ln>
                <a:solidFill>
                  <a:srgbClr val="FF0000"/>
                </a:solidFill>
                <a:effectLst/>
                <a:uLnTx/>
                <a:uFillTx/>
                <a:latin typeface="DB Heavent Light"/>
                <a:ea typeface="Tahoma" panose="020B0604030504040204" pitchFamily="34" charset="0"/>
                <a:cs typeface="DB Heavent Light"/>
              </a:rPr>
              <a:t>ที่จะประชุมวันอาทิตย์ (26) ว่าอาจมีการพิจารณาลดกำลังการผลิต</a:t>
            </a:r>
          </a:p>
          <a:p>
            <a:pPr marL="0" marR="0" lvl="1" indent="0" algn="l" defTabSz="914446" rtl="0" eaLnBrk="1" fontAlgn="auto" latinLnBrk="0" hangingPunct="1">
              <a:lnSpc>
                <a:spcPct val="100000"/>
              </a:lnSpc>
              <a:spcBef>
                <a:spcPts val="0"/>
              </a:spcBef>
              <a:spcAft>
                <a:spcPts val="600"/>
              </a:spcAft>
              <a:buClrTx/>
              <a:buSzTx/>
              <a:buFontTx/>
              <a:buNone/>
              <a:tabLst/>
              <a:defRPr/>
            </a:pPr>
            <a:r>
              <a:rPr kumimoji="0" lang="th-TH" sz="2800" b="0" i="0" u="none" strike="noStrike" kern="1200" cap="none" spc="0" normalizeH="0" baseline="0" noProof="0" dirty="0">
                <a:ln>
                  <a:noFill/>
                </a:ln>
                <a:solidFill>
                  <a:schemeClr val="accent6">
                    <a:lumMod val="75000"/>
                  </a:schemeClr>
                </a:solidFill>
                <a:effectLst/>
                <a:uLnTx/>
                <a:uFillTx/>
                <a:latin typeface="DB Heavent Light"/>
                <a:ea typeface="Tahoma" panose="020B0604030504040204" pitchFamily="34" charset="0"/>
                <a:cs typeface="DB Heavent Light"/>
              </a:rPr>
              <a:t>• ประชุม ครม. วานนี้ เรื่องสำคัญ คือ </a:t>
            </a:r>
            <a:r>
              <a:rPr kumimoji="0" lang="th-TH" sz="2800" b="0" i="0" u="none" strike="noStrike" kern="1200" cap="none" spc="0" normalizeH="0" baseline="0" noProof="0" dirty="0">
                <a:ln>
                  <a:noFill/>
                </a:ln>
                <a:solidFill>
                  <a:srgbClr val="FF0000"/>
                </a:solidFill>
                <a:effectLst/>
                <a:uLnTx/>
                <a:uFillTx/>
                <a:latin typeface="DB Heavent Light"/>
                <a:ea typeface="Tahoma" panose="020B0604030504040204" pitchFamily="34" charset="0"/>
                <a:cs typeface="DB Heavent Light"/>
              </a:rPr>
              <a:t>อนุมัติให้นำเงินลงทุนจากการลงทุนในกองทุน </a:t>
            </a:r>
            <a:r>
              <a:rPr kumimoji="0" lang="en-US" sz="2800" b="0" i="0" u="none" strike="noStrike" kern="1200" cap="none" spc="0" normalizeH="0" baseline="0" noProof="0" dirty="0">
                <a:ln>
                  <a:noFill/>
                </a:ln>
                <a:solidFill>
                  <a:srgbClr val="FF0000"/>
                </a:solidFill>
                <a:effectLst/>
                <a:uLnTx/>
                <a:uFillTx/>
                <a:latin typeface="DB Heavent Light"/>
                <a:ea typeface="Tahoma" panose="020B0604030504040204" pitchFamily="34" charset="0"/>
                <a:cs typeface="DB Heavent Light"/>
              </a:rPr>
              <a:t>TESG </a:t>
            </a:r>
            <a:r>
              <a:rPr kumimoji="0" lang="th-TH" sz="2800" b="0" i="0" u="none" strike="noStrike" kern="1200" cap="none" spc="0" normalizeH="0" baseline="0" noProof="0" dirty="0">
                <a:ln>
                  <a:noFill/>
                </a:ln>
                <a:solidFill>
                  <a:schemeClr val="accent6">
                    <a:lumMod val="75000"/>
                  </a:schemeClr>
                </a:solidFill>
                <a:effectLst/>
                <a:uLnTx/>
                <a:uFillTx/>
                <a:latin typeface="DB Heavent Light"/>
                <a:ea typeface="Tahoma" panose="020B0604030504040204" pitchFamily="34" charset="0"/>
                <a:cs typeface="DB Heavent Light"/>
              </a:rPr>
              <a:t>มาลดหย่อนภาษีได้ 100,000 บาท และถือครอง 8 ปี เป็นบวกต่อตลาดหุ้น และจะทำให้หุ้นขนาดใหญ่ได้อานิสงค์จากเรื่องนี้ (ยกเว้น </a:t>
            </a:r>
            <a:r>
              <a:rPr kumimoji="0" lang="en-US" sz="2800" b="0" i="0" u="none" strike="noStrike" kern="1200" cap="none" spc="0" normalizeH="0" baseline="0" noProof="0" dirty="0">
                <a:ln>
                  <a:noFill/>
                </a:ln>
                <a:solidFill>
                  <a:schemeClr val="accent6">
                    <a:lumMod val="75000"/>
                  </a:schemeClr>
                </a:solidFill>
                <a:effectLst/>
                <a:uLnTx/>
                <a:uFillTx/>
                <a:latin typeface="DB Heavent Light"/>
                <a:ea typeface="Tahoma" panose="020B0604030504040204" pitchFamily="34" charset="0"/>
                <a:cs typeface="DB Heavent Light"/>
              </a:rPr>
              <a:t>DELTA)</a:t>
            </a:r>
          </a:p>
          <a:p>
            <a:pPr marL="0" marR="0" lvl="1" indent="0" algn="l" defTabSz="914446" rtl="0" eaLnBrk="1" fontAlgn="auto" latinLnBrk="0" hangingPunct="1">
              <a:lnSpc>
                <a:spcPct val="100000"/>
              </a:lnSpc>
              <a:spcBef>
                <a:spcPts val="0"/>
              </a:spcBef>
              <a:spcAft>
                <a:spcPts val="600"/>
              </a:spcAft>
              <a:buClrTx/>
              <a:buSzTx/>
              <a:buFontTx/>
              <a:buNone/>
              <a:tabLst/>
              <a:defRPr/>
            </a:pPr>
            <a:endParaRPr kumimoji="0" lang="th-TH" sz="2800" b="0" i="0" u="none" strike="noStrike" kern="1200" cap="none" spc="0" normalizeH="0" baseline="0" noProof="0" dirty="0">
              <a:ln>
                <a:noFill/>
              </a:ln>
              <a:solidFill>
                <a:srgbClr val="FF0000"/>
              </a:solidFill>
              <a:effectLst/>
              <a:uLnTx/>
              <a:uFillTx/>
              <a:latin typeface="DB Heavent Light"/>
              <a:ea typeface="Tahoma" panose="020B0604030504040204" pitchFamily="34" charset="0"/>
              <a:cs typeface="DB Heavent Light"/>
            </a:endParaRPr>
          </a:p>
        </p:txBody>
      </p:sp>
      <p:sp>
        <p:nvSpPr>
          <p:cNvPr id="4" name="Rectangle 3">
            <a:extLst>
              <a:ext uri="{FF2B5EF4-FFF2-40B4-BE49-F238E27FC236}">
                <a16:creationId xmlns:a16="http://schemas.microsoft.com/office/drawing/2014/main" id="{F50935DD-8067-4D81-8806-B19D766BECE2}"/>
              </a:ext>
            </a:extLst>
          </p:cNvPr>
          <p:cNvSpPr>
            <a:spLocks/>
          </p:cNvSpPr>
          <p:nvPr/>
        </p:nvSpPr>
        <p:spPr>
          <a:xfrm>
            <a:off x="830930" y="40517"/>
            <a:ext cx="8029507" cy="646331"/>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Market Outlook &amp; Factors</a:t>
            </a:r>
          </a:p>
        </p:txBody>
      </p:sp>
      <p:sp>
        <p:nvSpPr>
          <p:cNvPr id="2" name="Title 1">
            <a:extLst>
              <a:ext uri="{FF2B5EF4-FFF2-40B4-BE49-F238E27FC236}">
                <a16:creationId xmlns:a16="http://schemas.microsoft.com/office/drawing/2014/main" id="{53F66A24-C288-5911-3FEA-5F5033A52555}"/>
              </a:ext>
            </a:extLst>
          </p:cNvPr>
          <p:cNvSpPr>
            <a:spLocks noGrp="1"/>
          </p:cNvSpPr>
          <p:nvPr>
            <p:ph type="title"/>
          </p:nvPr>
        </p:nvSpPr>
        <p:spPr>
          <a:xfrm>
            <a:off x="273335" y="66575"/>
            <a:ext cx="9999333" cy="727753"/>
          </a:xfrm>
        </p:spPr>
        <p:txBody>
          <a:bodyPr/>
          <a:lstStyle/>
          <a:p>
            <a:r>
              <a:rPr lang="en-US" dirty="0">
                <a:solidFill>
                  <a:schemeClr val="tx2">
                    <a:lumMod val="75000"/>
                  </a:schemeClr>
                </a:solidFill>
              </a:rPr>
              <a:t>Weekly Strategy</a:t>
            </a:r>
          </a:p>
        </p:txBody>
      </p:sp>
      <p:sp>
        <p:nvSpPr>
          <p:cNvPr id="16" name="TextBox 15">
            <a:extLst>
              <a:ext uri="{FF2B5EF4-FFF2-40B4-BE49-F238E27FC236}">
                <a16:creationId xmlns:a16="http://schemas.microsoft.com/office/drawing/2014/main" id="{9C5515FE-15E6-B542-884B-836CD25D6D57}"/>
              </a:ext>
            </a:extLst>
          </p:cNvPr>
          <p:cNvSpPr txBox="1"/>
          <p:nvPr/>
        </p:nvSpPr>
        <p:spPr>
          <a:xfrm>
            <a:off x="10875245" y="794328"/>
            <a:ext cx="13167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400" b="0" i="0" u="none" strike="noStrike" kern="1200" cap="none" spc="0" normalizeH="0" baseline="0" noProof="0" dirty="0">
                <a:ln>
                  <a:noFill/>
                </a:ln>
                <a:solidFill>
                  <a:srgbClr val="003D66"/>
                </a:solidFill>
                <a:effectLst/>
                <a:uLnTx/>
                <a:uFillTx/>
                <a:latin typeface="DB Heavent Light"/>
                <a:ea typeface="+mn-ea"/>
                <a:cs typeface="DB Heavent Light"/>
              </a:rPr>
              <a:t>2</a:t>
            </a:r>
            <a:r>
              <a:rPr kumimoji="0" lang="en-US" sz="2400" b="0" i="0" u="none" strike="noStrike" kern="1200" cap="none" spc="0" normalizeH="0" baseline="0" noProof="0" dirty="0">
                <a:ln>
                  <a:noFill/>
                </a:ln>
                <a:solidFill>
                  <a:srgbClr val="003D66"/>
                </a:solidFill>
                <a:effectLst/>
                <a:uLnTx/>
                <a:uFillTx/>
                <a:latin typeface="DB Heavent Light"/>
                <a:ea typeface="+mn-ea"/>
                <a:cs typeface="DB Heavent Light"/>
              </a:rPr>
              <a:t>2</a:t>
            </a:r>
            <a:r>
              <a:rPr kumimoji="0" lang="th-TH" sz="2400" b="0" i="0" u="none" strike="noStrike" kern="1200" cap="none" spc="0" normalizeH="0" baseline="0" noProof="0" dirty="0">
                <a:ln>
                  <a:noFill/>
                </a:ln>
                <a:solidFill>
                  <a:srgbClr val="003D66"/>
                </a:solidFill>
                <a:effectLst/>
                <a:uLnTx/>
                <a:uFillTx/>
                <a:latin typeface="DB Heavent Light"/>
                <a:ea typeface="+mn-ea"/>
                <a:cs typeface="DB Heavent Light"/>
              </a:rPr>
              <a:t>-</a:t>
            </a:r>
            <a:r>
              <a:rPr kumimoji="0" lang="en-US" sz="2400" b="0" i="0" u="none" strike="noStrike" kern="1200" cap="none" spc="0" normalizeH="0" baseline="0" noProof="0" dirty="0">
                <a:ln>
                  <a:noFill/>
                </a:ln>
                <a:solidFill>
                  <a:srgbClr val="003D66"/>
                </a:solidFill>
                <a:effectLst/>
                <a:uLnTx/>
                <a:uFillTx/>
                <a:latin typeface="DB Heavent Light"/>
                <a:ea typeface="+mn-ea"/>
                <a:cs typeface="DB Heavent Light"/>
              </a:rPr>
              <a:t>Nov-23</a:t>
            </a:r>
          </a:p>
        </p:txBody>
      </p:sp>
      <p:sp>
        <p:nvSpPr>
          <p:cNvPr id="9" name="TextBox 8">
            <a:extLst>
              <a:ext uri="{FF2B5EF4-FFF2-40B4-BE49-F238E27FC236}">
                <a16:creationId xmlns:a16="http://schemas.microsoft.com/office/drawing/2014/main" id="{F78A0315-3B8D-F6EE-AED8-5BD18F1498DE}"/>
              </a:ext>
            </a:extLst>
          </p:cNvPr>
          <p:cNvSpPr txBox="1"/>
          <p:nvPr/>
        </p:nvSpPr>
        <p:spPr>
          <a:xfrm>
            <a:off x="100853" y="894041"/>
            <a:ext cx="10276724" cy="584775"/>
          </a:xfrm>
          <a:prstGeom prst="rect">
            <a:avLst/>
          </a:prstGeom>
          <a:solidFill>
            <a:schemeClr val="accent6">
              <a:lumMod val="20000"/>
              <a:lumOff val="80000"/>
            </a:schemeClr>
          </a:solidFill>
        </p:spPr>
        <p:txBody>
          <a:bodyPr wrap="square">
            <a:spAutoFit/>
          </a:bodyPr>
          <a:lstStyle/>
          <a:p>
            <a:pPr marL="0" marR="0" lvl="1" indent="0" algn="l" defTabSz="914446" rtl="0" eaLnBrk="1" fontAlgn="auto" latinLnBrk="0" hangingPunct="1">
              <a:lnSpc>
                <a:spcPct val="100000"/>
              </a:lnSpc>
              <a:spcBef>
                <a:spcPts val="0"/>
              </a:spcBef>
              <a:spcAft>
                <a:spcPts val="0"/>
              </a:spcAft>
              <a:buClrTx/>
              <a:buSzTx/>
              <a:buFontTx/>
              <a:buNone/>
              <a:tabLst/>
              <a:defRPr/>
            </a:pPr>
            <a:r>
              <a:rPr kumimoji="0" lang="th-TH" sz="3200" b="1" i="0" u="non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ดัชนีฯ ทรงยังดี แค่ขาดแรงซื้อ นักลงทุนเก็งกองทุน </a:t>
            </a:r>
            <a:r>
              <a:rPr kumimoji="0" lang="en-US" sz="3200" b="1" i="0" u="non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TESG </a:t>
            </a:r>
            <a:r>
              <a:rPr kumimoji="0" lang="th-TH" sz="3200" b="1" i="0" u="non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และรับรู้รายงานประชุม </a:t>
            </a:r>
            <a:r>
              <a:rPr kumimoji="0" lang="en-US" sz="3200" b="1" i="0" u="non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FOMC </a:t>
            </a:r>
            <a:r>
              <a:rPr kumimoji="0" lang="th-TH" sz="3200" b="1" i="0" u="non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แล้ว</a:t>
            </a:r>
          </a:p>
        </p:txBody>
      </p:sp>
      <p:pic>
        <p:nvPicPr>
          <p:cNvPr id="7" name="Picture 6">
            <a:extLst>
              <a:ext uri="{FF2B5EF4-FFF2-40B4-BE49-F238E27FC236}">
                <a16:creationId xmlns:a16="http://schemas.microsoft.com/office/drawing/2014/main" id="{355EE8FC-66BD-EA10-F0FF-C69E70CE10A7}"/>
              </a:ext>
            </a:extLst>
          </p:cNvPr>
          <p:cNvPicPr>
            <a:picLocks noChangeAspect="1"/>
          </p:cNvPicPr>
          <p:nvPr/>
        </p:nvPicPr>
        <p:blipFill>
          <a:blip r:embed="rId3"/>
          <a:stretch>
            <a:fillRect/>
          </a:stretch>
        </p:blipFill>
        <p:spPr>
          <a:xfrm>
            <a:off x="10272668" y="1578529"/>
            <a:ext cx="1733550" cy="1209675"/>
          </a:xfrm>
          <a:prstGeom prst="rect">
            <a:avLst/>
          </a:prstGeom>
        </p:spPr>
      </p:pic>
      <p:pic>
        <p:nvPicPr>
          <p:cNvPr id="10" name="Picture 9">
            <a:extLst>
              <a:ext uri="{FF2B5EF4-FFF2-40B4-BE49-F238E27FC236}">
                <a16:creationId xmlns:a16="http://schemas.microsoft.com/office/drawing/2014/main" id="{BE6018DB-A008-DB11-5025-456C845C6FBC}"/>
              </a:ext>
            </a:extLst>
          </p:cNvPr>
          <p:cNvPicPr>
            <a:picLocks noChangeAspect="1"/>
          </p:cNvPicPr>
          <p:nvPr/>
        </p:nvPicPr>
        <p:blipFill>
          <a:blip r:embed="rId4"/>
          <a:stretch>
            <a:fillRect/>
          </a:stretch>
        </p:blipFill>
        <p:spPr>
          <a:xfrm>
            <a:off x="10272668" y="2860122"/>
            <a:ext cx="1733550" cy="1209675"/>
          </a:xfrm>
          <a:prstGeom prst="rect">
            <a:avLst/>
          </a:prstGeom>
        </p:spPr>
      </p:pic>
      <p:pic>
        <p:nvPicPr>
          <p:cNvPr id="12" name="Picture 11">
            <a:extLst>
              <a:ext uri="{FF2B5EF4-FFF2-40B4-BE49-F238E27FC236}">
                <a16:creationId xmlns:a16="http://schemas.microsoft.com/office/drawing/2014/main" id="{450CF62E-02DA-7CA5-76F8-DD12D13D40AF}"/>
              </a:ext>
            </a:extLst>
          </p:cNvPr>
          <p:cNvPicPr>
            <a:picLocks noChangeAspect="1"/>
          </p:cNvPicPr>
          <p:nvPr/>
        </p:nvPicPr>
        <p:blipFill>
          <a:blip r:embed="rId5"/>
          <a:stretch>
            <a:fillRect/>
          </a:stretch>
        </p:blipFill>
        <p:spPr>
          <a:xfrm>
            <a:off x="10272668" y="4218028"/>
            <a:ext cx="1733550" cy="1209675"/>
          </a:xfrm>
          <a:prstGeom prst="rect">
            <a:avLst/>
          </a:prstGeom>
        </p:spPr>
      </p:pic>
    </p:spTree>
    <p:extLst>
      <p:ext uri="{BB962C8B-B14F-4D97-AF65-F5344CB8AC3E}">
        <p14:creationId xmlns:p14="http://schemas.microsoft.com/office/powerpoint/2010/main" val="1233669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43D70-D1A8-2B65-01C5-0485FC1A083F}"/>
              </a:ext>
            </a:extLst>
          </p:cNvPr>
          <p:cNvSpPr>
            <a:spLocks noGrp="1"/>
          </p:cNvSpPr>
          <p:nvPr>
            <p:ph type="title"/>
          </p:nvPr>
        </p:nvSpPr>
        <p:spPr/>
        <p:txBody>
          <a:bodyPr/>
          <a:lstStyle/>
          <a:p>
            <a:r>
              <a:rPr lang="th-TH" dirty="0"/>
              <a:t>ข้อมูลสถิติ </a:t>
            </a:r>
            <a:r>
              <a:rPr lang="en-US" dirty="0"/>
              <a:t>Program Trading </a:t>
            </a:r>
            <a:r>
              <a:rPr lang="th-TH" dirty="0"/>
              <a:t>รายวัน</a:t>
            </a:r>
            <a:endParaRPr lang="en-US" dirty="0"/>
          </a:p>
        </p:txBody>
      </p:sp>
      <p:sp>
        <p:nvSpPr>
          <p:cNvPr id="5" name="TextBox 4">
            <a:extLst>
              <a:ext uri="{FF2B5EF4-FFF2-40B4-BE49-F238E27FC236}">
                <a16:creationId xmlns:a16="http://schemas.microsoft.com/office/drawing/2014/main" id="{9C3109AF-5AA6-845F-8DF1-C79843B47837}"/>
              </a:ext>
            </a:extLst>
          </p:cNvPr>
          <p:cNvSpPr txBox="1"/>
          <p:nvPr/>
        </p:nvSpPr>
        <p:spPr>
          <a:xfrm>
            <a:off x="76200" y="6154221"/>
            <a:ext cx="6096000" cy="369332"/>
          </a:xfrm>
          <a:prstGeom prst="rect">
            <a:avLst/>
          </a:prstGeom>
          <a:noFill/>
        </p:spPr>
        <p:txBody>
          <a:bodyPr wrap="square">
            <a:spAutoFit/>
          </a:bodyPr>
          <a:lstStyle/>
          <a:p>
            <a:r>
              <a:rPr lang="en-US" dirty="0"/>
              <a:t>https://www.set.or.th/th/market/statistics/program-trading-value</a:t>
            </a:r>
          </a:p>
        </p:txBody>
      </p:sp>
      <p:pic>
        <p:nvPicPr>
          <p:cNvPr id="7" name="Picture 6">
            <a:hlinkClick r:id="rId2"/>
            <a:extLst>
              <a:ext uri="{FF2B5EF4-FFF2-40B4-BE49-F238E27FC236}">
                <a16:creationId xmlns:a16="http://schemas.microsoft.com/office/drawing/2014/main" id="{19041E40-E7CC-7119-32DE-4E2D64B94AD1}"/>
              </a:ext>
            </a:extLst>
          </p:cNvPr>
          <p:cNvPicPr>
            <a:picLocks noChangeAspect="1"/>
          </p:cNvPicPr>
          <p:nvPr/>
        </p:nvPicPr>
        <p:blipFill>
          <a:blip r:embed="rId3"/>
          <a:stretch>
            <a:fillRect/>
          </a:stretch>
        </p:blipFill>
        <p:spPr>
          <a:xfrm>
            <a:off x="191469" y="952390"/>
            <a:ext cx="11140393" cy="3165828"/>
          </a:xfrm>
          <a:prstGeom prst="rect">
            <a:avLst/>
          </a:prstGeom>
        </p:spPr>
      </p:pic>
      <p:sp>
        <p:nvSpPr>
          <p:cNvPr id="10" name="TextBox 9">
            <a:extLst>
              <a:ext uri="{FF2B5EF4-FFF2-40B4-BE49-F238E27FC236}">
                <a16:creationId xmlns:a16="http://schemas.microsoft.com/office/drawing/2014/main" id="{C371B7A6-6820-1FEF-155C-47F90B368C4C}"/>
              </a:ext>
            </a:extLst>
          </p:cNvPr>
          <p:cNvSpPr txBox="1"/>
          <p:nvPr/>
        </p:nvSpPr>
        <p:spPr>
          <a:xfrm>
            <a:off x="191469" y="4206331"/>
            <a:ext cx="9999333" cy="1569660"/>
          </a:xfrm>
          <a:prstGeom prst="rect">
            <a:avLst/>
          </a:prstGeom>
          <a:noFill/>
        </p:spPr>
        <p:txBody>
          <a:bodyPr wrap="square" rtlCol="0">
            <a:spAutoFit/>
          </a:bodyPr>
          <a:lstStyle/>
          <a:p>
            <a:r>
              <a:rPr lang="th-TH" sz="2400" dirty="0"/>
              <a:t>หมายเหตุ</a:t>
            </a:r>
          </a:p>
          <a:p>
            <a:r>
              <a:rPr lang="en-US" sz="2400" dirty="0"/>
              <a:t>Program Trading </a:t>
            </a:r>
            <a:r>
              <a:rPr lang="th-TH" sz="2400" dirty="0"/>
              <a:t>หมายถึง การซื้อขายหลักทรัพย์ด้วยชุดคำสั่งคอมพิวเตอร์</a:t>
            </a:r>
          </a:p>
          <a:p>
            <a:r>
              <a:rPr lang="th-TH" sz="2400" dirty="0"/>
              <a:t>* แสดงข้อมูลของหลักทรัพย์ที่มีราคาปิด และมูลค่าการซื้อขายเปลี่ยนแปลงไปมากจากวันทำการซื้อขายก่อนหน้า</a:t>
            </a:r>
          </a:p>
          <a:p>
            <a:r>
              <a:rPr lang="th-TH" sz="2400" dirty="0"/>
              <a:t>* กรณีไม่แสดงข้อมูล หมายถึง ไม่มีหลักทรัพย์เข้าเกณฑ์ที่กำหนด</a:t>
            </a:r>
            <a:endParaRPr lang="en-US" sz="2400" dirty="0"/>
          </a:p>
        </p:txBody>
      </p:sp>
      <p:pic>
        <p:nvPicPr>
          <p:cNvPr id="11" name="Picture 10">
            <a:extLst>
              <a:ext uri="{FF2B5EF4-FFF2-40B4-BE49-F238E27FC236}">
                <a16:creationId xmlns:a16="http://schemas.microsoft.com/office/drawing/2014/main" id="{A3CD7A54-CD9B-47F5-B1E7-38E4547209E5}"/>
              </a:ext>
            </a:extLst>
          </p:cNvPr>
          <p:cNvPicPr>
            <a:picLocks noChangeAspect="1"/>
          </p:cNvPicPr>
          <p:nvPr/>
        </p:nvPicPr>
        <p:blipFill>
          <a:blip r:embed="rId4"/>
          <a:stretch>
            <a:fillRect/>
          </a:stretch>
        </p:blipFill>
        <p:spPr>
          <a:xfrm>
            <a:off x="9119611" y="3618848"/>
            <a:ext cx="2880919" cy="2794042"/>
          </a:xfrm>
          <a:prstGeom prst="rect">
            <a:avLst/>
          </a:prstGeom>
        </p:spPr>
      </p:pic>
    </p:spTree>
    <p:extLst>
      <p:ext uri="{BB962C8B-B14F-4D97-AF65-F5344CB8AC3E}">
        <p14:creationId xmlns:p14="http://schemas.microsoft.com/office/powerpoint/2010/main" val="2900199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43D70-D1A8-2B65-01C5-0485FC1A083F}"/>
              </a:ext>
            </a:extLst>
          </p:cNvPr>
          <p:cNvSpPr>
            <a:spLocks noGrp="1"/>
          </p:cNvSpPr>
          <p:nvPr>
            <p:ph type="title"/>
          </p:nvPr>
        </p:nvSpPr>
        <p:spPr/>
        <p:txBody>
          <a:bodyPr/>
          <a:lstStyle/>
          <a:p>
            <a:r>
              <a:rPr lang="th-TH" dirty="0"/>
              <a:t>ข้อมูลสถิติ </a:t>
            </a:r>
            <a:r>
              <a:rPr lang="en-US" dirty="0"/>
              <a:t>Program Trading </a:t>
            </a:r>
            <a:r>
              <a:rPr lang="th-TH" dirty="0"/>
              <a:t>รายวัน</a:t>
            </a:r>
            <a:endParaRPr lang="en-US" dirty="0"/>
          </a:p>
        </p:txBody>
      </p:sp>
      <p:sp>
        <p:nvSpPr>
          <p:cNvPr id="5" name="TextBox 4">
            <a:extLst>
              <a:ext uri="{FF2B5EF4-FFF2-40B4-BE49-F238E27FC236}">
                <a16:creationId xmlns:a16="http://schemas.microsoft.com/office/drawing/2014/main" id="{9C3109AF-5AA6-845F-8DF1-C79843B47837}"/>
              </a:ext>
            </a:extLst>
          </p:cNvPr>
          <p:cNvSpPr txBox="1"/>
          <p:nvPr/>
        </p:nvSpPr>
        <p:spPr>
          <a:xfrm>
            <a:off x="76200" y="6154221"/>
            <a:ext cx="6096000" cy="369332"/>
          </a:xfrm>
          <a:prstGeom prst="rect">
            <a:avLst/>
          </a:prstGeom>
          <a:noFill/>
        </p:spPr>
        <p:txBody>
          <a:bodyPr wrap="square">
            <a:spAutoFit/>
          </a:bodyPr>
          <a:lstStyle/>
          <a:p>
            <a:r>
              <a:rPr lang="en-US" dirty="0"/>
              <a:t>https://www.set.or.th/th/market/statistics/program-trading-value</a:t>
            </a:r>
          </a:p>
        </p:txBody>
      </p:sp>
      <p:pic>
        <p:nvPicPr>
          <p:cNvPr id="9" name="Picture 8">
            <a:hlinkClick r:id="rId2"/>
            <a:extLst>
              <a:ext uri="{FF2B5EF4-FFF2-40B4-BE49-F238E27FC236}">
                <a16:creationId xmlns:a16="http://schemas.microsoft.com/office/drawing/2014/main" id="{38888BB0-1DB5-48CA-890E-D2B432A32E43}"/>
              </a:ext>
            </a:extLst>
          </p:cNvPr>
          <p:cNvPicPr>
            <a:picLocks noChangeAspect="1"/>
          </p:cNvPicPr>
          <p:nvPr/>
        </p:nvPicPr>
        <p:blipFill>
          <a:blip r:embed="rId3"/>
          <a:stretch>
            <a:fillRect/>
          </a:stretch>
        </p:blipFill>
        <p:spPr>
          <a:xfrm>
            <a:off x="351623" y="840940"/>
            <a:ext cx="11488753" cy="5266667"/>
          </a:xfrm>
          <a:prstGeom prst="rect">
            <a:avLst/>
          </a:prstGeom>
        </p:spPr>
      </p:pic>
      <p:sp>
        <p:nvSpPr>
          <p:cNvPr id="3" name="TextBox 2">
            <a:extLst>
              <a:ext uri="{FF2B5EF4-FFF2-40B4-BE49-F238E27FC236}">
                <a16:creationId xmlns:a16="http://schemas.microsoft.com/office/drawing/2014/main" id="{D9A5824B-01F2-3DE9-0031-C99D1FB2B9C3}"/>
              </a:ext>
            </a:extLst>
          </p:cNvPr>
          <p:cNvSpPr txBox="1"/>
          <p:nvPr/>
        </p:nvSpPr>
        <p:spPr>
          <a:xfrm>
            <a:off x="7839074" y="2686050"/>
            <a:ext cx="2943225" cy="3108543"/>
          </a:xfrm>
          <a:prstGeom prst="rect">
            <a:avLst/>
          </a:prstGeom>
          <a:solidFill>
            <a:srgbClr val="FFC000"/>
          </a:solidFill>
        </p:spPr>
        <p:txBody>
          <a:bodyPr wrap="square" rtlCol="0">
            <a:spAutoFit/>
          </a:bodyPr>
          <a:lstStyle/>
          <a:p>
            <a:r>
              <a:rPr lang="th-TH" sz="2800" dirty="0"/>
              <a:t>ถ้าราคาหุ้นตัวใดๆ สูงขึ้น/ลง เพราะ </a:t>
            </a:r>
            <a:r>
              <a:rPr lang="en-US" sz="2800" dirty="0"/>
              <a:t>Program Trading</a:t>
            </a:r>
            <a:r>
              <a:rPr lang="th-TH" sz="2800" dirty="0"/>
              <a:t>  อาจถูกมองว่า ไม่ได้ขึ้น</a:t>
            </a:r>
            <a:r>
              <a:rPr lang="en-US" sz="2800" dirty="0"/>
              <a:t>/</a:t>
            </a:r>
            <a:r>
              <a:rPr lang="th-TH" sz="2800" dirty="0"/>
              <a:t>ลงจากปัจจัยพื้นฐาน หรือข่าวสารในทางบวกของหุ้น  ก็อาจมีผลต่อราคาหุ้นตัวนั้นในวันถัดมาได้</a:t>
            </a:r>
            <a:endParaRPr lang="en-US" sz="2800" dirty="0"/>
          </a:p>
        </p:txBody>
      </p:sp>
    </p:spTree>
    <p:extLst>
      <p:ext uri="{BB962C8B-B14F-4D97-AF65-F5344CB8AC3E}">
        <p14:creationId xmlns:p14="http://schemas.microsoft.com/office/powerpoint/2010/main" val="3851619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D92F6-CCA5-987D-9371-ECDF77B29572}"/>
              </a:ext>
            </a:extLst>
          </p:cNvPr>
          <p:cNvSpPr>
            <a:spLocks noGrp="1"/>
          </p:cNvSpPr>
          <p:nvPr>
            <p:ph type="title"/>
          </p:nvPr>
        </p:nvSpPr>
        <p:spPr/>
        <p:txBody>
          <a:bodyPr/>
          <a:lstStyle/>
          <a:p>
            <a:r>
              <a:rPr lang="en-US" dirty="0"/>
              <a:t>MSCI Index </a:t>
            </a:r>
            <a:r>
              <a:rPr lang="th-TH" dirty="0"/>
              <a:t>ปรับหุ้นเข้า/ออก </a:t>
            </a:r>
            <a:endParaRPr lang="en-US" dirty="0"/>
          </a:p>
        </p:txBody>
      </p:sp>
      <p:sp>
        <p:nvSpPr>
          <p:cNvPr id="5" name="TextBox 4">
            <a:extLst>
              <a:ext uri="{FF2B5EF4-FFF2-40B4-BE49-F238E27FC236}">
                <a16:creationId xmlns:a16="http://schemas.microsoft.com/office/drawing/2014/main" id="{5A0ECAFC-D9BD-0534-CA4F-4425EE677D3A}"/>
              </a:ext>
            </a:extLst>
          </p:cNvPr>
          <p:cNvSpPr txBox="1"/>
          <p:nvPr/>
        </p:nvSpPr>
        <p:spPr>
          <a:xfrm>
            <a:off x="376517" y="986118"/>
            <a:ext cx="11008659" cy="5262979"/>
          </a:xfrm>
          <a:prstGeom prst="rect">
            <a:avLst/>
          </a:prstGeom>
          <a:noFill/>
        </p:spPr>
        <p:txBody>
          <a:bodyPr wrap="square">
            <a:spAutoFit/>
          </a:bodyPr>
          <a:lstStyle/>
          <a:p>
            <a:pPr marL="0" marR="0">
              <a:spcBef>
                <a:spcPts val="0"/>
              </a:spcBef>
              <a:spcAft>
                <a:spcPts val="0"/>
              </a:spcAft>
            </a:pPr>
            <a:r>
              <a:rPr lang="en-US" sz="2800" dirty="0">
                <a:effectLst/>
                <a:latin typeface="Tahoma" panose="020B0604030504040204" pitchFamily="34" charset="0"/>
                <a:ea typeface="Tahoma" panose="020B0604030504040204" pitchFamily="34" charset="0"/>
                <a:cs typeface="Tahoma" panose="020B0604030504040204" pitchFamily="34" charset="0"/>
              </a:rPr>
              <a:t>15 </a:t>
            </a:r>
            <a:r>
              <a:rPr lang="th-TH" sz="2800" dirty="0">
                <a:effectLst/>
                <a:latin typeface="Tahoma" panose="020B0604030504040204" pitchFamily="34" charset="0"/>
                <a:ea typeface="Tahoma" panose="020B0604030504040204" pitchFamily="34" charset="0"/>
                <a:cs typeface="Tahoma" panose="020B0604030504040204" pitchFamily="34" charset="0"/>
              </a:rPr>
              <a:t>พ.ย.66</a:t>
            </a:r>
            <a:endParaRPr lang="en-US" sz="2800" dirty="0">
              <a:effectLst/>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r>
              <a:rPr lang="en-US" sz="2800" dirty="0">
                <a:effectLst/>
                <a:latin typeface="Tahoma" panose="020B0604030504040204" pitchFamily="34" charset="0"/>
                <a:ea typeface="Tahoma" panose="020B0604030504040204" pitchFamily="34" charset="0"/>
                <a:cs typeface="Tahoma" panose="020B0604030504040204" pitchFamily="34" charset="0"/>
              </a:rPr>
              <a:t>MSCI Index </a:t>
            </a:r>
            <a:r>
              <a:rPr lang="th-TH" sz="2800" dirty="0">
                <a:effectLst/>
                <a:latin typeface="Tahoma" panose="020B0604030504040204" pitchFamily="34" charset="0"/>
                <a:ea typeface="Tahoma" panose="020B0604030504040204" pitchFamily="34" charset="0"/>
                <a:cs typeface="Tahoma" panose="020B0604030504040204" pitchFamily="34" charset="0"/>
              </a:rPr>
              <a:t>ปรับหุ้นเข้า/ออก ในการคำนวณดัชนีฯ  ใช้ราคาปิด 30 พ.ย.66</a:t>
            </a:r>
            <a:r>
              <a:rPr lang="en-US" sz="2800" dirty="0">
                <a:effectLst/>
                <a:latin typeface="Tahoma" panose="020B0604030504040204" pitchFamily="34" charset="0"/>
                <a:ea typeface="Tahoma" panose="020B0604030504040204" pitchFamily="34" charset="0"/>
                <a:cs typeface="Tahoma" panose="020B0604030504040204" pitchFamily="34" charset="0"/>
              </a:rPr>
              <a:t>  </a:t>
            </a:r>
          </a:p>
          <a:p>
            <a:pPr marL="0" marR="0">
              <a:spcBef>
                <a:spcPts val="0"/>
              </a:spcBef>
              <a:spcAft>
                <a:spcPts val="0"/>
              </a:spcAft>
            </a:pPr>
            <a:r>
              <a:rPr lang="en-US" sz="2800" dirty="0">
                <a:effectLst/>
                <a:latin typeface="Tahoma" panose="020B0604030504040204" pitchFamily="34" charset="0"/>
                <a:ea typeface="Tahoma" panose="020B0604030504040204" pitchFamily="34" charset="0"/>
                <a:cs typeface="Tahoma" panose="020B0604030504040204" pitchFamily="34" charset="0"/>
              </a:rPr>
              <a:t> </a:t>
            </a:r>
          </a:p>
          <a:p>
            <a:pPr marL="0" marR="0">
              <a:spcBef>
                <a:spcPts val="0"/>
              </a:spcBef>
              <a:spcAft>
                <a:spcPts val="0"/>
              </a:spcAft>
            </a:pPr>
            <a:r>
              <a:rPr lang="en-US" sz="2800" dirty="0">
                <a:effectLst/>
                <a:latin typeface="Tahoma" panose="020B0604030504040204" pitchFamily="34" charset="0"/>
                <a:ea typeface="Tahoma" panose="020B0604030504040204" pitchFamily="34" charset="0"/>
                <a:cs typeface="Tahoma" panose="020B0604030504040204" pitchFamily="34" charset="0"/>
              </a:rPr>
              <a:t>#</a:t>
            </a:r>
            <a:r>
              <a:rPr lang="th-TH" sz="2800" dirty="0">
                <a:effectLst/>
                <a:latin typeface="Tahoma" panose="020B0604030504040204" pitchFamily="34" charset="0"/>
                <a:ea typeface="Tahoma" panose="020B0604030504040204" pitchFamily="34" charset="0"/>
                <a:cs typeface="Tahoma" panose="020B0604030504040204" pitchFamily="34" charset="0"/>
              </a:rPr>
              <a:t>รวบรวมโดย </a:t>
            </a:r>
            <a:r>
              <a:rPr lang="en-US" sz="2800" dirty="0">
                <a:effectLst/>
                <a:latin typeface="Tahoma" panose="020B0604030504040204" pitchFamily="34" charset="0"/>
                <a:ea typeface="Tahoma" panose="020B0604030504040204" pitchFamily="34" charset="0"/>
                <a:cs typeface="Tahoma" panose="020B0604030504040204" pitchFamily="34" charset="0"/>
              </a:rPr>
              <a:t>DAOL Strategy</a:t>
            </a:r>
          </a:p>
          <a:p>
            <a:pPr marL="0" marR="0">
              <a:spcBef>
                <a:spcPts val="0"/>
              </a:spcBef>
              <a:spcAft>
                <a:spcPts val="0"/>
              </a:spcAft>
            </a:pPr>
            <a:r>
              <a:rPr lang="en-US" sz="2800" dirty="0">
                <a:effectLst/>
                <a:latin typeface="Tahoma" panose="020B0604030504040204" pitchFamily="34" charset="0"/>
                <a:ea typeface="Tahoma" panose="020B0604030504040204" pitchFamily="34" charset="0"/>
                <a:cs typeface="Tahoma" panose="020B0604030504040204" pitchFamily="34" charset="0"/>
              </a:rPr>
              <a:t> </a:t>
            </a:r>
          </a:p>
          <a:p>
            <a:pPr marL="0" marR="0">
              <a:spcBef>
                <a:spcPts val="0"/>
              </a:spcBef>
              <a:spcAft>
                <a:spcPts val="0"/>
              </a:spcAft>
            </a:pPr>
            <a:r>
              <a:rPr lang="th-TH" sz="2800" dirty="0">
                <a:effectLst/>
                <a:latin typeface="Tahoma" panose="020B0604030504040204" pitchFamily="34" charset="0"/>
                <a:ea typeface="Tahoma" panose="020B0604030504040204" pitchFamily="34" charset="0"/>
                <a:cs typeface="Tahoma" panose="020B0604030504040204" pitchFamily="34" charset="0"/>
              </a:rPr>
              <a:t>**</a:t>
            </a:r>
            <a:r>
              <a:rPr lang="en-US" sz="2800" dirty="0">
                <a:effectLst/>
                <a:latin typeface="Tahoma" panose="020B0604030504040204" pitchFamily="34" charset="0"/>
                <a:ea typeface="Tahoma" panose="020B0604030504040204" pitchFamily="34" charset="0"/>
                <a:cs typeface="Tahoma" panose="020B0604030504040204" pitchFamily="34" charset="0"/>
              </a:rPr>
              <a:t>MSCI Global Standard </a:t>
            </a:r>
            <a:r>
              <a:rPr lang="en-US" sz="2800" dirty="0" err="1">
                <a:effectLst/>
                <a:latin typeface="Tahoma" panose="020B0604030504040204" pitchFamily="34" charset="0"/>
                <a:ea typeface="Tahoma" panose="020B0604030504040204" pitchFamily="34" charset="0"/>
                <a:cs typeface="Tahoma" panose="020B0604030504040204" pitchFamily="34" charset="0"/>
              </a:rPr>
              <a:t>Indexs</a:t>
            </a:r>
            <a:endParaRPr lang="en-US" sz="2800" dirty="0">
              <a:effectLst/>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r>
              <a:rPr lang="th-TH" sz="2800" dirty="0">
                <a:effectLst/>
                <a:latin typeface="Tahoma" panose="020B0604030504040204" pitchFamily="34" charset="0"/>
                <a:ea typeface="Tahoma" panose="020B0604030504040204" pitchFamily="34" charset="0"/>
                <a:cs typeface="Tahoma" panose="020B0604030504040204" pitchFamily="34" charset="0"/>
              </a:rPr>
              <a:t>หุ้นเข้า </a:t>
            </a:r>
            <a:r>
              <a:rPr lang="en-US" sz="2800" dirty="0">
                <a:effectLst/>
                <a:latin typeface="Tahoma" panose="020B0604030504040204" pitchFamily="34" charset="0"/>
                <a:ea typeface="Tahoma" panose="020B0604030504040204" pitchFamily="34" charset="0"/>
                <a:cs typeface="Tahoma" panose="020B0604030504040204" pitchFamily="34" charset="0"/>
              </a:rPr>
              <a:t>:</a:t>
            </a:r>
            <a:r>
              <a:rPr lang="th-TH" sz="2800" dirty="0">
                <a:effectLst/>
                <a:latin typeface="Tahoma" panose="020B0604030504040204" pitchFamily="34" charset="0"/>
                <a:ea typeface="Tahoma" panose="020B0604030504040204" pitchFamily="34" charset="0"/>
                <a:cs typeface="Tahoma" panose="020B0604030504040204" pitchFamily="34" charset="0"/>
              </a:rPr>
              <a:t> ไม่มี</a:t>
            </a:r>
            <a:endParaRPr lang="en-US" sz="2800" dirty="0">
              <a:effectLst/>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r>
              <a:rPr lang="th-TH" sz="2800" dirty="0">
                <a:effectLst/>
                <a:latin typeface="Tahoma" panose="020B0604030504040204" pitchFamily="34" charset="0"/>
                <a:ea typeface="Tahoma" panose="020B0604030504040204" pitchFamily="34" charset="0"/>
                <a:cs typeface="Tahoma" panose="020B0604030504040204" pitchFamily="34" charset="0"/>
              </a:rPr>
              <a:t>หุ้นออก </a:t>
            </a:r>
            <a:r>
              <a:rPr lang="en-US" sz="2800" dirty="0">
                <a:effectLst/>
                <a:latin typeface="Tahoma" panose="020B0604030504040204" pitchFamily="34" charset="0"/>
                <a:ea typeface="Tahoma" panose="020B0604030504040204" pitchFamily="34" charset="0"/>
                <a:cs typeface="Tahoma" panose="020B0604030504040204" pitchFamily="34" charset="0"/>
              </a:rPr>
              <a:t>:</a:t>
            </a:r>
            <a:r>
              <a:rPr lang="th-TH" sz="2800" dirty="0">
                <a:effectLst/>
                <a:latin typeface="Tahoma" panose="020B0604030504040204" pitchFamily="34" charset="0"/>
                <a:ea typeface="Tahoma" panose="020B0604030504040204" pitchFamily="34" charset="0"/>
                <a:cs typeface="Tahoma" panose="020B0604030504040204" pitchFamily="34" charset="0"/>
              </a:rPr>
              <a:t> </a:t>
            </a:r>
            <a:r>
              <a:rPr lang="en-US" sz="2800" dirty="0">
                <a:effectLst/>
                <a:latin typeface="Tahoma" panose="020B0604030504040204" pitchFamily="34" charset="0"/>
                <a:ea typeface="Tahoma" panose="020B0604030504040204" pitchFamily="34" charset="0"/>
                <a:cs typeface="Tahoma" panose="020B0604030504040204" pitchFamily="34" charset="0"/>
              </a:rPr>
              <a:t>BGRIM, EGCO, RATCH</a:t>
            </a:r>
          </a:p>
          <a:p>
            <a:pPr marL="0" marR="0">
              <a:spcBef>
                <a:spcPts val="0"/>
              </a:spcBef>
              <a:spcAft>
                <a:spcPts val="0"/>
              </a:spcAft>
            </a:pPr>
            <a:r>
              <a:rPr lang="th-TH" sz="2800" dirty="0">
                <a:effectLst/>
                <a:latin typeface="Tahoma" panose="020B0604030504040204" pitchFamily="34" charset="0"/>
                <a:ea typeface="Tahoma" panose="020B0604030504040204" pitchFamily="34" charset="0"/>
                <a:cs typeface="Tahoma" panose="020B0604030504040204" pitchFamily="34" charset="0"/>
              </a:rPr>
              <a:t>.</a:t>
            </a:r>
            <a:endParaRPr lang="en-US" sz="2800" dirty="0">
              <a:effectLst/>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r>
              <a:rPr lang="th-TH" sz="2800" dirty="0">
                <a:effectLst/>
                <a:latin typeface="Tahoma" panose="020B0604030504040204" pitchFamily="34" charset="0"/>
                <a:ea typeface="Tahoma" panose="020B0604030504040204" pitchFamily="34" charset="0"/>
                <a:cs typeface="Tahoma" panose="020B0604030504040204" pitchFamily="34" charset="0"/>
              </a:rPr>
              <a:t>**</a:t>
            </a:r>
            <a:r>
              <a:rPr lang="en-US" sz="2800" dirty="0">
                <a:effectLst/>
                <a:latin typeface="Tahoma" panose="020B0604030504040204" pitchFamily="34" charset="0"/>
                <a:ea typeface="Tahoma" panose="020B0604030504040204" pitchFamily="34" charset="0"/>
                <a:cs typeface="Tahoma" panose="020B0604030504040204" pitchFamily="34" charset="0"/>
              </a:rPr>
              <a:t>MSCI Global Small Cap </a:t>
            </a:r>
            <a:r>
              <a:rPr lang="en-US" sz="2800" dirty="0" err="1">
                <a:effectLst/>
                <a:latin typeface="Tahoma" panose="020B0604030504040204" pitchFamily="34" charset="0"/>
                <a:ea typeface="Tahoma" panose="020B0604030504040204" pitchFamily="34" charset="0"/>
                <a:cs typeface="Tahoma" panose="020B0604030504040204" pitchFamily="34" charset="0"/>
              </a:rPr>
              <a:t>Indexs</a:t>
            </a:r>
            <a:endParaRPr lang="en-US" sz="2800" dirty="0">
              <a:effectLst/>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r>
              <a:rPr lang="th-TH" sz="2800" dirty="0">
                <a:effectLst/>
                <a:latin typeface="Tahoma" panose="020B0604030504040204" pitchFamily="34" charset="0"/>
                <a:ea typeface="Tahoma" panose="020B0604030504040204" pitchFamily="34" charset="0"/>
                <a:cs typeface="Tahoma" panose="020B0604030504040204" pitchFamily="34" charset="0"/>
              </a:rPr>
              <a:t>หุ้นเข้า </a:t>
            </a:r>
            <a:r>
              <a:rPr lang="en-US" sz="2800" dirty="0">
                <a:effectLst/>
                <a:latin typeface="Tahoma" panose="020B0604030504040204" pitchFamily="34" charset="0"/>
                <a:ea typeface="Tahoma" panose="020B0604030504040204" pitchFamily="34" charset="0"/>
                <a:cs typeface="Tahoma" panose="020B0604030504040204" pitchFamily="34" charset="0"/>
              </a:rPr>
              <a:t>: BGRIM, EGCO, RATCH</a:t>
            </a:r>
          </a:p>
          <a:p>
            <a:pPr marL="0" marR="0">
              <a:spcBef>
                <a:spcPts val="0"/>
              </a:spcBef>
              <a:spcAft>
                <a:spcPts val="0"/>
              </a:spcAft>
            </a:pPr>
            <a:r>
              <a:rPr lang="th-TH" sz="2800" dirty="0">
                <a:effectLst/>
                <a:latin typeface="Tahoma" panose="020B0604030504040204" pitchFamily="34" charset="0"/>
                <a:ea typeface="Tahoma" panose="020B0604030504040204" pitchFamily="34" charset="0"/>
                <a:cs typeface="Tahoma" panose="020B0604030504040204" pitchFamily="34" charset="0"/>
              </a:rPr>
              <a:t>หุ้นออก </a:t>
            </a:r>
            <a:r>
              <a:rPr lang="en-US" sz="2800" dirty="0">
                <a:effectLst/>
                <a:latin typeface="Tahoma" panose="020B0604030504040204" pitchFamily="34" charset="0"/>
                <a:ea typeface="Tahoma" panose="020B0604030504040204" pitchFamily="34" charset="0"/>
                <a:cs typeface="Tahoma" panose="020B0604030504040204" pitchFamily="34" charset="0"/>
              </a:rPr>
              <a:t>: ACE, ASK, KEX, ONEE, RAM, SABUY, TFG, TTA, VIBHA</a:t>
            </a:r>
          </a:p>
        </p:txBody>
      </p:sp>
    </p:spTree>
    <p:extLst>
      <p:ext uri="{BB962C8B-B14F-4D97-AF65-F5344CB8AC3E}">
        <p14:creationId xmlns:p14="http://schemas.microsoft.com/office/powerpoint/2010/main" val="2830358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D92F6-CCA5-987D-9371-ECDF77B29572}"/>
              </a:ext>
            </a:extLst>
          </p:cNvPr>
          <p:cNvSpPr>
            <a:spLocks noGrp="1"/>
          </p:cNvSpPr>
          <p:nvPr>
            <p:ph type="title"/>
          </p:nvPr>
        </p:nvSpPr>
        <p:spPr/>
        <p:txBody>
          <a:bodyPr/>
          <a:lstStyle/>
          <a:p>
            <a:r>
              <a:rPr lang="en-US" dirty="0"/>
              <a:t>FTSE Index </a:t>
            </a:r>
            <a:r>
              <a:rPr lang="th-TH" dirty="0"/>
              <a:t>ปรับหุ้นเข้า/ออก </a:t>
            </a:r>
            <a:endParaRPr lang="en-US" dirty="0"/>
          </a:p>
        </p:txBody>
      </p:sp>
      <p:sp>
        <p:nvSpPr>
          <p:cNvPr id="5" name="TextBox 4">
            <a:extLst>
              <a:ext uri="{FF2B5EF4-FFF2-40B4-BE49-F238E27FC236}">
                <a16:creationId xmlns:a16="http://schemas.microsoft.com/office/drawing/2014/main" id="{5A0ECAFC-D9BD-0534-CA4F-4425EE677D3A}"/>
              </a:ext>
            </a:extLst>
          </p:cNvPr>
          <p:cNvSpPr txBox="1"/>
          <p:nvPr/>
        </p:nvSpPr>
        <p:spPr>
          <a:xfrm>
            <a:off x="299212" y="900393"/>
            <a:ext cx="11807063" cy="4339650"/>
          </a:xfrm>
          <a:prstGeom prst="rect">
            <a:avLst/>
          </a:prstGeom>
          <a:noFill/>
        </p:spPr>
        <p:txBody>
          <a:bodyPr wrap="square">
            <a:spAutoFit/>
          </a:bodyPr>
          <a:lstStyle/>
          <a:p>
            <a:pPr marL="0" marR="0">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FTSE Global Equity Index Series   </a:t>
            </a:r>
            <a:r>
              <a:rPr lang="th-TH" sz="2400" dirty="0">
                <a:effectLst/>
                <a:latin typeface="Tahoma" panose="020B0604030504040204" pitchFamily="34" charset="0"/>
                <a:ea typeface="Tahoma" panose="020B0604030504040204" pitchFamily="34" charset="0"/>
                <a:cs typeface="Tahoma" panose="020B0604030504040204" pitchFamily="34" charset="0"/>
              </a:rPr>
              <a:t>ปรับหุ้นเข้า-ออก ดัชนีฯ  โดยใช้ราคาปิด 1 ธ.ค.66  (ประกาศ 17 พ.ย.66)</a:t>
            </a:r>
          </a:p>
          <a:p>
            <a:pPr marL="0" marR="0">
              <a:spcBef>
                <a:spcPts val="0"/>
              </a:spcBef>
              <a:spcAft>
                <a:spcPts val="0"/>
              </a:spcAft>
            </a:pPr>
            <a:endParaRPr lang="th-TH" sz="2400" dirty="0">
              <a:effectLst/>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r>
              <a:rPr lang="en-US" sz="2400" b="1" dirty="0">
                <a:solidFill>
                  <a:srgbClr val="0000CC"/>
                </a:solidFill>
                <a:effectLst/>
                <a:latin typeface="Tahoma" panose="020B0604030504040204" pitchFamily="34" charset="0"/>
                <a:ea typeface="Tahoma" panose="020B0604030504040204" pitchFamily="34" charset="0"/>
                <a:cs typeface="Tahoma" panose="020B0604030504040204" pitchFamily="34" charset="0"/>
              </a:rPr>
              <a:t>BBL-NVDR  (</a:t>
            </a:r>
            <a:r>
              <a:rPr lang="th-TH" sz="2400" b="1" dirty="0">
                <a:solidFill>
                  <a:srgbClr val="0000CC"/>
                </a:solidFill>
                <a:effectLst/>
                <a:latin typeface="Tahoma" panose="020B0604030504040204" pitchFamily="34" charset="0"/>
                <a:ea typeface="Tahoma" panose="020B0604030504040204" pitchFamily="34" charset="0"/>
                <a:cs typeface="Tahoma" panose="020B0604030504040204" pitchFamily="34" charset="0"/>
              </a:rPr>
              <a:t>นำออกจาก </a:t>
            </a:r>
            <a:r>
              <a:rPr lang="en-US" sz="2400" b="1" dirty="0">
                <a:solidFill>
                  <a:srgbClr val="0000CC"/>
                </a:solidFill>
                <a:effectLst/>
                <a:latin typeface="Tahoma" panose="020B0604030504040204" pitchFamily="34" charset="0"/>
                <a:ea typeface="Tahoma" panose="020B0604030504040204" pitchFamily="34" charset="0"/>
                <a:cs typeface="Tahoma" panose="020B0604030504040204" pitchFamily="34" charset="0"/>
              </a:rPr>
              <a:t>FTSE GEIS)</a:t>
            </a:r>
          </a:p>
          <a:p>
            <a:pPr marL="0" marR="0">
              <a:spcBef>
                <a:spcPts val="0"/>
              </a:spcBef>
              <a:spcAft>
                <a:spcPts val="0"/>
              </a:spcAft>
            </a:pPr>
            <a:r>
              <a:rPr lang="en-US" sz="2000" i="1" dirty="0">
                <a:solidFill>
                  <a:srgbClr val="FF0000"/>
                </a:solidFill>
                <a:effectLst/>
                <a:latin typeface="Tahoma" panose="020B0604030504040204" pitchFamily="34" charset="0"/>
                <a:ea typeface="Tahoma" panose="020B0604030504040204" pitchFamily="34" charset="0"/>
                <a:cs typeface="Tahoma" panose="020B0604030504040204" pitchFamily="34" charset="0"/>
              </a:rPr>
              <a:t>(The following is a list of securities that have been deleted from FTSE Russell indexes since the introduction of the minimum foreign headroom rule in September 2014 due to headroom adjustments resulting in a free float of less than 5%)</a:t>
            </a:r>
          </a:p>
          <a:p>
            <a:pPr marL="0" marR="0">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a:t>
            </a:r>
          </a:p>
          <a:p>
            <a:pPr marL="0" marR="0">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#Micro Cap </a:t>
            </a:r>
          </a:p>
          <a:p>
            <a:pPr marL="0" marR="0">
              <a:spcBef>
                <a:spcPts val="0"/>
              </a:spcBef>
              <a:spcAft>
                <a:spcPts val="0"/>
              </a:spcAft>
            </a:pPr>
            <a:r>
              <a:rPr lang="th-TH" sz="2400" dirty="0">
                <a:effectLst/>
                <a:latin typeface="Tahoma" panose="020B0604030504040204" pitchFamily="34" charset="0"/>
                <a:ea typeface="Tahoma" panose="020B0604030504040204" pitchFamily="34" charset="0"/>
                <a:cs typeface="Tahoma" panose="020B0604030504040204" pitchFamily="34" charset="0"/>
              </a:rPr>
              <a:t>หุ้นเข้า :  </a:t>
            </a:r>
            <a:r>
              <a:rPr lang="en-US" sz="2400" dirty="0">
                <a:effectLst/>
                <a:latin typeface="Tahoma" panose="020B0604030504040204" pitchFamily="34" charset="0"/>
                <a:ea typeface="Tahoma" panose="020B0604030504040204" pitchFamily="34" charset="0"/>
                <a:cs typeface="Tahoma" panose="020B0604030504040204" pitchFamily="34" charset="0"/>
              </a:rPr>
              <a:t>BLC, MGC, PHG</a:t>
            </a:r>
          </a:p>
          <a:p>
            <a:pPr marL="0" marR="0">
              <a:spcBef>
                <a:spcPts val="0"/>
              </a:spcBef>
              <a:spcAft>
                <a:spcPts val="0"/>
              </a:spcAft>
            </a:pPr>
            <a:r>
              <a:rPr lang="th-TH" sz="2400" dirty="0">
                <a:effectLst/>
                <a:latin typeface="Tahoma" panose="020B0604030504040204" pitchFamily="34" charset="0"/>
                <a:ea typeface="Tahoma" panose="020B0604030504040204" pitchFamily="34" charset="0"/>
                <a:cs typeface="Tahoma" panose="020B0604030504040204" pitchFamily="34" charset="0"/>
              </a:rPr>
              <a:t>หุ้นออก : ไม่มี</a:t>
            </a:r>
          </a:p>
        </p:txBody>
      </p:sp>
    </p:spTree>
    <p:extLst>
      <p:ext uri="{BB962C8B-B14F-4D97-AF65-F5344CB8AC3E}">
        <p14:creationId xmlns:p14="http://schemas.microsoft.com/office/powerpoint/2010/main" val="3069371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A840-9D31-D734-E439-ACDD475E6665}"/>
              </a:ext>
            </a:extLst>
          </p:cNvPr>
          <p:cNvSpPr>
            <a:spLocks noGrp="1"/>
          </p:cNvSpPr>
          <p:nvPr>
            <p:ph type="title"/>
          </p:nvPr>
        </p:nvSpPr>
        <p:spPr/>
        <p:txBody>
          <a:bodyPr/>
          <a:lstStyle/>
          <a:p>
            <a:r>
              <a:rPr lang="th-TH" sz="3600" dirty="0"/>
              <a:t>ศาลรธน.ยังไม่ลงมติวินิจฉัยคดี 'ก้าวไกล'โล่ง ต่อลมหายใจ'พิธา'ปมถือหุ้นสื่อ</a:t>
            </a:r>
            <a:br>
              <a:rPr lang="th-TH" dirty="0"/>
            </a:br>
            <a:endParaRPr lang="en-US" dirty="0"/>
          </a:p>
        </p:txBody>
      </p:sp>
      <p:sp>
        <p:nvSpPr>
          <p:cNvPr id="4" name="TextBox 3">
            <a:extLst>
              <a:ext uri="{FF2B5EF4-FFF2-40B4-BE49-F238E27FC236}">
                <a16:creationId xmlns:a16="http://schemas.microsoft.com/office/drawing/2014/main" id="{9B6250D7-24DA-90F4-8B52-0B94FDCDECB0}"/>
              </a:ext>
            </a:extLst>
          </p:cNvPr>
          <p:cNvSpPr txBox="1"/>
          <p:nvPr/>
        </p:nvSpPr>
        <p:spPr>
          <a:xfrm>
            <a:off x="179294" y="986118"/>
            <a:ext cx="11734800" cy="5740033"/>
          </a:xfrm>
          <a:prstGeom prst="rect">
            <a:avLst/>
          </a:prstGeom>
          <a:noFill/>
        </p:spPr>
        <p:txBody>
          <a:bodyPr wrap="square" rtlCol="0">
            <a:spAutoFit/>
          </a:bodyPr>
          <a:lstStyle/>
          <a:p>
            <a:r>
              <a:rPr lang="th-TH" sz="2400" dirty="0"/>
              <a:t>ศาลรธน.ยังไม่ลงมติวินิจฉัยคดี 'ก้าวไกล'โล่ง ต่อลมหายใจ'พิธา'ปมถือหุ้นสื่อ</a:t>
            </a:r>
          </a:p>
          <a:p>
            <a:r>
              <a:rPr lang="en-US" sz="2400" dirty="0"/>
              <a:t>Source - </a:t>
            </a:r>
            <a:r>
              <a:rPr lang="th-TH" sz="2400" dirty="0"/>
              <a:t>เว็บไซต์แนวหน้า</a:t>
            </a:r>
          </a:p>
          <a:p>
            <a:r>
              <a:rPr lang="en-US" sz="2400" dirty="0"/>
              <a:t>Wednesday, November 15, 2023 06:20</a:t>
            </a:r>
          </a:p>
          <a:p>
            <a:endParaRPr lang="th-TH" sz="1100" dirty="0"/>
          </a:p>
          <a:p>
            <a:r>
              <a:rPr lang="th-TH" sz="2400" u="sng" dirty="0">
                <a:solidFill>
                  <a:srgbClr val="FF0000"/>
                </a:solidFill>
              </a:rPr>
              <a:t>จับตา ศาลรัฐธรรมนูญ พิจารณาคดี "พิธา" ถือหุ้นสื่อ-"ก้าวไกล"เสนอนโยบายแก้ ม.112 เข้าข่ายล้มล้างการปกครองหรือไม่ ยังไม่ลงมติ  </a:t>
            </a:r>
            <a:r>
              <a:rPr lang="th-TH" sz="2400" dirty="0"/>
              <a:t>"ชัยธวัช" ระบุ มั่นใจทุกคำชี้แจงชัดเจนทั้งข้อเท็จจริง-ข้อกฎหมาย ยังไม่เตรียมการอะไรหากเกิดอุบัติเหตุทางการเมือง ขณะที่'อนุทิน'พร้อมส่งคนของพรรคภูมิใจไทยลงชิงสส.ปราจีนบุรีด้าน"จุรินทร์"แจ้งผ่านไลน์ไขก๊อก รก.หน.ปชป. หลังฐานข้อมูลคลาดเคลื่อนชื่อ"นราพัฒน์"โผล่ดำรงตำแหน่งแทน ทำต้องเลือก รก.ใหม่ก่อนเคาะวันเลือกหัวหน้า-กก.บห.ชุดใหม่</a:t>
            </a:r>
          </a:p>
          <a:p>
            <a:endParaRPr lang="th-TH" sz="1400" dirty="0"/>
          </a:p>
          <a:p>
            <a:r>
              <a:rPr lang="th-TH" sz="2400" dirty="0"/>
              <a:t>ผู้สื่อข่าวรายงานว่า ในวันที่ 15พฤศจิกายน ศาลรัฐธรรมนูญได้นัดประชุมประจำสัปดาห์ตามปกติ โดยมีวาระที่น่าสนใจ คือ การนัดพิจารณาคดีต่อกรณีที่คณะกรรมการการเลือกตั้ง (กกต.) ขอให้ศาลรัฐธรรมนูญวินิจฉัยตามรัฐธรรมนูญมาตรา 82 ว่าสมาชิกสภาผู้แทนราษฎรของนายพิธา ลิ้มเจริญรัตน์ ส.ส. บัญชีรายชื่อพรรคก้าวไกล (ก.ก.) สิ้นสุดลงตามรัฐธรรมนูญ มาตรา 101 (6) ประกอบมาตรา 98 (3) หรือไม่ จากกรณีเป็นผู้ถือหุ้นในบริษัท ไอทีวี จำกัด (มหาชน) ซึ่งคดีนี้ศาลรัฐธรรมนูญสั่งรับคำร้องเมื่อวันที่ 19 กรกฎาคม 2566 และนายพิธา ผู้ถูกร้องได้ยื่นขยายระยะเวลายื่นคำชี้แจงแก้ข้อกล่าวหาจำนวน 2 ครั้งๆละ 30 วัน ซึ่งศาลรัฐธรรมนูญอนุญาตตามคำขอนายพิธายื่นคำชี้แจงแก้ข้อกล่าวหา โดยศาลรัฐธรรมนูญได้ดำเนินกระบวนพิจารณามาแล้ว 11 ครั้ง เรียกให้บุคคลและหน่วยงานที่เกี่ยวข้องจัดทำความเห็นและจัดส่งเอกสารหลักฐานจำนวน 12 ราย</a:t>
            </a:r>
            <a:endParaRPr lang="en-US" sz="2400" dirty="0"/>
          </a:p>
        </p:txBody>
      </p:sp>
    </p:spTree>
    <p:extLst>
      <p:ext uri="{BB962C8B-B14F-4D97-AF65-F5344CB8AC3E}">
        <p14:creationId xmlns:p14="http://schemas.microsoft.com/office/powerpoint/2010/main" val="35526677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246C3E43-6599-CE0E-415F-70E3DBA24669}"/>
              </a:ext>
            </a:extLst>
          </p:cNvPr>
          <p:cNvGraphicFramePr>
            <a:graphicFrameLocks noChangeAspect="1"/>
          </p:cNvGraphicFramePr>
          <p:nvPr/>
        </p:nvGraphicFramePr>
        <p:xfrm>
          <a:off x="460375" y="3467100"/>
          <a:ext cx="2665413" cy="1981200"/>
        </p:xfrm>
        <a:graphic>
          <a:graphicData uri="http://schemas.openxmlformats.org/presentationml/2006/ole">
            <mc:AlternateContent xmlns:mc="http://schemas.openxmlformats.org/markup-compatibility/2006">
              <mc:Choice xmlns:v="urn:schemas-microsoft-com:vml" Requires="v">
                <p:oleObj name="Worksheet" r:id="rId2" imgW="2667000" imgH="1981339" progId="Excel.Sheet.12">
                  <p:link updateAutomatic="1"/>
                </p:oleObj>
              </mc:Choice>
              <mc:Fallback>
                <p:oleObj name="Worksheet" r:id="rId2" imgW="2667000" imgH="1981339" progId="Excel.Sheet.12">
                  <p:link updateAutomatic="1"/>
                  <p:pic>
                    <p:nvPicPr>
                      <p:cNvPr id="16" name="Object 15">
                        <a:extLst>
                          <a:ext uri="{FF2B5EF4-FFF2-40B4-BE49-F238E27FC236}">
                            <a16:creationId xmlns:a16="http://schemas.microsoft.com/office/drawing/2014/main" id="{246C3E43-6599-CE0E-415F-70E3DBA24669}"/>
                          </a:ext>
                        </a:extLst>
                      </p:cNvPr>
                      <p:cNvPicPr/>
                      <p:nvPr/>
                    </p:nvPicPr>
                    <p:blipFill>
                      <a:blip r:embed="rId3"/>
                      <a:stretch>
                        <a:fillRect/>
                      </a:stretch>
                    </p:blipFill>
                    <p:spPr>
                      <a:xfrm>
                        <a:off x="460375" y="3467100"/>
                        <a:ext cx="2665413" cy="1981200"/>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3169D3A1-DAAE-C96B-F5BE-F02DAD887F39}"/>
              </a:ext>
            </a:extLst>
          </p:cNvPr>
          <p:cNvSpPr>
            <a:spLocks noGrp="1"/>
          </p:cNvSpPr>
          <p:nvPr>
            <p:ph type="title"/>
          </p:nvPr>
        </p:nvSpPr>
        <p:spPr/>
        <p:txBody>
          <a:bodyPr/>
          <a:lstStyle/>
          <a:p>
            <a:r>
              <a:rPr lang="th-TH" dirty="0"/>
              <a:t>การปรับ </a:t>
            </a:r>
            <a:r>
              <a:rPr lang="en-US" dirty="0"/>
              <a:t>EPS </a:t>
            </a:r>
            <a:r>
              <a:rPr lang="th-TH" dirty="0"/>
              <a:t>ตลาดหุ้นสำคัญๆ</a:t>
            </a:r>
            <a:r>
              <a:rPr lang="en-US" dirty="0"/>
              <a:t>  </a:t>
            </a:r>
            <a:r>
              <a:rPr lang="th-TH" dirty="0"/>
              <a:t>ปี 2023</a:t>
            </a:r>
            <a:endParaRPr lang="en-US" dirty="0"/>
          </a:p>
        </p:txBody>
      </p:sp>
      <p:sp>
        <p:nvSpPr>
          <p:cNvPr id="2" name="Slide Number Placeholder 1">
            <a:extLst>
              <a:ext uri="{FF2B5EF4-FFF2-40B4-BE49-F238E27FC236}">
                <a16:creationId xmlns:a16="http://schemas.microsoft.com/office/drawing/2014/main" id="{A8843779-076E-A91E-FE37-5017495D4FDB}"/>
              </a:ext>
            </a:extLst>
          </p:cNvPr>
          <p:cNvSpPr>
            <a:spLocks noGrp="1"/>
          </p:cNvSpPr>
          <p:nvPr>
            <p:ph type="sldNum" sz="quarter" idx="13"/>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a:ln>
                  <a:noFill/>
                </a:ln>
                <a:solidFill>
                  <a:srgbClr val="FFFFFF"/>
                </a:solidFill>
                <a:effectLst/>
                <a:uLnTx/>
                <a:uFillTx/>
                <a:latin typeface="DBHeaventt-Light" panose="02000506060000020004" pitchFamily="2" charset="-34"/>
                <a:ea typeface="+mn-ea"/>
                <a:cs typeface="DBHeaventt-Light" panose="02000506060000020004" pitchFamily="2" charset="-34"/>
              </a:rPr>
              <a:pPr marL="0" marR="0" lvl="0" indent="0" algn="r" defTabSz="914446"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endParaRPr>
          </a:p>
        </p:txBody>
      </p:sp>
      <p:sp>
        <p:nvSpPr>
          <p:cNvPr id="19" name="Arrow: Chevron 18">
            <a:extLst>
              <a:ext uri="{FF2B5EF4-FFF2-40B4-BE49-F238E27FC236}">
                <a16:creationId xmlns:a16="http://schemas.microsoft.com/office/drawing/2014/main" id="{37E4BCEF-8C50-E92B-D4CC-BB3CE452EBBB}"/>
              </a:ext>
            </a:extLst>
          </p:cNvPr>
          <p:cNvSpPr/>
          <p:nvPr/>
        </p:nvSpPr>
        <p:spPr>
          <a:xfrm>
            <a:off x="8828530" y="1049532"/>
            <a:ext cx="484094" cy="1004047"/>
          </a:xfrm>
          <a:prstGeom prst="chevron">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DB Heavent Light"/>
            </a:endParaRPr>
          </a:p>
        </p:txBody>
      </p:sp>
      <p:sp>
        <p:nvSpPr>
          <p:cNvPr id="20" name="TextBox 19">
            <a:extLst>
              <a:ext uri="{FF2B5EF4-FFF2-40B4-BE49-F238E27FC236}">
                <a16:creationId xmlns:a16="http://schemas.microsoft.com/office/drawing/2014/main" id="{94AC7F05-8C3C-9ADF-FF3E-712A1DE1072E}"/>
              </a:ext>
            </a:extLst>
          </p:cNvPr>
          <p:cNvSpPr txBox="1"/>
          <p:nvPr/>
        </p:nvSpPr>
        <p:spPr>
          <a:xfrm>
            <a:off x="9509873" y="1066472"/>
            <a:ext cx="2624149" cy="830997"/>
          </a:xfrm>
          <a:prstGeom prst="rect">
            <a:avLst/>
          </a:prstGeom>
          <a:solidFill>
            <a:srgbClr val="FFFF00"/>
          </a:solid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ปี 202</a:t>
            </a:r>
            <a:r>
              <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3  EPS  </a:t>
            </a: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เริ่มถูกปรับลดลง</a:t>
            </a:r>
            <a:endPar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endParaRPr>
          </a:p>
        </p:txBody>
      </p:sp>
      <p:cxnSp>
        <p:nvCxnSpPr>
          <p:cNvPr id="13" name="Straight Arrow Connector 12">
            <a:extLst>
              <a:ext uri="{FF2B5EF4-FFF2-40B4-BE49-F238E27FC236}">
                <a16:creationId xmlns:a16="http://schemas.microsoft.com/office/drawing/2014/main" id="{353AEB50-62C8-2C34-DF8C-BFC7B1C95095}"/>
              </a:ext>
            </a:extLst>
          </p:cNvPr>
          <p:cNvCxnSpPr>
            <a:cxnSpLocks/>
          </p:cNvCxnSpPr>
          <p:nvPr/>
        </p:nvCxnSpPr>
        <p:spPr>
          <a:xfrm>
            <a:off x="2112555" y="3968391"/>
            <a:ext cx="534838" cy="1337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Object 11">
            <a:extLst>
              <a:ext uri="{FF2B5EF4-FFF2-40B4-BE49-F238E27FC236}">
                <a16:creationId xmlns:a16="http://schemas.microsoft.com/office/drawing/2014/main" id="{C0287C3A-4068-33BA-3614-F78967F300C8}"/>
              </a:ext>
            </a:extLst>
          </p:cNvPr>
          <p:cNvGraphicFramePr>
            <a:graphicFrameLocks noChangeAspect="1"/>
          </p:cNvGraphicFramePr>
          <p:nvPr/>
        </p:nvGraphicFramePr>
        <p:xfrm>
          <a:off x="265113" y="917575"/>
          <a:ext cx="2767012" cy="1935163"/>
        </p:xfrm>
        <a:graphic>
          <a:graphicData uri="http://schemas.openxmlformats.org/presentationml/2006/ole">
            <mc:AlternateContent xmlns:mc="http://schemas.openxmlformats.org/markup-compatibility/2006">
              <mc:Choice xmlns:v="urn:schemas-microsoft-com:vml" Requires="v">
                <p:oleObj name="Worksheet" r:id="rId4" imgW="2695651" imgH="1885950" progId="Excel.Sheet.12">
                  <p:link updateAutomatic="1"/>
                </p:oleObj>
              </mc:Choice>
              <mc:Fallback>
                <p:oleObj name="Worksheet" r:id="rId4" imgW="2695651" imgH="1885950" progId="Excel.Sheet.12">
                  <p:link updateAutomatic="1"/>
                  <p:pic>
                    <p:nvPicPr>
                      <p:cNvPr id="12" name="Object 11">
                        <a:extLst>
                          <a:ext uri="{FF2B5EF4-FFF2-40B4-BE49-F238E27FC236}">
                            <a16:creationId xmlns:a16="http://schemas.microsoft.com/office/drawing/2014/main" id="{C0287C3A-4068-33BA-3614-F78967F300C8}"/>
                          </a:ext>
                        </a:extLst>
                      </p:cNvPr>
                      <p:cNvPicPr/>
                      <p:nvPr/>
                    </p:nvPicPr>
                    <p:blipFill>
                      <a:blip r:embed="rId5"/>
                      <a:stretch>
                        <a:fillRect/>
                      </a:stretch>
                    </p:blipFill>
                    <p:spPr>
                      <a:xfrm>
                        <a:off x="265113" y="917575"/>
                        <a:ext cx="2767012" cy="19351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788A5F0-9A7B-03AD-878C-0B9E808F24E2}"/>
              </a:ext>
            </a:extLst>
          </p:cNvPr>
          <p:cNvGraphicFramePr>
            <a:graphicFrameLocks noChangeAspect="1"/>
          </p:cNvGraphicFramePr>
          <p:nvPr/>
        </p:nvGraphicFramePr>
        <p:xfrm>
          <a:off x="3079750" y="895350"/>
          <a:ext cx="2767013" cy="2006600"/>
        </p:xfrm>
        <a:graphic>
          <a:graphicData uri="http://schemas.openxmlformats.org/presentationml/2006/ole">
            <mc:AlternateContent xmlns:mc="http://schemas.openxmlformats.org/markup-compatibility/2006">
              <mc:Choice xmlns:v="urn:schemas-microsoft-com:vml" Requires="v">
                <p:oleObj name="Worksheet" r:id="rId6" imgW="2667000" imgH="1933644" progId="Excel.Sheet.12">
                  <p:link updateAutomatic="1"/>
                </p:oleObj>
              </mc:Choice>
              <mc:Fallback>
                <p:oleObj name="Worksheet" r:id="rId6" imgW="2667000" imgH="1933644" progId="Excel.Sheet.12">
                  <p:link updateAutomatic="1"/>
                  <p:pic>
                    <p:nvPicPr>
                      <p:cNvPr id="14" name="Object 13">
                        <a:extLst>
                          <a:ext uri="{FF2B5EF4-FFF2-40B4-BE49-F238E27FC236}">
                            <a16:creationId xmlns:a16="http://schemas.microsoft.com/office/drawing/2014/main" id="{A788A5F0-9A7B-03AD-878C-0B9E808F24E2}"/>
                          </a:ext>
                        </a:extLst>
                      </p:cNvPr>
                      <p:cNvPicPr/>
                      <p:nvPr/>
                    </p:nvPicPr>
                    <p:blipFill>
                      <a:blip r:embed="rId7"/>
                      <a:stretch>
                        <a:fillRect/>
                      </a:stretch>
                    </p:blipFill>
                    <p:spPr>
                      <a:xfrm>
                        <a:off x="3079750" y="895350"/>
                        <a:ext cx="2767013" cy="20066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213E206D-A576-1F23-0007-82E6D63CA3ED}"/>
              </a:ext>
            </a:extLst>
          </p:cNvPr>
          <p:cNvGraphicFramePr>
            <a:graphicFrameLocks noChangeAspect="1"/>
          </p:cNvGraphicFramePr>
          <p:nvPr/>
        </p:nvGraphicFramePr>
        <p:xfrm>
          <a:off x="6040438" y="925513"/>
          <a:ext cx="2589212" cy="1908175"/>
        </p:xfrm>
        <a:graphic>
          <a:graphicData uri="http://schemas.openxmlformats.org/presentationml/2006/ole">
            <mc:AlternateContent xmlns:mc="http://schemas.openxmlformats.org/markup-compatibility/2006">
              <mc:Choice xmlns:v="urn:schemas-microsoft-com:vml" Requires="v">
                <p:oleObj name="Worksheet" r:id="rId8" imgW="2676449" imgH="1971675" progId="Excel.Sheet.12">
                  <p:link updateAutomatic="1"/>
                </p:oleObj>
              </mc:Choice>
              <mc:Fallback>
                <p:oleObj name="Worksheet" r:id="rId8" imgW="2676449" imgH="1971675" progId="Excel.Sheet.12">
                  <p:link updateAutomatic="1"/>
                  <p:pic>
                    <p:nvPicPr>
                      <p:cNvPr id="15" name="Object 14">
                        <a:extLst>
                          <a:ext uri="{FF2B5EF4-FFF2-40B4-BE49-F238E27FC236}">
                            <a16:creationId xmlns:a16="http://schemas.microsoft.com/office/drawing/2014/main" id="{213E206D-A576-1F23-0007-82E6D63CA3ED}"/>
                          </a:ext>
                        </a:extLst>
                      </p:cNvPr>
                      <p:cNvPicPr/>
                      <p:nvPr/>
                    </p:nvPicPr>
                    <p:blipFill>
                      <a:blip r:embed="rId9"/>
                      <a:stretch>
                        <a:fillRect/>
                      </a:stretch>
                    </p:blipFill>
                    <p:spPr>
                      <a:xfrm>
                        <a:off x="6040438" y="925513"/>
                        <a:ext cx="2589212" cy="19081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621080F4-69B5-3F5C-9E9D-E153249E39F9}"/>
              </a:ext>
            </a:extLst>
          </p:cNvPr>
          <p:cNvGraphicFramePr>
            <a:graphicFrameLocks noChangeAspect="1"/>
          </p:cNvGraphicFramePr>
          <p:nvPr/>
        </p:nvGraphicFramePr>
        <p:xfrm>
          <a:off x="3368675" y="3436938"/>
          <a:ext cx="2759075" cy="2016125"/>
        </p:xfrm>
        <a:graphic>
          <a:graphicData uri="http://schemas.openxmlformats.org/presentationml/2006/ole">
            <mc:AlternateContent xmlns:mc="http://schemas.openxmlformats.org/markup-compatibility/2006">
              <mc:Choice xmlns:v="urn:schemas-microsoft-com:vml" Requires="v">
                <p:oleObj name="Worksheet" r:id="rId10" imgW="2685898" imgH="1962323" progId="Excel.Sheet.12">
                  <p:link updateAutomatic="1"/>
                </p:oleObj>
              </mc:Choice>
              <mc:Fallback>
                <p:oleObj name="Worksheet" r:id="rId10" imgW="2685898" imgH="1962323" progId="Excel.Sheet.12">
                  <p:link updateAutomatic="1"/>
                  <p:pic>
                    <p:nvPicPr>
                      <p:cNvPr id="18" name="Object 17">
                        <a:extLst>
                          <a:ext uri="{FF2B5EF4-FFF2-40B4-BE49-F238E27FC236}">
                            <a16:creationId xmlns:a16="http://schemas.microsoft.com/office/drawing/2014/main" id="{621080F4-69B5-3F5C-9E9D-E153249E39F9}"/>
                          </a:ext>
                        </a:extLst>
                      </p:cNvPr>
                      <p:cNvPicPr/>
                      <p:nvPr/>
                    </p:nvPicPr>
                    <p:blipFill>
                      <a:blip r:embed="rId11"/>
                      <a:stretch>
                        <a:fillRect/>
                      </a:stretch>
                    </p:blipFill>
                    <p:spPr>
                      <a:xfrm>
                        <a:off x="3368675" y="3436938"/>
                        <a:ext cx="2759075" cy="201612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B82BD0E9-3020-E894-DFFC-81B46522AB7D}"/>
              </a:ext>
            </a:extLst>
          </p:cNvPr>
          <p:cNvGraphicFramePr>
            <a:graphicFrameLocks noChangeAspect="1"/>
          </p:cNvGraphicFramePr>
          <p:nvPr/>
        </p:nvGraphicFramePr>
        <p:xfrm>
          <a:off x="9082088" y="2054225"/>
          <a:ext cx="2717800" cy="1984375"/>
        </p:xfrm>
        <a:graphic>
          <a:graphicData uri="http://schemas.openxmlformats.org/presentationml/2006/ole">
            <mc:AlternateContent xmlns:mc="http://schemas.openxmlformats.org/markup-compatibility/2006">
              <mc:Choice xmlns:v="urn:schemas-microsoft-com:vml" Requires="v">
                <p:oleObj name="Worksheet" r:id="rId12" imgW="2685898" imgH="1962323" progId="Excel.Sheet.12">
                  <p:link updateAutomatic="1"/>
                </p:oleObj>
              </mc:Choice>
              <mc:Fallback>
                <p:oleObj name="Worksheet" r:id="rId12" imgW="2685898" imgH="1962323" progId="Excel.Sheet.12">
                  <p:link updateAutomatic="1"/>
                  <p:pic>
                    <p:nvPicPr>
                      <p:cNvPr id="23" name="Object 22">
                        <a:extLst>
                          <a:ext uri="{FF2B5EF4-FFF2-40B4-BE49-F238E27FC236}">
                            <a16:creationId xmlns:a16="http://schemas.microsoft.com/office/drawing/2014/main" id="{B82BD0E9-3020-E894-DFFC-81B46522AB7D}"/>
                          </a:ext>
                        </a:extLst>
                      </p:cNvPr>
                      <p:cNvPicPr/>
                      <p:nvPr/>
                    </p:nvPicPr>
                    <p:blipFill>
                      <a:blip r:embed="rId13"/>
                      <a:stretch>
                        <a:fillRect/>
                      </a:stretch>
                    </p:blipFill>
                    <p:spPr>
                      <a:xfrm>
                        <a:off x="9082088" y="2054225"/>
                        <a:ext cx="2717800" cy="1984375"/>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C0F3943C-9E00-B9BF-00D8-FBDB05DCEA36}"/>
              </a:ext>
            </a:extLst>
          </p:cNvPr>
          <p:cNvGraphicFramePr>
            <a:graphicFrameLocks noChangeAspect="1"/>
          </p:cNvGraphicFramePr>
          <p:nvPr/>
        </p:nvGraphicFramePr>
        <p:xfrm>
          <a:off x="6364288" y="3451225"/>
          <a:ext cx="2667000" cy="1900238"/>
        </p:xfrm>
        <a:graphic>
          <a:graphicData uri="http://schemas.openxmlformats.org/presentationml/2006/ole">
            <mc:AlternateContent xmlns:mc="http://schemas.openxmlformats.org/markup-compatibility/2006">
              <mc:Choice xmlns:v="urn:schemas-microsoft-com:vml" Requires="v">
                <p:oleObj name="Worksheet" r:id="rId14" imgW="2733751" imgH="1943308" progId="Excel.Sheet.12">
                  <p:link updateAutomatic="1"/>
                </p:oleObj>
              </mc:Choice>
              <mc:Fallback>
                <p:oleObj name="Worksheet" r:id="rId14" imgW="2733751" imgH="1943308" progId="Excel.Sheet.12">
                  <p:link updateAutomatic="1"/>
                  <p:pic>
                    <p:nvPicPr>
                      <p:cNvPr id="24" name="Object 23">
                        <a:extLst>
                          <a:ext uri="{FF2B5EF4-FFF2-40B4-BE49-F238E27FC236}">
                            <a16:creationId xmlns:a16="http://schemas.microsoft.com/office/drawing/2014/main" id="{C0F3943C-9E00-B9BF-00D8-FBDB05DCEA36}"/>
                          </a:ext>
                        </a:extLst>
                      </p:cNvPr>
                      <p:cNvPicPr/>
                      <p:nvPr/>
                    </p:nvPicPr>
                    <p:blipFill>
                      <a:blip r:embed="rId15"/>
                      <a:stretch>
                        <a:fillRect/>
                      </a:stretch>
                    </p:blipFill>
                    <p:spPr>
                      <a:xfrm>
                        <a:off x="6364288" y="3451225"/>
                        <a:ext cx="2667000" cy="190023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0ABFE41F-B3CF-150D-E0C9-B92675E62143}"/>
              </a:ext>
            </a:extLst>
          </p:cNvPr>
          <p:cNvGraphicFramePr>
            <a:graphicFrameLocks noChangeAspect="1"/>
          </p:cNvGraphicFramePr>
          <p:nvPr/>
        </p:nvGraphicFramePr>
        <p:xfrm>
          <a:off x="9107487" y="4389438"/>
          <a:ext cx="2624138" cy="1924050"/>
        </p:xfrm>
        <a:graphic>
          <a:graphicData uri="http://schemas.openxmlformats.org/presentationml/2006/ole">
            <mc:AlternateContent xmlns:mc="http://schemas.openxmlformats.org/markup-compatibility/2006">
              <mc:Choice xmlns:v="urn:schemas-microsoft-com:vml" Requires="v">
                <p:oleObj name="Worksheet" r:id="rId16" imgW="2667000" imgH="1962323" progId="Excel.Sheet.12">
                  <p:link updateAutomatic="1"/>
                </p:oleObj>
              </mc:Choice>
              <mc:Fallback>
                <p:oleObj name="Worksheet" r:id="rId16" imgW="2667000" imgH="1962323" progId="Excel.Sheet.12">
                  <p:link updateAutomatic="1"/>
                  <p:pic>
                    <p:nvPicPr>
                      <p:cNvPr id="3" name="Object 2">
                        <a:extLst>
                          <a:ext uri="{FF2B5EF4-FFF2-40B4-BE49-F238E27FC236}">
                            <a16:creationId xmlns:a16="http://schemas.microsoft.com/office/drawing/2014/main" id="{0ABFE41F-B3CF-150D-E0C9-B92675E62143}"/>
                          </a:ext>
                        </a:extLst>
                      </p:cNvPr>
                      <p:cNvPicPr/>
                      <p:nvPr/>
                    </p:nvPicPr>
                    <p:blipFill>
                      <a:blip r:embed="rId17"/>
                      <a:stretch>
                        <a:fillRect/>
                      </a:stretch>
                    </p:blipFill>
                    <p:spPr>
                      <a:xfrm>
                        <a:off x="9107487" y="4389438"/>
                        <a:ext cx="2624138" cy="1924050"/>
                      </a:xfrm>
                      <a:prstGeom prst="rect">
                        <a:avLst/>
                      </a:prstGeom>
                    </p:spPr>
                  </p:pic>
                </p:oleObj>
              </mc:Fallback>
            </mc:AlternateContent>
          </a:graphicData>
        </a:graphic>
      </p:graphicFrame>
    </p:spTree>
    <p:extLst>
      <p:ext uri="{BB962C8B-B14F-4D97-AF65-F5344CB8AC3E}">
        <p14:creationId xmlns:p14="http://schemas.microsoft.com/office/powerpoint/2010/main" val="34173308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0235D8-EF81-9BF4-4BB3-F1F9BD0935D2}"/>
              </a:ext>
            </a:extLst>
          </p:cNvPr>
          <p:cNvSpPr txBox="1"/>
          <p:nvPr/>
        </p:nvSpPr>
        <p:spPr>
          <a:xfrm>
            <a:off x="388189" y="6435306"/>
            <a:ext cx="4822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DB Heavent Light"/>
                <a:ea typeface="+mn-ea"/>
                <a:cs typeface="DB Heavent Light"/>
              </a:rPr>
              <a:t>PER Emerging market.xlsx</a:t>
            </a:r>
          </a:p>
        </p:txBody>
      </p:sp>
      <p:pic>
        <p:nvPicPr>
          <p:cNvPr id="3" name="Picture 2">
            <a:extLst>
              <a:ext uri="{FF2B5EF4-FFF2-40B4-BE49-F238E27FC236}">
                <a16:creationId xmlns:a16="http://schemas.microsoft.com/office/drawing/2014/main" id="{1AA4E962-6155-D485-DE16-272A7E3912C1}"/>
              </a:ext>
            </a:extLst>
          </p:cNvPr>
          <p:cNvPicPr>
            <a:picLocks noChangeAspect="1"/>
          </p:cNvPicPr>
          <p:nvPr/>
        </p:nvPicPr>
        <p:blipFill>
          <a:blip r:embed="rId2"/>
          <a:stretch>
            <a:fillRect/>
          </a:stretch>
        </p:blipFill>
        <p:spPr>
          <a:xfrm>
            <a:off x="633222" y="380238"/>
            <a:ext cx="10925556" cy="6097524"/>
          </a:xfrm>
          <a:prstGeom prst="rect">
            <a:avLst/>
          </a:prstGeom>
        </p:spPr>
      </p:pic>
    </p:spTree>
    <p:extLst>
      <p:ext uri="{BB962C8B-B14F-4D97-AF65-F5344CB8AC3E}">
        <p14:creationId xmlns:p14="http://schemas.microsoft.com/office/powerpoint/2010/main" val="999468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233E-A408-8145-43C8-F6153C12EF30}"/>
              </a:ext>
            </a:extLst>
          </p:cNvPr>
          <p:cNvSpPr>
            <a:spLocks noGrp="1"/>
          </p:cNvSpPr>
          <p:nvPr>
            <p:ph type="title"/>
          </p:nvPr>
        </p:nvSpPr>
        <p:spPr/>
        <p:txBody>
          <a:bodyPr/>
          <a:lstStyle/>
          <a:p>
            <a:r>
              <a:rPr lang="th-TH" dirty="0"/>
              <a:t>นายกฯ ชวน  รายใหญ่สหรัฐฯ มาลงทุนในไทย</a:t>
            </a:r>
            <a:endParaRPr lang="en-US" dirty="0"/>
          </a:p>
        </p:txBody>
      </p:sp>
      <p:pic>
        <p:nvPicPr>
          <p:cNvPr id="4" name="Picture 3">
            <a:extLst>
              <a:ext uri="{FF2B5EF4-FFF2-40B4-BE49-F238E27FC236}">
                <a16:creationId xmlns:a16="http://schemas.microsoft.com/office/drawing/2014/main" id="{1736B11D-D118-2BD8-CE53-57EC2CD91609}"/>
              </a:ext>
            </a:extLst>
          </p:cNvPr>
          <p:cNvPicPr>
            <a:picLocks noChangeAspect="1"/>
          </p:cNvPicPr>
          <p:nvPr/>
        </p:nvPicPr>
        <p:blipFill>
          <a:blip r:embed="rId2"/>
          <a:stretch>
            <a:fillRect/>
          </a:stretch>
        </p:blipFill>
        <p:spPr>
          <a:xfrm>
            <a:off x="369588" y="1023240"/>
            <a:ext cx="8541329" cy="5340744"/>
          </a:xfrm>
          <a:prstGeom prst="rect">
            <a:avLst/>
          </a:prstGeom>
        </p:spPr>
      </p:pic>
      <p:sp>
        <p:nvSpPr>
          <p:cNvPr id="5" name="TextBox 4">
            <a:extLst>
              <a:ext uri="{FF2B5EF4-FFF2-40B4-BE49-F238E27FC236}">
                <a16:creationId xmlns:a16="http://schemas.microsoft.com/office/drawing/2014/main" id="{5A7BEBD3-3FA6-A022-B84A-2EEE90A1C50B}"/>
              </a:ext>
            </a:extLst>
          </p:cNvPr>
          <p:cNvSpPr txBox="1"/>
          <p:nvPr/>
        </p:nvSpPr>
        <p:spPr>
          <a:xfrm>
            <a:off x="9161929" y="1102659"/>
            <a:ext cx="2660483" cy="4154984"/>
          </a:xfrm>
          <a:prstGeom prst="rect">
            <a:avLst/>
          </a:prstGeom>
          <a:noFill/>
        </p:spPr>
        <p:txBody>
          <a:bodyPr wrap="square" rtlCol="0">
            <a:spAutoFit/>
          </a:bodyPr>
          <a:lstStyle/>
          <a:p>
            <a:pPr marL="511175" indent="-511175">
              <a:buFont typeface="Wingdings" panose="05000000000000000000" pitchFamily="2" charset="2"/>
              <a:buChar char="§"/>
              <a:tabLst>
                <a:tab pos="457200" algn="l"/>
              </a:tabLst>
            </a:pPr>
            <a:r>
              <a:rPr lang="th-TH" sz="6600" dirty="0"/>
              <a:t>นิคมฯ</a:t>
            </a:r>
          </a:p>
          <a:p>
            <a:pPr marL="511175" indent="-511175">
              <a:buFont typeface="Wingdings" panose="05000000000000000000" pitchFamily="2" charset="2"/>
              <a:buChar char="§"/>
              <a:tabLst>
                <a:tab pos="457200" algn="l"/>
              </a:tabLst>
            </a:pPr>
            <a:r>
              <a:rPr lang="en-US" sz="6600" dirty="0"/>
              <a:t>HTECH</a:t>
            </a:r>
          </a:p>
          <a:p>
            <a:pPr marL="511175" indent="-511175">
              <a:buFont typeface="Wingdings" panose="05000000000000000000" pitchFamily="2" charset="2"/>
              <a:buChar char="§"/>
              <a:tabLst>
                <a:tab pos="457200" algn="l"/>
              </a:tabLst>
            </a:pPr>
            <a:r>
              <a:rPr lang="th-TH" sz="6600" dirty="0">
                <a:solidFill>
                  <a:srgbClr val="FF0000"/>
                </a:solidFill>
              </a:rPr>
              <a:t>ค้าปลีก</a:t>
            </a:r>
            <a:endParaRPr lang="en-US" sz="6600" dirty="0">
              <a:solidFill>
                <a:srgbClr val="FF0000"/>
              </a:solidFill>
            </a:endParaRPr>
          </a:p>
          <a:p>
            <a:pPr marL="511175" indent="-511175">
              <a:buFont typeface="Wingdings" panose="05000000000000000000" pitchFamily="2" charset="2"/>
              <a:buChar char="§"/>
              <a:tabLst>
                <a:tab pos="457200" algn="l"/>
              </a:tabLst>
            </a:pPr>
            <a:r>
              <a:rPr lang="en-US" sz="6600" dirty="0">
                <a:solidFill>
                  <a:srgbClr val="FF0000"/>
                </a:solidFill>
              </a:rPr>
              <a:t>Cloud</a:t>
            </a:r>
          </a:p>
        </p:txBody>
      </p:sp>
      <p:cxnSp>
        <p:nvCxnSpPr>
          <p:cNvPr id="6" name="Straight Connector 5">
            <a:extLst>
              <a:ext uri="{FF2B5EF4-FFF2-40B4-BE49-F238E27FC236}">
                <a16:creationId xmlns:a16="http://schemas.microsoft.com/office/drawing/2014/main" id="{33178445-8571-962B-176B-4EB8BA75343A}"/>
              </a:ext>
            </a:extLst>
          </p:cNvPr>
          <p:cNvCxnSpPr/>
          <p:nvPr/>
        </p:nvCxnSpPr>
        <p:spPr>
          <a:xfrm>
            <a:off x="842682" y="3464860"/>
            <a:ext cx="1703294" cy="0"/>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AB6E76C-48B3-EB55-AD37-AE1224402D11}"/>
              </a:ext>
            </a:extLst>
          </p:cNvPr>
          <p:cNvCxnSpPr/>
          <p:nvPr/>
        </p:nvCxnSpPr>
        <p:spPr>
          <a:xfrm>
            <a:off x="2232212" y="2451849"/>
            <a:ext cx="1703294" cy="0"/>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B00BAF8-A917-5157-966D-7A7F73AD0929}"/>
              </a:ext>
            </a:extLst>
          </p:cNvPr>
          <p:cNvCxnSpPr/>
          <p:nvPr/>
        </p:nvCxnSpPr>
        <p:spPr>
          <a:xfrm>
            <a:off x="4096871" y="5024719"/>
            <a:ext cx="1703294" cy="0"/>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356BBFA-2DE2-92D3-8304-DC4496454C3C}"/>
              </a:ext>
            </a:extLst>
          </p:cNvPr>
          <p:cNvCxnSpPr/>
          <p:nvPr/>
        </p:nvCxnSpPr>
        <p:spPr>
          <a:xfrm>
            <a:off x="2608730" y="5983942"/>
            <a:ext cx="1703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57DE62-EF12-5E48-060A-7E95537E87E1}"/>
              </a:ext>
            </a:extLst>
          </p:cNvPr>
          <p:cNvCxnSpPr/>
          <p:nvPr/>
        </p:nvCxnSpPr>
        <p:spPr>
          <a:xfrm>
            <a:off x="1694329" y="2998696"/>
            <a:ext cx="1703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163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E77E-537F-EDC0-1142-B883D1318D21}"/>
              </a:ext>
            </a:extLst>
          </p:cNvPr>
          <p:cNvSpPr>
            <a:spLocks noGrp="1"/>
          </p:cNvSpPr>
          <p:nvPr>
            <p:ph type="title"/>
          </p:nvPr>
        </p:nvSpPr>
        <p:spPr>
          <a:xfrm>
            <a:off x="146813" y="107872"/>
            <a:ext cx="10311638" cy="727753"/>
          </a:xfrm>
        </p:spPr>
        <p:txBody>
          <a:bodyPr/>
          <a:lstStyle/>
          <a:p>
            <a:r>
              <a:rPr lang="th-TH" sz="3600" dirty="0"/>
              <a:t>เศรษฐา เผยที่มาเงินแล้ว ออกเป็นพ.ร.บ.กู้เงิน 5 แสนล้านบาท แจก 50 ล้านสิทธิ</a:t>
            </a:r>
          </a:p>
        </p:txBody>
      </p:sp>
      <p:sp>
        <p:nvSpPr>
          <p:cNvPr id="9" name="TextBox 8">
            <a:extLst>
              <a:ext uri="{FF2B5EF4-FFF2-40B4-BE49-F238E27FC236}">
                <a16:creationId xmlns:a16="http://schemas.microsoft.com/office/drawing/2014/main" id="{DD5DB676-CA72-4BFF-F18C-1381ECD71803}"/>
              </a:ext>
            </a:extLst>
          </p:cNvPr>
          <p:cNvSpPr txBox="1"/>
          <p:nvPr/>
        </p:nvSpPr>
        <p:spPr>
          <a:xfrm>
            <a:off x="146813" y="835625"/>
            <a:ext cx="11721353" cy="3570208"/>
          </a:xfrm>
          <a:prstGeom prst="rect">
            <a:avLst/>
          </a:prstGeom>
          <a:noFill/>
        </p:spPr>
        <p:txBody>
          <a:bodyPr wrap="square">
            <a:spAutoFit/>
          </a:bodyPr>
          <a:lstStyle/>
          <a:p>
            <a:r>
              <a:rPr lang="th-TH" sz="2800" dirty="0"/>
              <a:t>เศรษฐา เผยที่มาเงินแล้ว ออกเป็นพ.ร.บ.กู้เงิน 5 แสนล้านบาท แจก 50 ล้านสิทธิ</a:t>
            </a:r>
          </a:p>
          <a:p>
            <a:r>
              <a:rPr lang="th-TH" dirty="0"/>
              <a:t>          เมื่อวันที่ 14.00 น. วันที่ 11 พฤศจิกายน นายเศรษฐา ทวีสิน ได้แถลงความคืบหน้าโครงการเงินดิจิทัล โดย ระบุว่า จะมอบสิทธิการใช้จ่ายให้กับประชาชนผู้ที่อายุ 16 ปีขึ้นไป รายได้ไม่ถึง 70,000 บาท ต่อเดือน และมีเงินฝากต่ำกว่า 500,000 บาท</a:t>
            </a:r>
          </a:p>
          <a:p>
            <a:r>
              <a:rPr lang="th-TH" dirty="0"/>
              <a:t>          โดยให้สิทธิครั้งแรก 6 เดือน หลังจากโครงการเริ่ม ขยายพื้นที่ครอบคลุม ระดับอำเภอ</a:t>
            </a:r>
          </a:p>
          <a:p>
            <a:r>
              <a:rPr lang="th-TH" dirty="0"/>
              <a:t>          โครงการดังกล่าว จะช่วยกระตุกเศรษฐกิจที่ซบเซา</a:t>
            </a:r>
          </a:p>
          <a:p>
            <a:r>
              <a:rPr lang="th-TH" dirty="0"/>
              <a:t>•</a:t>
            </a:r>
            <a:r>
              <a:rPr lang="en-US" dirty="0"/>
              <a:t> </a:t>
            </a:r>
            <a:r>
              <a:rPr lang="th-TH" dirty="0"/>
              <a:t>ใส่เงิน 10,000 บาท ในกระเป๋าดิจิทัล</a:t>
            </a:r>
          </a:p>
          <a:p>
            <a:r>
              <a:rPr lang="th-TH" dirty="0"/>
              <a:t>•</a:t>
            </a:r>
            <a:r>
              <a:rPr lang="en-US" dirty="0"/>
              <a:t> </a:t>
            </a:r>
            <a:r>
              <a:rPr lang="th-TH" dirty="0"/>
              <a:t>ต้องใช้ภายในอำเภอ ตามบัตรประชาชน</a:t>
            </a:r>
          </a:p>
          <a:p>
            <a:r>
              <a:rPr lang="th-TH" dirty="0"/>
              <a:t>•</a:t>
            </a:r>
            <a:r>
              <a:rPr lang="en-US" dirty="0"/>
              <a:t> </a:t>
            </a:r>
            <a:r>
              <a:rPr lang="th-TH" dirty="0"/>
              <a:t>เงินต้องใช้ครั้งแรกใน 6 เดือน</a:t>
            </a:r>
          </a:p>
          <a:p>
            <a:r>
              <a:rPr lang="th-TH" dirty="0"/>
              <a:t>•</a:t>
            </a:r>
            <a:r>
              <a:rPr lang="en-US" dirty="0"/>
              <a:t> </a:t>
            </a:r>
            <a:r>
              <a:rPr lang="th-TH" dirty="0"/>
              <a:t>โครงการสิ้นสุด เมษายน 70</a:t>
            </a:r>
          </a:p>
          <a:p>
            <a:r>
              <a:rPr lang="th-TH" dirty="0"/>
              <a:t>•</a:t>
            </a:r>
            <a:r>
              <a:rPr lang="en-US" dirty="0"/>
              <a:t> </a:t>
            </a:r>
            <a:r>
              <a:rPr lang="th-TH" dirty="0"/>
              <a:t>ประชาชนไม่สามารถโอนให้ผู้อื่น หรือแลกเป็นเงินได้</a:t>
            </a:r>
          </a:p>
          <a:p>
            <a:r>
              <a:rPr lang="th-TH" dirty="0"/>
              <a:t>•</a:t>
            </a:r>
            <a:r>
              <a:rPr lang="en-US" dirty="0"/>
              <a:t> </a:t>
            </a:r>
            <a:r>
              <a:rPr lang="th-TH" dirty="0"/>
              <a:t>ต้องลงทะเบียนเพื่อรับสิทธิ</a:t>
            </a:r>
          </a:p>
          <a:p>
            <a:r>
              <a:rPr lang="th-TH" dirty="0"/>
              <a:t>•</a:t>
            </a:r>
            <a:r>
              <a:rPr lang="en-US" dirty="0"/>
              <a:t> </a:t>
            </a:r>
            <a:r>
              <a:rPr lang="th-TH" dirty="0"/>
              <a:t>ใช้สำหรับซื้อของอุปโภคบริโภคเท่านั้น</a:t>
            </a:r>
          </a:p>
        </p:txBody>
      </p:sp>
      <p:sp>
        <p:nvSpPr>
          <p:cNvPr id="13" name="TextBox 12">
            <a:extLst>
              <a:ext uri="{FF2B5EF4-FFF2-40B4-BE49-F238E27FC236}">
                <a16:creationId xmlns:a16="http://schemas.microsoft.com/office/drawing/2014/main" id="{338B9480-2BF0-29C9-7CAC-B577796A11FD}"/>
              </a:ext>
            </a:extLst>
          </p:cNvPr>
          <p:cNvSpPr txBox="1"/>
          <p:nvPr/>
        </p:nvSpPr>
        <p:spPr>
          <a:xfrm>
            <a:off x="11105506" y="835625"/>
            <a:ext cx="939681" cy="369332"/>
          </a:xfrm>
          <a:prstGeom prst="rect">
            <a:avLst/>
          </a:prstGeom>
          <a:noFill/>
        </p:spPr>
        <p:txBody>
          <a:bodyPr wrap="none" rtlCol="0">
            <a:spAutoFit/>
          </a:bodyPr>
          <a:lstStyle/>
          <a:p>
            <a:r>
              <a:rPr lang="th-TH" dirty="0"/>
              <a:t>10-</a:t>
            </a:r>
            <a:r>
              <a:rPr lang="en-US" dirty="0"/>
              <a:t>Nov-23</a:t>
            </a:r>
          </a:p>
        </p:txBody>
      </p:sp>
      <p:sp>
        <p:nvSpPr>
          <p:cNvPr id="4" name="TextBox 3">
            <a:extLst>
              <a:ext uri="{FF2B5EF4-FFF2-40B4-BE49-F238E27FC236}">
                <a16:creationId xmlns:a16="http://schemas.microsoft.com/office/drawing/2014/main" id="{065DE2CF-B598-93A5-6B89-D3BDAF5AF1EE}"/>
              </a:ext>
            </a:extLst>
          </p:cNvPr>
          <p:cNvSpPr txBox="1"/>
          <p:nvPr/>
        </p:nvSpPr>
        <p:spPr>
          <a:xfrm>
            <a:off x="238125" y="4614771"/>
            <a:ext cx="5857875" cy="1569660"/>
          </a:xfrm>
          <a:prstGeom prst="rect">
            <a:avLst/>
          </a:prstGeom>
          <a:noFill/>
        </p:spPr>
        <p:txBody>
          <a:bodyPr wrap="square">
            <a:spAutoFit/>
          </a:bodyPr>
          <a:lstStyle/>
          <a:p>
            <a:r>
              <a:rPr lang="th-TH" sz="2400" dirty="0">
                <a:solidFill>
                  <a:srgbClr val="C00000"/>
                </a:solidFill>
              </a:rPr>
              <a:t>นายเศรษฐายังได้ชี้แจงรายละเอียดที่มาของงบประมาณโครงการว่า คำตอบที่เป็นไปได้มากที่สุดในการดำเนินนโยบายนี้ คือการออก พรบ.เป็นวงเงิน 500,000 ล้านบาท ซึ่งมีความโปร่งใส ภายใต้การตรวจสอบถ่วงดุลในระบบรัฐสภา ซึ่งมั่นใจว่า จะได้รับการอนุมัติโดยรัฐสภา </a:t>
            </a:r>
            <a:endParaRPr lang="en-US" sz="2400" dirty="0">
              <a:solidFill>
                <a:srgbClr val="C00000"/>
              </a:solidFill>
            </a:endParaRPr>
          </a:p>
        </p:txBody>
      </p:sp>
      <p:sp>
        <p:nvSpPr>
          <p:cNvPr id="6" name="TextBox 5">
            <a:extLst>
              <a:ext uri="{FF2B5EF4-FFF2-40B4-BE49-F238E27FC236}">
                <a16:creationId xmlns:a16="http://schemas.microsoft.com/office/drawing/2014/main" id="{CDC2CA93-E851-271C-4E65-3DDBED9F6115}"/>
              </a:ext>
            </a:extLst>
          </p:cNvPr>
          <p:cNvSpPr txBox="1"/>
          <p:nvPr/>
        </p:nvSpPr>
        <p:spPr>
          <a:xfrm>
            <a:off x="6257925" y="1851287"/>
            <a:ext cx="5857875" cy="4154984"/>
          </a:xfrm>
          <a:prstGeom prst="rect">
            <a:avLst/>
          </a:prstGeom>
          <a:solidFill>
            <a:srgbClr val="FFFF00"/>
          </a:solidFill>
        </p:spPr>
        <p:txBody>
          <a:bodyPr wrap="square" rtlCol="0">
            <a:spAutoFit/>
          </a:bodyPr>
          <a:lstStyle/>
          <a:p>
            <a:r>
              <a:rPr lang="th-TH" sz="4000" b="1" u="sng" dirty="0"/>
              <a:t>ตลาดหุ้นไทย มักจะคิดอย่างไร</a:t>
            </a:r>
          </a:p>
          <a:p>
            <a:pPr marL="228600" indent="-228600">
              <a:buFont typeface="Wingdings" panose="05000000000000000000" pitchFamily="2" charset="2"/>
              <a:buChar char="§"/>
            </a:pPr>
            <a:r>
              <a:rPr lang="th-TH" sz="3200" dirty="0"/>
              <a:t>แจกเงินมาก(ตามนโยบาย) หนี้มาก  หุ้นมักจะตก</a:t>
            </a:r>
          </a:p>
          <a:p>
            <a:pPr marL="228600" indent="-228600">
              <a:buFont typeface="Wingdings" panose="05000000000000000000" pitchFamily="2" charset="2"/>
              <a:buChar char="§"/>
            </a:pPr>
            <a:r>
              <a:rPr lang="th-TH" sz="3200" dirty="0"/>
              <a:t>แจกน้อย  และกระจายการแจก  จะดีต่อตลาดมากกว่า</a:t>
            </a:r>
          </a:p>
          <a:p>
            <a:pPr marL="228600" indent="-228600">
              <a:buFont typeface="Wingdings" panose="05000000000000000000" pitchFamily="2" charset="2"/>
              <a:buChar char="§"/>
            </a:pPr>
            <a:r>
              <a:rPr lang="th-TH" sz="3200" dirty="0"/>
              <a:t>มีการแจกในรูปแบบลดหย่อนภาษีจากการซื้อสินค้า ตลาดจะชอบ</a:t>
            </a:r>
          </a:p>
          <a:p>
            <a:pPr marL="228600" indent="-228600">
              <a:buFont typeface="Wingdings" panose="05000000000000000000" pitchFamily="2" charset="2"/>
              <a:buChar char="§"/>
            </a:pPr>
            <a:r>
              <a:rPr lang="th-TH" sz="3200" dirty="0"/>
              <a:t>กู้ยิ่งมาก  คนจะกลัวฝรั่งขายหุ้น (เพราะเห็นมาแล้ว)</a:t>
            </a:r>
          </a:p>
          <a:p>
            <a:endParaRPr lang="en-US" sz="3200" dirty="0"/>
          </a:p>
        </p:txBody>
      </p:sp>
    </p:spTree>
    <p:extLst>
      <p:ext uri="{BB962C8B-B14F-4D97-AF65-F5344CB8AC3E}">
        <p14:creationId xmlns:p14="http://schemas.microsoft.com/office/powerpoint/2010/main" val="3902443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80DCF-362F-0811-F7DB-5A29E358BC1F}"/>
              </a:ext>
            </a:extLst>
          </p:cNvPr>
          <p:cNvSpPr>
            <a:spLocks noGrp="1"/>
          </p:cNvSpPr>
          <p:nvPr>
            <p:ph type="title"/>
          </p:nvPr>
        </p:nvSpPr>
        <p:spPr/>
        <p:txBody>
          <a:bodyPr/>
          <a:lstStyle/>
          <a:p>
            <a:r>
              <a:rPr lang="th-TH" dirty="0"/>
              <a:t>จ่ายเงินดิจิทัลงวดเดียว อนุฯ ชงคัด 3 กลุ่มรับ 1 หมื่น</a:t>
            </a:r>
            <a:endParaRPr lang="en-US" dirty="0"/>
          </a:p>
        </p:txBody>
      </p:sp>
      <p:sp>
        <p:nvSpPr>
          <p:cNvPr id="4" name="TextBox 3">
            <a:extLst>
              <a:ext uri="{FF2B5EF4-FFF2-40B4-BE49-F238E27FC236}">
                <a16:creationId xmlns:a16="http://schemas.microsoft.com/office/drawing/2014/main" id="{7E45267E-B599-5D02-0537-D7471BB0A695}"/>
              </a:ext>
            </a:extLst>
          </p:cNvPr>
          <p:cNvSpPr txBox="1"/>
          <p:nvPr/>
        </p:nvSpPr>
        <p:spPr>
          <a:xfrm>
            <a:off x="414913" y="1006692"/>
            <a:ext cx="10317192" cy="4031873"/>
          </a:xfrm>
          <a:prstGeom prst="rect">
            <a:avLst/>
          </a:prstGeom>
          <a:noFill/>
        </p:spPr>
        <p:txBody>
          <a:bodyPr wrap="square" rtlCol="0">
            <a:spAutoFit/>
          </a:bodyPr>
          <a:lstStyle/>
          <a:p>
            <a:r>
              <a:rPr lang="th-TH" sz="3200" dirty="0"/>
              <a:t>มีความเห็น 3 แนวทาง ดังนี้ </a:t>
            </a:r>
          </a:p>
          <a:p>
            <a:r>
              <a:rPr lang="th-TH" sz="3200" dirty="0">
                <a:solidFill>
                  <a:srgbClr val="FF0000"/>
                </a:solidFill>
              </a:rPr>
              <a:t>1.จ่ายเฉพาะกลุ่มผู้มีรายได้น้อย </a:t>
            </a:r>
            <a:r>
              <a:rPr lang="th-TH" sz="3200" dirty="0"/>
              <a:t>ซึ่งมีบัตรสวัสดิการแห่งรัฐ จำนวน 15-16 ล้านคน ใช้งบประมาณ 1.6 แสนล้านบาท </a:t>
            </a:r>
          </a:p>
          <a:p>
            <a:r>
              <a:rPr lang="th-TH" sz="3200" dirty="0">
                <a:solidFill>
                  <a:srgbClr val="FF0000"/>
                </a:solidFill>
              </a:rPr>
              <a:t>2.พิจารณาให้ตัดกลุ่มคนที่มีความพร้อมทางสังคม </a:t>
            </a:r>
            <a:r>
              <a:rPr lang="th-TH" sz="3200" dirty="0"/>
              <a:t>มีรายได้เดือนละ 25,000 บาท หรือมีเงินฝากในบัญชี 1 แสนบาท จะเหลือผู้ที่ได้รับสิทธิ 43 ล้านคน ใช้งบประมาณ 4.3 แสนล้านบาท</a:t>
            </a:r>
          </a:p>
          <a:p>
            <a:r>
              <a:rPr lang="th-TH" sz="3200" dirty="0">
                <a:solidFill>
                  <a:srgbClr val="FF0000"/>
                </a:solidFill>
              </a:rPr>
              <a:t>3.พิจารณาตัดผู้ที่มีรายได้เกินเดือนละ 50,000 บาท</a:t>
            </a:r>
            <a:r>
              <a:rPr lang="th-TH" sz="3200" dirty="0"/>
              <a:t> หรือมีเงินฝากในบัญชี 5 แสนบาท จะเหลือผู้ได้รับสิทธิ 49 ล้านคน ใช้งบประมาณ 4.9 แสนล้านบาท โดยจะเสนอให้คณะกรรมการชุดใหญ่พิจารณา</a:t>
            </a:r>
            <a:endParaRPr lang="en-US" sz="3200" dirty="0"/>
          </a:p>
        </p:txBody>
      </p:sp>
      <p:sp>
        <p:nvSpPr>
          <p:cNvPr id="6" name="TextBox 5">
            <a:extLst>
              <a:ext uri="{FF2B5EF4-FFF2-40B4-BE49-F238E27FC236}">
                <a16:creationId xmlns:a16="http://schemas.microsoft.com/office/drawing/2014/main" id="{C1D6C875-765C-9C59-DD43-95BF723359F4}"/>
              </a:ext>
            </a:extLst>
          </p:cNvPr>
          <p:cNvSpPr txBox="1"/>
          <p:nvPr/>
        </p:nvSpPr>
        <p:spPr>
          <a:xfrm>
            <a:off x="163902" y="6198880"/>
            <a:ext cx="6094562" cy="369332"/>
          </a:xfrm>
          <a:prstGeom prst="rect">
            <a:avLst/>
          </a:prstGeom>
          <a:noFill/>
        </p:spPr>
        <p:txBody>
          <a:bodyPr wrap="square">
            <a:spAutoFit/>
          </a:bodyPr>
          <a:lstStyle/>
          <a:p>
            <a:r>
              <a:rPr lang="en-US" dirty="0"/>
              <a:t>https://www.matichon.co.th/news-monitor/news_4251563</a:t>
            </a:r>
          </a:p>
        </p:txBody>
      </p:sp>
      <p:sp>
        <p:nvSpPr>
          <p:cNvPr id="5" name="TextBox 4">
            <a:extLst>
              <a:ext uri="{FF2B5EF4-FFF2-40B4-BE49-F238E27FC236}">
                <a16:creationId xmlns:a16="http://schemas.microsoft.com/office/drawing/2014/main" id="{1CFEF5FD-860A-DB26-5D80-61C2EAC59EBC}"/>
              </a:ext>
            </a:extLst>
          </p:cNvPr>
          <p:cNvSpPr txBox="1"/>
          <p:nvPr/>
        </p:nvSpPr>
        <p:spPr>
          <a:xfrm>
            <a:off x="553528" y="5250930"/>
            <a:ext cx="11084943" cy="52322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th-TH" sz="2800" dirty="0"/>
              <a:t>ทั้งนี้ 3 แนวทางดังกล่าว จะเสนอให้คณะกรรมการชุดใหญ่ที่มีนายกรัฐมนตรี เป็นประธานตัดสินใจอีกครั้งในสัปดาห์นี้</a:t>
            </a:r>
            <a:endParaRPr lang="en-US" sz="2800" dirty="0"/>
          </a:p>
        </p:txBody>
      </p:sp>
    </p:spTree>
    <p:extLst>
      <p:ext uri="{BB962C8B-B14F-4D97-AF65-F5344CB8AC3E}">
        <p14:creationId xmlns:p14="http://schemas.microsoft.com/office/powerpoint/2010/main" val="581558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649D0-9706-4F61-953D-3655421C2E71}"/>
              </a:ext>
            </a:extLst>
          </p:cNvPr>
          <p:cNvSpPr>
            <a:spLocks noGrp="1"/>
          </p:cNvSpPr>
          <p:nvPr>
            <p:ph type="title"/>
          </p:nvPr>
        </p:nvSpPr>
        <p:spPr>
          <a:xfrm>
            <a:off x="384841" y="0"/>
            <a:ext cx="8769910" cy="771181"/>
          </a:xfrm>
        </p:spPr>
        <p:txBody>
          <a:bodyPr/>
          <a:lstStyle/>
          <a:p>
            <a:r>
              <a:rPr lang="en-US" dirty="0"/>
              <a:t>Weekly Strategy</a:t>
            </a:r>
          </a:p>
        </p:txBody>
      </p:sp>
      <p:sp>
        <p:nvSpPr>
          <p:cNvPr id="4" name="Footer Placeholder 3">
            <a:extLst>
              <a:ext uri="{FF2B5EF4-FFF2-40B4-BE49-F238E27FC236}">
                <a16:creationId xmlns:a16="http://schemas.microsoft.com/office/drawing/2014/main" id="{9306C72D-CA89-48AA-ADED-2386652FF869}"/>
              </a:ext>
            </a:extLst>
          </p:cNvPr>
          <p:cNvSpPr>
            <a:spLocks noGrp="1"/>
          </p:cNvSpPr>
          <p:nvPr>
            <p:ph type="ftr" sz="quarter" idx="10"/>
          </p:nvPr>
        </p:nvSpPr>
        <p:spPr>
          <a:xfrm>
            <a:off x="205752" y="6497010"/>
            <a:ext cx="2241662" cy="365125"/>
          </a:xfrm>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D66"/>
                </a:solidFill>
                <a:effectLst/>
                <a:uLnTx/>
                <a:uFillTx/>
                <a:latin typeface="DB Heavent Light"/>
                <a:ea typeface="+mn-ea"/>
                <a:cs typeface="DB Heavent Light"/>
              </a:rPr>
              <a:t>By Strategy Research</a:t>
            </a:r>
          </a:p>
        </p:txBody>
      </p:sp>
      <p:sp>
        <p:nvSpPr>
          <p:cNvPr id="5" name="TextBox 4">
            <a:extLst>
              <a:ext uri="{FF2B5EF4-FFF2-40B4-BE49-F238E27FC236}">
                <a16:creationId xmlns:a16="http://schemas.microsoft.com/office/drawing/2014/main" id="{2DA715A7-9DF7-D8CE-8891-93E9DE5C80DB}"/>
              </a:ext>
            </a:extLst>
          </p:cNvPr>
          <p:cNvSpPr txBox="1"/>
          <p:nvPr/>
        </p:nvSpPr>
        <p:spPr>
          <a:xfrm>
            <a:off x="142626" y="1159283"/>
            <a:ext cx="5362230" cy="1815882"/>
          </a:xfrm>
          <a:prstGeom prst="rect">
            <a:avLst/>
          </a:prstGeom>
          <a:noFill/>
        </p:spPr>
        <p:txBody>
          <a:bodyPr wrap="square" rtlCol="0" anchor="t" anchorCtr="0">
            <a:spAutoFit/>
          </a:bodyPr>
          <a:lstStyle/>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tab pos="180984" algn="l"/>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คาดกรอบดัชนีฯ สัปดาห์นี้ </a:t>
            </a:r>
            <a:r>
              <a:rPr lang="en-US" sz="1600" dirty="0">
                <a:solidFill>
                  <a:srgbClr val="000000"/>
                </a:solidFill>
                <a:latin typeface="DB Heavent" panose="02000506060000020004" pitchFamily="2" charset="-34"/>
                <a:cs typeface="DB Heavent" panose="02000506060000020004" pitchFamily="2" charset="-34"/>
              </a:rPr>
              <a:t>1410-1430</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จุด (สัปดาห์ที่ผ่านมา</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a:t>
            </a:r>
            <a:r>
              <a:rPr lang="en-US" sz="1600" dirty="0">
                <a:solidFill>
                  <a:srgbClr val="000000"/>
                </a:solidFill>
                <a:latin typeface="DB Heavent" panose="02000506060000020004" pitchFamily="2" charset="-34"/>
                <a:cs typeface="DB Heavent" panose="02000506060000020004" pitchFamily="2" charset="-34"/>
              </a:rPr>
              <a:t>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จุด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a:t>
            </a:r>
          </a:p>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tab pos="180984" algn="l"/>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ตลาดหุ้นในสัปดาห์นี้คาดว่าจะยังคงผันผวนต่อจากการทยอยรายงานกำไรของบริษัทต่าง ๆ </a:t>
            </a:r>
          </a:p>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tab pos="180984" algn="l"/>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ความไม่แน่นอนในทิศทางของดอกเบี้ยสหรัฐฯ กลับมากระทบต่อ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Flow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ในตลาดเอเซียอีกครั้ง </a:t>
            </a:r>
          </a:p>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tab pos="180984" algn="l"/>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ตัวแปรที่สำคัญที่ยังต้องติดตาม คือ สถานการณ์ตะวันออกกลาง และ ตัวเลขเงินเฟ้อของสหรัฐฯ</a:t>
            </a:r>
          </a:p>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tab pos="180984" algn="l"/>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การแจกเงินของรัฐบาล เราประเมินว่า นักลงทุน(ตลาด) อาจมีความกังวลในเรื่องการกู้เงิน ขณะที่หุ้นค้าปลีก จะเป็นกลุ่มที่ได้ประโยชน์จากมาตรการนี้</a:t>
            </a:r>
          </a:p>
        </p:txBody>
      </p:sp>
      <p:grpSp>
        <p:nvGrpSpPr>
          <p:cNvPr id="6" name="Group 5">
            <a:extLst>
              <a:ext uri="{FF2B5EF4-FFF2-40B4-BE49-F238E27FC236}">
                <a16:creationId xmlns:a16="http://schemas.microsoft.com/office/drawing/2014/main" id="{0EE5AAF7-730D-8252-23B7-2DBF2CCF90B3}"/>
              </a:ext>
            </a:extLst>
          </p:cNvPr>
          <p:cNvGrpSpPr/>
          <p:nvPr/>
        </p:nvGrpSpPr>
        <p:grpSpPr>
          <a:xfrm>
            <a:off x="141891" y="762292"/>
            <a:ext cx="2808312" cy="313923"/>
            <a:chOff x="768090" y="2399646"/>
            <a:chExt cx="3776542" cy="601739"/>
          </a:xfrm>
        </p:grpSpPr>
        <p:grpSp>
          <p:nvGrpSpPr>
            <p:cNvPr id="7" name="Group 6">
              <a:extLst>
                <a:ext uri="{FF2B5EF4-FFF2-40B4-BE49-F238E27FC236}">
                  <a16:creationId xmlns:a16="http://schemas.microsoft.com/office/drawing/2014/main" id="{3C76593B-6DEA-D561-9EBB-8156F249C82F}"/>
                </a:ext>
              </a:extLst>
            </p:cNvPr>
            <p:cNvGrpSpPr/>
            <p:nvPr/>
          </p:nvGrpSpPr>
          <p:grpSpPr>
            <a:xfrm>
              <a:off x="768090" y="2399646"/>
              <a:ext cx="3776542" cy="601739"/>
              <a:chOff x="1067445" y="897733"/>
              <a:chExt cx="3169636" cy="519267"/>
            </a:xfrm>
          </p:grpSpPr>
          <p:sp>
            <p:nvSpPr>
              <p:cNvPr id="9" name="Rounded Rectangle 7">
                <a:extLst>
                  <a:ext uri="{FF2B5EF4-FFF2-40B4-BE49-F238E27FC236}">
                    <a16:creationId xmlns:a16="http://schemas.microsoft.com/office/drawing/2014/main" id="{10EBEE08-8B90-E642-A777-4F8A5954CA66}"/>
                  </a:ext>
                </a:extLst>
              </p:cNvPr>
              <p:cNvSpPr/>
              <p:nvPr/>
            </p:nvSpPr>
            <p:spPr>
              <a:xfrm>
                <a:off x="1227123" y="910953"/>
                <a:ext cx="3009958" cy="500137"/>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grpSp>
            <p:nvGrpSpPr>
              <p:cNvPr id="10" name="Group 9">
                <a:extLst>
                  <a:ext uri="{FF2B5EF4-FFF2-40B4-BE49-F238E27FC236}">
                    <a16:creationId xmlns:a16="http://schemas.microsoft.com/office/drawing/2014/main" id="{B9CFD1B2-F565-4DD8-3B5A-9125890CFA26}"/>
                  </a:ext>
                </a:extLst>
              </p:cNvPr>
              <p:cNvGrpSpPr/>
              <p:nvPr/>
            </p:nvGrpSpPr>
            <p:grpSpPr>
              <a:xfrm>
                <a:off x="1067445" y="897733"/>
                <a:ext cx="389192" cy="519267"/>
                <a:chOff x="748918" y="837780"/>
                <a:chExt cx="389192" cy="519267"/>
              </a:xfrm>
            </p:grpSpPr>
            <p:sp>
              <p:nvSpPr>
                <p:cNvPr id="11" name="Oval 10">
                  <a:extLst>
                    <a:ext uri="{FF2B5EF4-FFF2-40B4-BE49-F238E27FC236}">
                      <a16:creationId xmlns:a16="http://schemas.microsoft.com/office/drawing/2014/main" id="{5575273A-11BE-AE87-0EF8-3FD01D77ACFF}"/>
                    </a:ext>
                  </a:extLst>
                </p:cNvPr>
                <p:cNvSpPr/>
                <p:nvPr/>
              </p:nvSpPr>
              <p:spPr>
                <a:xfrm>
                  <a:off x="748918" y="837780"/>
                  <a:ext cx="389192" cy="519267"/>
                </a:xfrm>
                <a:prstGeom prst="ellipse">
                  <a:avLst/>
                </a:prstGeom>
                <a:solidFill>
                  <a:schemeClr val="bg1"/>
                </a:solidFill>
                <a:ln w="28575">
                  <a:solidFill>
                    <a:srgbClr val="366A8E"/>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pic>
              <p:nvPicPr>
                <p:cNvPr id="12" name="Picture 11">
                  <a:extLst>
                    <a:ext uri="{FF2B5EF4-FFF2-40B4-BE49-F238E27FC236}">
                      <a16:creationId xmlns:a16="http://schemas.microsoft.com/office/drawing/2014/main" id="{26A9AAE7-B40B-339E-6446-C898F526D4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4781" y="916435"/>
                  <a:ext cx="284533" cy="341202"/>
                </a:xfrm>
                <a:prstGeom prst="rect">
                  <a:avLst/>
                </a:prstGeom>
              </p:spPr>
            </p:pic>
          </p:grpSp>
        </p:grpSp>
        <p:sp>
          <p:nvSpPr>
            <p:cNvPr id="8" name="TextBox 7">
              <a:extLst>
                <a:ext uri="{FF2B5EF4-FFF2-40B4-BE49-F238E27FC236}">
                  <a16:creationId xmlns:a16="http://schemas.microsoft.com/office/drawing/2014/main" id="{6177A505-01CC-D9E8-E732-44685486D85A}"/>
                </a:ext>
              </a:extLst>
            </p:cNvPr>
            <p:cNvSpPr txBox="1"/>
            <p:nvPr/>
          </p:nvSpPr>
          <p:spPr>
            <a:xfrm>
              <a:off x="1297358" y="2604717"/>
              <a:ext cx="2996047" cy="240696"/>
            </a:xfrm>
            <a:prstGeom prst="rect">
              <a:avLst/>
            </a:prstGeom>
          </p:spPr>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ทิศทางตลาดหุ้นสัปดาห์นี้</a:t>
              </a:r>
              <a:endParaRPr kumimoji="0" lang="en-US" sz="18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grpSp>
      <p:grpSp>
        <p:nvGrpSpPr>
          <p:cNvPr id="13" name="Group 12">
            <a:extLst>
              <a:ext uri="{FF2B5EF4-FFF2-40B4-BE49-F238E27FC236}">
                <a16:creationId xmlns:a16="http://schemas.microsoft.com/office/drawing/2014/main" id="{4B575326-0B09-5DB4-3CD5-D1B1A5C53A2C}"/>
              </a:ext>
            </a:extLst>
          </p:cNvPr>
          <p:cNvGrpSpPr/>
          <p:nvPr/>
        </p:nvGrpSpPr>
        <p:grpSpPr>
          <a:xfrm>
            <a:off x="158277" y="3042369"/>
            <a:ext cx="2445776" cy="369332"/>
            <a:chOff x="5821425" y="2379212"/>
            <a:chExt cx="3707985" cy="717832"/>
          </a:xfrm>
        </p:grpSpPr>
        <p:grpSp>
          <p:nvGrpSpPr>
            <p:cNvPr id="14" name="Group 13">
              <a:extLst>
                <a:ext uri="{FF2B5EF4-FFF2-40B4-BE49-F238E27FC236}">
                  <a16:creationId xmlns:a16="http://schemas.microsoft.com/office/drawing/2014/main" id="{E6DA4B4A-D12B-FA86-6D94-13C0DFB8800B}"/>
                </a:ext>
              </a:extLst>
            </p:cNvPr>
            <p:cNvGrpSpPr/>
            <p:nvPr/>
          </p:nvGrpSpPr>
          <p:grpSpPr>
            <a:xfrm>
              <a:off x="5821425" y="2402039"/>
              <a:ext cx="3707985" cy="601738"/>
              <a:chOff x="809122" y="3893470"/>
              <a:chExt cx="3139035" cy="517621"/>
            </a:xfrm>
          </p:grpSpPr>
          <p:sp>
            <p:nvSpPr>
              <p:cNvPr id="16" name="Rounded Rectangle 15">
                <a:extLst>
                  <a:ext uri="{FF2B5EF4-FFF2-40B4-BE49-F238E27FC236}">
                    <a16:creationId xmlns:a16="http://schemas.microsoft.com/office/drawing/2014/main" id="{58655798-74E5-6536-3C47-BFBD84105090}"/>
                  </a:ext>
                </a:extLst>
              </p:cNvPr>
              <p:cNvSpPr/>
              <p:nvPr/>
            </p:nvSpPr>
            <p:spPr>
              <a:xfrm>
                <a:off x="912143" y="3920906"/>
                <a:ext cx="3036014" cy="471887"/>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grpSp>
            <p:nvGrpSpPr>
              <p:cNvPr id="17" name="Group 16">
                <a:extLst>
                  <a:ext uri="{FF2B5EF4-FFF2-40B4-BE49-F238E27FC236}">
                    <a16:creationId xmlns:a16="http://schemas.microsoft.com/office/drawing/2014/main" id="{EACE9C2C-E9A6-FAC3-F3D3-8DC1BED6C8EF}"/>
                  </a:ext>
                </a:extLst>
              </p:cNvPr>
              <p:cNvGrpSpPr/>
              <p:nvPr/>
            </p:nvGrpSpPr>
            <p:grpSpPr>
              <a:xfrm>
                <a:off x="809122" y="3893470"/>
                <a:ext cx="397348" cy="517621"/>
                <a:chOff x="663365" y="3803462"/>
                <a:chExt cx="397348" cy="517621"/>
              </a:xfrm>
            </p:grpSpPr>
            <p:sp>
              <p:nvSpPr>
                <p:cNvPr id="18" name="Oval 17">
                  <a:extLst>
                    <a:ext uri="{FF2B5EF4-FFF2-40B4-BE49-F238E27FC236}">
                      <a16:creationId xmlns:a16="http://schemas.microsoft.com/office/drawing/2014/main" id="{23C7584C-33C6-4B78-00C2-C02C7B1E3B52}"/>
                    </a:ext>
                  </a:extLst>
                </p:cNvPr>
                <p:cNvSpPr/>
                <p:nvPr/>
              </p:nvSpPr>
              <p:spPr>
                <a:xfrm>
                  <a:off x="663365" y="3803462"/>
                  <a:ext cx="397348" cy="517621"/>
                </a:xfrm>
                <a:prstGeom prst="ellipse">
                  <a:avLst/>
                </a:prstGeom>
                <a:solidFill>
                  <a:schemeClr val="bg1"/>
                </a:solidFill>
                <a:ln w="28575">
                  <a:solidFill>
                    <a:srgbClr val="366A8E"/>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pic>
              <p:nvPicPr>
                <p:cNvPr id="19" name="Picture 18">
                  <a:extLst>
                    <a:ext uri="{FF2B5EF4-FFF2-40B4-BE49-F238E27FC236}">
                      <a16:creationId xmlns:a16="http://schemas.microsoft.com/office/drawing/2014/main" id="{127BE28B-7D7A-2A25-4627-5645280BA2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5850" y="3929423"/>
                  <a:ext cx="260782" cy="260783"/>
                </a:xfrm>
                <a:prstGeom prst="rect">
                  <a:avLst/>
                </a:prstGeom>
              </p:spPr>
            </p:pic>
          </p:grpSp>
        </p:grpSp>
        <p:sp>
          <p:nvSpPr>
            <p:cNvPr id="15" name="TextBox 14">
              <a:extLst>
                <a:ext uri="{FF2B5EF4-FFF2-40B4-BE49-F238E27FC236}">
                  <a16:creationId xmlns:a16="http://schemas.microsoft.com/office/drawing/2014/main" id="{AA70D620-CB7E-732F-AEA3-AA89316EACBB}"/>
                </a:ext>
              </a:extLst>
            </p:cNvPr>
            <p:cNvSpPr txBox="1"/>
            <p:nvPr/>
          </p:nvSpPr>
          <p:spPr>
            <a:xfrm>
              <a:off x="6438346" y="2379212"/>
              <a:ext cx="2903862" cy="717832"/>
            </a:xfrm>
            <a:prstGeom prst="rect">
              <a:avLst/>
            </a:prstGeom>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กลยุทธ์การลงทุน </a:t>
              </a:r>
              <a:endParaRPr kumimoji="0" lang="en-US" sz="18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grpSp>
      <p:sp>
        <p:nvSpPr>
          <p:cNvPr id="20" name="TextBox 19">
            <a:extLst>
              <a:ext uri="{FF2B5EF4-FFF2-40B4-BE49-F238E27FC236}">
                <a16:creationId xmlns:a16="http://schemas.microsoft.com/office/drawing/2014/main" id="{93B0F542-09C7-3BE3-FFE0-68E2E66B785B}"/>
              </a:ext>
            </a:extLst>
          </p:cNvPr>
          <p:cNvSpPr txBox="1"/>
          <p:nvPr/>
        </p:nvSpPr>
        <p:spPr>
          <a:xfrm>
            <a:off x="97424" y="3409882"/>
            <a:ext cx="5407432" cy="2062103"/>
          </a:xfrm>
          <a:prstGeom prst="rect">
            <a:avLst/>
          </a:prstGeom>
          <a:noFill/>
        </p:spPr>
        <p:txBody>
          <a:bodyPr wrap="square" rtlCol="0" anchor="t" anchorCtr="0">
            <a:spAutoFit/>
          </a:bodyPr>
          <a:lstStyle/>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tab pos="180984" algn="l"/>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แรงซื้อตลาดหุ้นไทยยังเบาบาง แม้จะได้เห็นข่าวการแจกเงินแล้วก็ตาม คาดนักลงทุนจะรอดูเงินเฟ้อสหรัฐฯสัปดาห์หน้า และยังมีเรื่อง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MSCI Index Review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ช่วงปลายสัปดาห์ด้วย การเข้าซื้อรอบใหม่ อาจต้องรอใกล้ๆ 13</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6</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0 จุด หรือไม่ก็ผ่าน 1410 จุดไปเลย (ระหว่างนี้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hold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หุ้นไว้ก่อน)</a:t>
            </a:r>
          </a:p>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tab pos="180984" algn="l"/>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กำไรตลาดไตรมาสนี้ แย่ตามคาด (ถ้าไม่รวม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stock gain)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หุ้นอิงการบริโภค อิงภาวะเศรษฐกิจ จะรายงานกำไร การเล่นกับเรื่องงบ ควรเลือกหุ้นที่ราคายังไม่ตอบสนองต่อหุ้นที่งบดี หรือเล่นหุ้นที่กำไรผ่านจุดต่ำสุดไปแล้ว แต่ราคายังไม่ขึ้น</a:t>
            </a:r>
          </a:p>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tab pos="180984" algn="l"/>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เรายังคงเงินสดไว้ที่ระดับ 70% แรงซื้อในตลาดยังเบาบาง เรานำ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WHA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ออก หลังงบน่าผิดหวังและนำ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KBANK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เข้ามาแทน</a:t>
            </a:r>
          </a:p>
        </p:txBody>
      </p:sp>
      <p:grpSp>
        <p:nvGrpSpPr>
          <p:cNvPr id="21" name="Group 20">
            <a:extLst>
              <a:ext uri="{FF2B5EF4-FFF2-40B4-BE49-F238E27FC236}">
                <a16:creationId xmlns:a16="http://schemas.microsoft.com/office/drawing/2014/main" id="{3AC19602-3D7E-350F-EB66-1D81346EB92E}"/>
              </a:ext>
            </a:extLst>
          </p:cNvPr>
          <p:cNvGrpSpPr/>
          <p:nvPr/>
        </p:nvGrpSpPr>
        <p:grpSpPr>
          <a:xfrm>
            <a:off x="174346" y="5524425"/>
            <a:ext cx="2429707" cy="369332"/>
            <a:chOff x="5825971" y="5607111"/>
            <a:chExt cx="3816683" cy="717832"/>
          </a:xfrm>
        </p:grpSpPr>
        <p:grpSp>
          <p:nvGrpSpPr>
            <p:cNvPr id="22" name="Group 21">
              <a:extLst>
                <a:ext uri="{FF2B5EF4-FFF2-40B4-BE49-F238E27FC236}">
                  <a16:creationId xmlns:a16="http://schemas.microsoft.com/office/drawing/2014/main" id="{B59B2ECD-4329-F8B8-6439-76117B6CD87F}"/>
                </a:ext>
              </a:extLst>
            </p:cNvPr>
            <p:cNvGrpSpPr/>
            <p:nvPr/>
          </p:nvGrpSpPr>
          <p:grpSpPr>
            <a:xfrm>
              <a:off x="5825971" y="5647317"/>
              <a:ext cx="3816683" cy="601738"/>
              <a:chOff x="4932040" y="3884733"/>
              <a:chExt cx="3231055" cy="517621"/>
            </a:xfrm>
          </p:grpSpPr>
          <p:sp>
            <p:nvSpPr>
              <p:cNvPr id="24" name="Rounded Rectangle 23">
                <a:extLst>
                  <a:ext uri="{FF2B5EF4-FFF2-40B4-BE49-F238E27FC236}">
                    <a16:creationId xmlns:a16="http://schemas.microsoft.com/office/drawing/2014/main" id="{D88AC3E4-CB11-B905-B81B-5D732C4AFB58}"/>
                  </a:ext>
                </a:extLst>
              </p:cNvPr>
              <p:cNvSpPr/>
              <p:nvPr/>
            </p:nvSpPr>
            <p:spPr>
              <a:xfrm>
                <a:off x="5056094" y="3922948"/>
                <a:ext cx="3107001" cy="471888"/>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grpSp>
            <p:nvGrpSpPr>
              <p:cNvPr id="25" name="Group 24">
                <a:extLst>
                  <a:ext uri="{FF2B5EF4-FFF2-40B4-BE49-F238E27FC236}">
                    <a16:creationId xmlns:a16="http://schemas.microsoft.com/office/drawing/2014/main" id="{745EBF03-5F89-A0DE-7394-3C2F15E386FA}"/>
                  </a:ext>
                </a:extLst>
              </p:cNvPr>
              <p:cNvGrpSpPr/>
              <p:nvPr/>
            </p:nvGrpSpPr>
            <p:grpSpPr>
              <a:xfrm>
                <a:off x="4932040" y="3884733"/>
                <a:ext cx="397348" cy="517621"/>
                <a:chOff x="3444854" y="3841718"/>
                <a:chExt cx="397348" cy="517621"/>
              </a:xfrm>
            </p:grpSpPr>
            <p:sp>
              <p:nvSpPr>
                <p:cNvPr id="26" name="Oval 25">
                  <a:extLst>
                    <a:ext uri="{FF2B5EF4-FFF2-40B4-BE49-F238E27FC236}">
                      <a16:creationId xmlns:a16="http://schemas.microsoft.com/office/drawing/2014/main" id="{44B1F244-4657-6A9B-0506-281D87E7200F}"/>
                    </a:ext>
                  </a:extLst>
                </p:cNvPr>
                <p:cNvSpPr/>
                <p:nvPr/>
              </p:nvSpPr>
              <p:spPr>
                <a:xfrm>
                  <a:off x="3444854" y="3841718"/>
                  <a:ext cx="397348" cy="517621"/>
                </a:xfrm>
                <a:prstGeom prst="ellipse">
                  <a:avLst/>
                </a:prstGeom>
                <a:solidFill>
                  <a:schemeClr val="bg1"/>
                </a:solidFill>
                <a:ln w="28575">
                  <a:solidFill>
                    <a:srgbClr val="366A8E"/>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pic>
              <p:nvPicPr>
                <p:cNvPr id="27" name="Picture 26">
                  <a:extLst>
                    <a:ext uri="{FF2B5EF4-FFF2-40B4-BE49-F238E27FC236}">
                      <a16:creationId xmlns:a16="http://schemas.microsoft.com/office/drawing/2014/main" id="{FDC0AC2B-880A-8279-20F3-122C481CBD0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45078" y="3980591"/>
                  <a:ext cx="222692" cy="222692"/>
                </a:xfrm>
                <a:prstGeom prst="rect">
                  <a:avLst/>
                </a:prstGeom>
              </p:spPr>
            </p:pic>
          </p:grpSp>
        </p:grpSp>
        <p:sp>
          <p:nvSpPr>
            <p:cNvPr id="23" name="TextBox 22">
              <a:extLst>
                <a:ext uri="{FF2B5EF4-FFF2-40B4-BE49-F238E27FC236}">
                  <a16:creationId xmlns:a16="http://schemas.microsoft.com/office/drawing/2014/main" id="{14DCF498-6324-5959-09C5-828BA006CF52}"/>
                </a:ext>
              </a:extLst>
            </p:cNvPr>
            <p:cNvSpPr txBox="1"/>
            <p:nvPr/>
          </p:nvSpPr>
          <p:spPr>
            <a:xfrm>
              <a:off x="6430776" y="5607111"/>
              <a:ext cx="3027076" cy="717832"/>
            </a:xfrm>
            <a:prstGeom prst="rect">
              <a:avLst/>
            </a:prstGeom>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พอร์ตหุ้นสัปดาห์นี้ </a:t>
              </a:r>
            </a:p>
          </p:txBody>
        </p:sp>
      </p:grpSp>
      <p:grpSp>
        <p:nvGrpSpPr>
          <p:cNvPr id="29" name="Group 28">
            <a:extLst>
              <a:ext uri="{FF2B5EF4-FFF2-40B4-BE49-F238E27FC236}">
                <a16:creationId xmlns:a16="http://schemas.microsoft.com/office/drawing/2014/main" id="{8A04BE60-4B57-40B1-39C8-7ED7259EF082}"/>
              </a:ext>
            </a:extLst>
          </p:cNvPr>
          <p:cNvGrpSpPr/>
          <p:nvPr/>
        </p:nvGrpSpPr>
        <p:grpSpPr>
          <a:xfrm>
            <a:off x="5725312" y="748327"/>
            <a:ext cx="2370711" cy="369332"/>
            <a:chOff x="956206" y="5656035"/>
            <a:chExt cx="3724011" cy="707951"/>
          </a:xfrm>
        </p:grpSpPr>
        <p:grpSp>
          <p:nvGrpSpPr>
            <p:cNvPr id="30" name="Group 29">
              <a:extLst>
                <a:ext uri="{FF2B5EF4-FFF2-40B4-BE49-F238E27FC236}">
                  <a16:creationId xmlns:a16="http://schemas.microsoft.com/office/drawing/2014/main" id="{EDD87DAE-C29E-2908-CA7C-7147C4476D03}"/>
                </a:ext>
              </a:extLst>
            </p:cNvPr>
            <p:cNvGrpSpPr/>
            <p:nvPr/>
          </p:nvGrpSpPr>
          <p:grpSpPr>
            <a:xfrm>
              <a:off x="956206" y="5661394"/>
              <a:ext cx="3724011" cy="615677"/>
              <a:chOff x="5501447" y="1091211"/>
              <a:chExt cx="3152602" cy="542071"/>
            </a:xfrm>
          </p:grpSpPr>
          <p:sp>
            <p:nvSpPr>
              <p:cNvPr id="32" name="Rounded Rectangle 31">
                <a:extLst>
                  <a:ext uri="{FF2B5EF4-FFF2-40B4-BE49-F238E27FC236}">
                    <a16:creationId xmlns:a16="http://schemas.microsoft.com/office/drawing/2014/main" id="{C6CA5BF4-B2AA-72AC-0BD0-4A17B8E7CED9}"/>
                  </a:ext>
                </a:extLst>
              </p:cNvPr>
              <p:cNvSpPr/>
              <p:nvPr/>
            </p:nvSpPr>
            <p:spPr>
              <a:xfrm>
                <a:off x="5618033" y="1119667"/>
                <a:ext cx="3036016" cy="513615"/>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grpSp>
            <p:nvGrpSpPr>
              <p:cNvPr id="33" name="Group 32">
                <a:extLst>
                  <a:ext uri="{FF2B5EF4-FFF2-40B4-BE49-F238E27FC236}">
                    <a16:creationId xmlns:a16="http://schemas.microsoft.com/office/drawing/2014/main" id="{0D67196A-0A34-09EE-7628-DA8EAF32BF6C}"/>
                  </a:ext>
                </a:extLst>
              </p:cNvPr>
              <p:cNvGrpSpPr/>
              <p:nvPr/>
            </p:nvGrpSpPr>
            <p:grpSpPr>
              <a:xfrm>
                <a:off x="5501447" y="1091211"/>
                <a:ext cx="392561" cy="529800"/>
                <a:chOff x="4883577" y="860203"/>
                <a:chExt cx="392561" cy="529800"/>
              </a:xfrm>
            </p:grpSpPr>
            <p:sp>
              <p:nvSpPr>
                <p:cNvPr id="34" name="Oval 33">
                  <a:extLst>
                    <a:ext uri="{FF2B5EF4-FFF2-40B4-BE49-F238E27FC236}">
                      <a16:creationId xmlns:a16="http://schemas.microsoft.com/office/drawing/2014/main" id="{6C1DC4D1-069B-AE1B-37FA-EE6AB9D82EF0}"/>
                    </a:ext>
                  </a:extLst>
                </p:cNvPr>
                <p:cNvSpPr/>
                <p:nvPr/>
              </p:nvSpPr>
              <p:spPr>
                <a:xfrm>
                  <a:off x="4883577" y="860203"/>
                  <a:ext cx="392561" cy="529800"/>
                </a:xfrm>
                <a:prstGeom prst="ellipse">
                  <a:avLst/>
                </a:prstGeom>
                <a:solidFill>
                  <a:schemeClr val="bg1"/>
                </a:solidFill>
                <a:ln w="28575">
                  <a:solidFill>
                    <a:srgbClr val="366A8E"/>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pic>
              <p:nvPicPr>
                <p:cNvPr id="35" name="Picture 34">
                  <a:extLst>
                    <a:ext uri="{FF2B5EF4-FFF2-40B4-BE49-F238E27FC236}">
                      <a16:creationId xmlns:a16="http://schemas.microsoft.com/office/drawing/2014/main" id="{6DD9AB1B-A95F-2CE2-C801-D44EE8085C8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40226" y="950098"/>
                  <a:ext cx="294481" cy="294481"/>
                </a:xfrm>
                <a:prstGeom prst="rect">
                  <a:avLst/>
                </a:prstGeom>
              </p:spPr>
            </p:pic>
          </p:grpSp>
        </p:grpSp>
        <p:sp>
          <p:nvSpPr>
            <p:cNvPr id="31" name="TextBox 30">
              <a:extLst>
                <a:ext uri="{FF2B5EF4-FFF2-40B4-BE49-F238E27FC236}">
                  <a16:creationId xmlns:a16="http://schemas.microsoft.com/office/drawing/2014/main" id="{FF006809-B04C-7295-67AD-45039F6FA385}"/>
                </a:ext>
              </a:extLst>
            </p:cNvPr>
            <p:cNvSpPr txBox="1"/>
            <p:nvPr/>
          </p:nvSpPr>
          <p:spPr>
            <a:xfrm>
              <a:off x="1475756" y="5656035"/>
              <a:ext cx="2904963" cy="707951"/>
            </a:xfrm>
            <a:prstGeom prst="rect">
              <a:avLst/>
            </a:prstGeom>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ประเด็นสำคัญ</a:t>
              </a:r>
            </a:p>
          </p:txBody>
        </p:sp>
      </p:grpSp>
      <p:sp>
        <p:nvSpPr>
          <p:cNvPr id="36" name="TextBox 35">
            <a:extLst>
              <a:ext uri="{FF2B5EF4-FFF2-40B4-BE49-F238E27FC236}">
                <a16:creationId xmlns:a16="http://schemas.microsoft.com/office/drawing/2014/main" id="{D0F0C1F6-6510-DC54-AB8F-9C33810BD45B}"/>
              </a:ext>
            </a:extLst>
          </p:cNvPr>
          <p:cNvSpPr txBox="1"/>
          <p:nvPr/>
        </p:nvSpPr>
        <p:spPr>
          <a:xfrm>
            <a:off x="5521291" y="1447598"/>
            <a:ext cx="3389669" cy="2554545"/>
          </a:xfrm>
          <a:prstGeom prst="rect">
            <a:avLst/>
          </a:prstGeom>
          <a:noFill/>
        </p:spPr>
        <p:txBody>
          <a:bodyPr wrap="square" rtlCol="0" anchor="t" anchorCtr="0">
            <a:spAutoFit/>
          </a:bodyPr>
          <a:lstStyle/>
          <a:p>
            <a:pPr marL="173038" marR="0" lvl="0" indent="-173038" algn="l" defTabSz="914446" rtl="0" eaLnBrk="1" fontAlgn="auto" latinLnBrk="0" hangingPunct="1">
              <a:lnSpc>
                <a:spcPct val="100000"/>
              </a:lnSpc>
              <a:spcBef>
                <a:spcPts val="0"/>
              </a:spcBef>
              <a:spcAft>
                <a:spcPts val="0"/>
              </a:spcAft>
              <a:buClr>
                <a:prstClr val="black">
                  <a:lumMod val="85000"/>
                  <a:lumOff val="15000"/>
                </a:prstClr>
              </a:buClr>
              <a:buSzPct val="110000"/>
              <a:buFont typeface="Wingdings" panose="05000000000000000000" pitchFamily="2" charset="2"/>
              <a:buChar char="§"/>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ความกังวล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Fed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ขึ้นดอกเบี้ย และ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Moody’s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ได้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downgrade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สหรัฐฯ กลับเข้ามาในตลาด หลังจากคำพูดของ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Powell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ส่งสัญญาณว่า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Fed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อาจขึ้นดอกเบี้ยได้อีก</a:t>
            </a:r>
          </a:p>
          <a:p>
            <a:pPr marL="173038" marR="0" lvl="0" indent="-173038" algn="l" defTabSz="914446" rtl="0" eaLnBrk="1" fontAlgn="auto" latinLnBrk="0" hangingPunct="1">
              <a:lnSpc>
                <a:spcPct val="100000"/>
              </a:lnSpc>
              <a:spcBef>
                <a:spcPts val="0"/>
              </a:spcBef>
              <a:spcAft>
                <a:spcPts val="0"/>
              </a:spcAft>
              <a:buClr>
                <a:prstClr val="black">
                  <a:lumMod val="85000"/>
                  <a:lumOff val="15000"/>
                </a:prstClr>
              </a:buClr>
              <a:buSzPct val="110000"/>
              <a:buFont typeface="Wingdings" panose="05000000000000000000" pitchFamily="2" charset="2"/>
              <a:buChar char="§"/>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ราคาน้ำมันไม่สามารถปรับตัวขึ้นได้มาก เนื่องจากยังถูกฉุดจากเศรษฐกิจโลก ล่าสุด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Brent $80.4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เหรียญ</a:t>
            </a:r>
          </a:p>
          <a:p>
            <a:pPr marL="173038" marR="0" lvl="0" indent="-173038" algn="l" defTabSz="914446" rtl="0" eaLnBrk="1" fontAlgn="auto" latinLnBrk="0" hangingPunct="1">
              <a:lnSpc>
                <a:spcPct val="100000"/>
              </a:lnSpc>
              <a:spcBef>
                <a:spcPts val="0"/>
              </a:spcBef>
              <a:spcAft>
                <a:spcPts val="0"/>
              </a:spcAft>
              <a:buClr>
                <a:prstClr val="black">
                  <a:lumMod val="85000"/>
                  <a:lumOff val="15000"/>
                </a:prstClr>
              </a:buClr>
              <a:buSzPct val="110000"/>
              <a:buFont typeface="Wingdings" panose="05000000000000000000" pitchFamily="2" charset="2"/>
              <a:buChar char="§"/>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สงครามอิสราเอล-ฮามาส ถูกให้น้ำหนักน้อยลง ทำให้มีผลกระทบต่อตลาดหุ้นน้อยลง </a:t>
            </a:r>
          </a:p>
          <a:p>
            <a:pPr marL="173038" marR="0" lvl="0" indent="-173038" algn="l" defTabSz="914446" rtl="0" eaLnBrk="1" fontAlgn="auto" latinLnBrk="0" hangingPunct="1">
              <a:lnSpc>
                <a:spcPct val="100000"/>
              </a:lnSpc>
              <a:spcBef>
                <a:spcPts val="0"/>
              </a:spcBef>
              <a:spcAft>
                <a:spcPts val="0"/>
              </a:spcAft>
              <a:buClr>
                <a:prstClr val="black">
                  <a:lumMod val="85000"/>
                  <a:lumOff val="15000"/>
                </a:prstClr>
              </a:buClr>
              <a:buSzPct val="11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Event :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เงินเฟ้อสหรัฐ(14)</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ยอดค้าปลีกสหรัฐ(15)</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ผู้ขอรับสวัสดิการว่างงานสหรัฐ(16)</a:t>
            </a:r>
          </a:p>
        </p:txBody>
      </p:sp>
      <p:sp>
        <p:nvSpPr>
          <p:cNvPr id="37" name="TextBox 36">
            <a:extLst>
              <a:ext uri="{FF2B5EF4-FFF2-40B4-BE49-F238E27FC236}">
                <a16:creationId xmlns:a16="http://schemas.microsoft.com/office/drawing/2014/main" id="{82982B90-94B1-CA8C-DE06-825FBAA3761F}"/>
              </a:ext>
            </a:extLst>
          </p:cNvPr>
          <p:cNvSpPr txBox="1"/>
          <p:nvPr/>
        </p:nvSpPr>
        <p:spPr>
          <a:xfrm>
            <a:off x="8787482" y="1447598"/>
            <a:ext cx="3344074" cy="3046988"/>
          </a:xfrm>
          <a:prstGeom prst="rect">
            <a:avLst/>
          </a:prstGeom>
          <a:noFill/>
        </p:spPr>
        <p:txBody>
          <a:bodyPr wrap="square" rtlCol="0" anchor="t" anchorCtr="0">
            <a:spAutoFit/>
          </a:bodyPr>
          <a:lstStyle/>
          <a:p>
            <a:pPr marL="180975" marR="0" lvl="0" indent="-180975" algn="l" defTabSz="914446" rtl="0" eaLnBrk="1" fontAlgn="auto" latinLnBrk="0" hangingPunct="1">
              <a:lnSpc>
                <a:spcPct val="100000"/>
              </a:lnSpc>
              <a:spcBef>
                <a:spcPts val="0"/>
              </a:spcBef>
              <a:spcAft>
                <a:spcPts val="0"/>
              </a:spcAft>
              <a:buClr>
                <a:prstClr val="black"/>
              </a:buClr>
              <a:buSzPct val="110000"/>
              <a:buFont typeface="Wingdings" panose="05000000000000000000" pitchFamily="2" charset="2"/>
              <a:buChar char="§"/>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การประกาศเรื่องการแจกเงินของรัฐบาล ต้องดูว่านักลงทุนจะตอบรับทางลบหรือไม่</a:t>
            </a:r>
            <a:endPar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endParaRPr>
          </a:p>
          <a:p>
            <a:pPr marL="180975" marR="0" lvl="0" indent="-180975" algn="l" defTabSz="914446" rtl="0" eaLnBrk="1" fontAlgn="auto" latinLnBrk="0" hangingPunct="1">
              <a:lnSpc>
                <a:spcPct val="100000"/>
              </a:lnSpc>
              <a:spcBef>
                <a:spcPts val="0"/>
              </a:spcBef>
              <a:spcAft>
                <a:spcPts val="0"/>
              </a:spcAft>
              <a:buClr>
                <a:prstClr val="black"/>
              </a:buClr>
              <a:buSzPct val="110000"/>
              <a:buFont typeface="Wingdings" panose="05000000000000000000" pitchFamily="2" charset="2"/>
              <a:buChar char="§"/>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สัปดาห์สุดท้ายของการรายงานผลประกอบการบริษัทในตลาดหุ้นไทย ส่งงบวันสุดท้าย 14 พ.ย.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DAOL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ประเมินกำไรตลาดงวดนี้ไว้ที่ 2.8 แสนล้านบาท +29% </a:t>
            </a:r>
            <a:r>
              <a:rPr kumimoji="0" lang="en-US" sz="1600" b="0" i="0" u="none" strike="noStrike" kern="1200" cap="none" spc="0" normalizeH="0" baseline="0" noProof="0" dirty="0" err="1">
                <a:ln>
                  <a:noFill/>
                </a:ln>
                <a:solidFill>
                  <a:srgbClr val="000000"/>
                </a:solidFill>
                <a:effectLst/>
                <a:uLnTx/>
                <a:uFillTx/>
                <a:latin typeface="DB Heavent" panose="02000506060000020004" pitchFamily="2" charset="-34"/>
                <a:ea typeface="+mn-ea"/>
                <a:cs typeface="DB Heavent" panose="02000506060000020004" pitchFamily="2" charset="-34"/>
              </a:rPr>
              <a:t>QoQ</a:t>
            </a:r>
            <a:endPar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endParaRPr>
          </a:p>
          <a:p>
            <a:pPr marL="180975" marR="0" lvl="0" indent="-180975" algn="l" defTabSz="914446" rtl="0" eaLnBrk="1" fontAlgn="auto" latinLnBrk="0" hangingPunct="1">
              <a:lnSpc>
                <a:spcPct val="100000"/>
              </a:lnSpc>
              <a:spcBef>
                <a:spcPts val="0"/>
              </a:spcBef>
              <a:spcAft>
                <a:spcPts val="0"/>
              </a:spcAft>
              <a:buClr>
                <a:prstClr val="black"/>
              </a:buClr>
              <a:buSzPct val="110000"/>
              <a:buFont typeface="Wingdings" panose="05000000000000000000" pitchFamily="2" charset="2"/>
              <a:buChar char="§"/>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นักลงทุนต่างชาติยังขายหุ้นไทยต่อเนื่อง ถึงแม้เงินบาทจะทรงตัวอยู่ในระดับแข็งค่า ก็ไม่ได้ช่วยตลาดในภาพรวมได้</a:t>
            </a:r>
          </a:p>
          <a:p>
            <a:pPr marL="180975" marR="0" lvl="0" indent="-180975" algn="l" defTabSz="914446" rtl="0" eaLnBrk="1" fontAlgn="auto" latinLnBrk="0" hangingPunct="1">
              <a:lnSpc>
                <a:spcPct val="100000"/>
              </a:lnSpc>
              <a:spcBef>
                <a:spcPts val="0"/>
              </a:spcBef>
              <a:spcAft>
                <a:spcPts val="0"/>
              </a:spcAft>
              <a:buClr>
                <a:prstClr val="black"/>
              </a:buClr>
              <a:buSzPct val="110000"/>
              <a:buFont typeface="Wingdings" panose="05000000000000000000" pitchFamily="2" charset="2"/>
              <a:buChar char="§"/>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ติดตาม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MSCI Index Reviews</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(15) ซึ่งอาจจะมีผลต่อตลาดหุ้นไทย</a:t>
            </a:r>
          </a:p>
          <a:p>
            <a:pPr marL="180975" marR="0" lvl="0" indent="-180975" algn="l" defTabSz="914446" rtl="0" eaLnBrk="1" fontAlgn="auto" latinLnBrk="0" hangingPunct="1">
              <a:lnSpc>
                <a:spcPct val="100000"/>
              </a:lnSpc>
              <a:spcBef>
                <a:spcPts val="0"/>
              </a:spcBef>
              <a:spcAft>
                <a:spcPts val="0"/>
              </a:spcAft>
              <a:buClr>
                <a:prstClr val="black"/>
              </a:buClr>
              <a:buSzPct val="110000"/>
              <a:buFont typeface="Wingdings" panose="05000000000000000000" pitchFamily="2" charset="2"/>
              <a:buChar char="§"/>
              <a:tabLst/>
              <a:defRPr/>
            </a:pPr>
            <a:endPar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endParaRPr>
          </a:p>
        </p:txBody>
      </p:sp>
      <p:sp>
        <p:nvSpPr>
          <p:cNvPr id="38" name="TextBox 37">
            <a:extLst>
              <a:ext uri="{FF2B5EF4-FFF2-40B4-BE49-F238E27FC236}">
                <a16:creationId xmlns:a16="http://schemas.microsoft.com/office/drawing/2014/main" id="{3EABD995-BED7-927F-7BD9-63D573AE731C}"/>
              </a:ext>
            </a:extLst>
          </p:cNvPr>
          <p:cNvSpPr txBox="1"/>
          <p:nvPr/>
        </p:nvSpPr>
        <p:spPr>
          <a:xfrm>
            <a:off x="9065422" y="1090225"/>
            <a:ext cx="1294007" cy="461665"/>
          </a:xfrm>
          <a:prstGeom prst="rect">
            <a:avLst/>
          </a:prstGeom>
          <a:noFill/>
        </p:spPr>
        <p:txBody>
          <a:bodyPr wrap="square">
            <a:spAutoFit/>
          </a:bodyPr>
          <a:lstStyle/>
          <a:p>
            <a:pPr marL="0" marR="0" lvl="0" indent="0" algn="thaiDist" defTabSz="914446" rtl="0" eaLnBrk="1" fontAlgn="auto" latinLnBrk="0" hangingPunct="1">
              <a:lnSpc>
                <a:spcPct val="100000"/>
              </a:lnSpc>
              <a:spcBef>
                <a:spcPts val="0"/>
              </a:spcBef>
              <a:spcAft>
                <a:spcPts val="0"/>
              </a:spcAft>
              <a:buClr>
                <a:srgbClr val="FFC000"/>
              </a:buClr>
              <a:buSzPct val="110000"/>
              <a:buFontTx/>
              <a:buNone/>
              <a:tabLst/>
              <a:defRPr/>
            </a:pPr>
            <a:r>
              <a:rPr kumimoji="0" lang="th-TH" sz="2400" b="1" i="0" u="none" strike="noStrike" kern="1200" cap="none" spc="0" normalizeH="0" baseline="0" noProof="0" dirty="0">
                <a:ln>
                  <a:noFill/>
                </a:ln>
                <a:solidFill>
                  <a:srgbClr val="C00000"/>
                </a:solidFill>
                <a:effectLst/>
                <a:uLnTx/>
                <a:uFillTx/>
                <a:latin typeface="DB Heavent" panose="02000506060000020004" pitchFamily="2" charset="-34"/>
                <a:ea typeface="+mn-ea"/>
                <a:cs typeface="DB Heavent" panose="02000506060000020004" pitchFamily="2" charset="-34"/>
              </a:rPr>
              <a:t>ในประเทศ</a:t>
            </a:r>
            <a:endParaRPr kumimoji="0" lang="en-US" sz="2400" b="1" i="0" u="none" strike="noStrike" kern="1200" cap="none" spc="0" normalizeH="0" baseline="0" noProof="0" dirty="0">
              <a:ln>
                <a:noFill/>
              </a:ln>
              <a:solidFill>
                <a:srgbClr val="C00000"/>
              </a:solidFill>
              <a:effectLst/>
              <a:uLnTx/>
              <a:uFillTx/>
              <a:latin typeface="DB Heavent" panose="02000506060000020004" pitchFamily="2" charset="-34"/>
              <a:ea typeface="+mn-ea"/>
              <a:cs typeface="DB Heavent" panose="02000506060000020004" pitchFamily="2" charset="-34"/>
            </a:endParaRPr>
          </a:p>
        </p:txBody>
      </p:sp>
      <p:sp>
        <p:nvSpPr>
          <p:cNvPr id="39" name="TextBox 38">
            <a:extLst>
              <a:ext uri="{FF2B5EF4-FFF2-40B4-BE49-F238E27FC236}">
                <a16:creationId xmlns:a16="http://schemas.microsoft.com/office/drawing/2014/main" id="{4D462686-B393-A1E4-CAE1-D6542DCA2CD2}"/>
              </a:ext>
            </a:extLst>
          </p:cNvPr>
          <p:cNvSpPr txBox="1"/>
          <p:nvPr/>
        </p:nvSpPr>
        <p:spPr>
          <a:xfrm>
            <a:off x="5551739" y="1090226"/>
            <a:ext cx="1294007" cy="461665"/>
          </a:xfrm>
          <a:prstGeom prst="rect">
            <a:avLst/>
          </a:prstGeom>
          <a:noFill/>
        </p:spPr>
        <p:txBody>
          <a:bodyPr wrap="square">
            <a:spAutoFit/>
          </a:bodyPr>
          <a:lstStyle/>
          <a:p>
            <a:pPr marL="0" marR="0" lvl="0" indent="0" algn="thaiDist" defTabSz="914446" rtl="0" eaLnBrk="1" fontAlgn="auto" latinLnBrk="0" hangingPunct="1">
              <a:lnSpc>
                <a:spcPct val="100000"/>
              </a:lnSpc>
              <a:spcBef>
                <a:spcPts val="0"/>
              </a:spcBef>
              <a:spcAft>
                <a:spcPts val="0"/>
              </a:spcAft>
              <a:buClr>
                <a:srgbClr val="FFC000"/>
              </a:buClr>
              <a:buSzPct val="110000"/>
              <a:buFontTx/>
              <a:buNone/>
              <a:tabLst/>
              <a:defRPr/>
            </a:pPr>
            <a:r>
              <a:rPr kumimoji="0" lang="th-TH" sz="2400" b="1" i="0" u="none" strike="noStrike" kern="1200" cap="none" spc="0" normalizeH="0" baseline="0" noProof="0" dirty="0">
                <a:ln>
                  <a:noFill/>
                </a:ln>
                <a:solidFill>
                  <a:srgbClr val="C00000"/>
                </a:solidFill>
                <a:effectLst/>
                <a:uLnTx/>
                <a:uFillTx/>
                <a:latin typeface="DB Heavent" panose="02000506060000020004" pitchFamily="2" charset="-34"/>
                <a:ea typeface="+mn-ea"/>
                <a:cs typeface="DB Heavent" panose="02000506060000020004" pitchFamily="2" charset="-34"/>
              </a:rPr>
              <a:t>ต่างประเทศ</a:t>
            </a:r>
            <a:endParaRPr kumimoji="0" lang="en-US" sz="2400" b="1" i="0" u="none" strike="noStrike" kern="1200" cap="none" spc="0" normalizeH="0" baseline="0" noProof="0" dirty="0">
              <a:ln>
                <a:noFill/>
              </a:ln>
              <a:solidFill>
                <a:srgbClr val="C00000"/>
              </a:solidFill>
              <a:effectLst/>
              <a:uLnTx/>
              <a:uFillTx/>
              <a:latin typeface="DB Heavent" panose="02000506060000020004" pitchFamily="2" charset="-34"/>
              <a:ea typeface="+mn-ea"/>
              <a:cs typeface="DB Heavent" panose="02000506060000020004" pitchFamily="2" charset="-34"/>
            </a:endParaRPr>
          </a:p>
        </p:txBody>
      </p:sp>
      <p:grpSp>
        <p:nvGrpSpPr>
          <p:cNvPr id="40" name="Group 39">
            <a:extLst>
              <a:ext uri="{FF2B5EF4-FFF2-40B4-BE49-F238E27FC236}">
                <a16:creationId xmlns:a16="http://schemas.microsoft.com/office/drawing/2014/main" id="{90B04959-523B-BB0E-0C18-865A5A823D72}"/>
              </a:ext>
            </a:extLst>
          </p:cNvPr>
          <p:cNvGrpSpPr/>
          <p:nvPr/>
        </p:nvGrpSpPr>
        <p:grpSpPr>
          <a:xfrm>
            <a:off x="5687621" y="4208502"/>
            <a:ext cx="2283040" cy="369332"/>
            <a:chOff x="1081167" y="4642345"/>
            <a:chExt cx="2283040" cy="369332"/>
          </a:xfrm>
        </p:grpSpPr>
        <p:grpSp>
          <p:nvGrpSpPr>
            <p:cNvPr id="41" name="Group 40">
              <a:extLst>
                <a:ext uri="{FF2B5EF4-FFF2-40B4-BE49-F238E27FC236}">
                  <a16:creationId xmlns:a16="http://schemas.microsoft.com/office/drawing/2014/main" id="{7A4CDD3F-9070-78D2-9CFB-E19E846DB2C8}"/>
                </a:ext>
              </a:extLst>
            </p:cNvPr>
            <p:cNvGrpSpPr/>
            <p:nvPr/>
          </p:nvGrpSpPr>
          <p:grpSpPr>
            <a:xfrm>
              <a:off x="1081167" y="4642345"/>
              <a:ext cx="2283040" cy="369332"/>
              <a:chOff x="1093923" y="5624423"/>
              <a:chExt cx="3586292" cy="717835"/>
            </a:xfrm>
          </p:grpSpPr>
          <p:grpSp>
            <p:nvGrpSpPr>
              <p:cNvPr id="43" name="Group 42">
                <a:extLst>
                  <a:ext uri="{FF2B5EF4-FFF2-40B4-BE49-F238E27FC236}">
                    <a16:creationId xmlns:a16="http://schemas.microsoft.com/office/drawing/2014/main" id="{92EE51B7-F3DD-2EB7-E211-571DB952262B}"/>
                  </a:ext>
                </a:extLst>
              </p:cNvPr>
              <p:cNvGrpSpPr/>
              <p:nvPr/>
            </p:nvGrpSpPr>
            <p:grpSpPr>
              <a:xfrm>
                <a:off x="1093923" y="5661395"/>
                <a:ext cx="3586292" cy="598285"/>
                <a:chOff x="5618032" y="1091211"/>
                <a:chExt cx="3036014" cy="526758"/>
              </a:xfrm>
            </p:grpSpPr>
            <p:sp>
              <p:nvSpPr>
                <p:cNvPr id="45" name="Rounded Rectangle 44">
                  <a:extLst>
                    <a:ext uri="{FF2B5EF4-FFF2-40B4-BE49-F238E27FC236}">
                      <a16:creationId xmlns:a16="http://schemas.microsoft.com/office/drawing/2014/main" id="{DFE2279B-8721-508A-F88F-85D1530A6716}"/>
                    </a:ext>
                  </a:extLst>
                </p:cNvPr>
                <p:cNvSpPr/>
                <p:nvPr/>
              </p:nvSpPr>
              <p:spPr>
                <a:xfrm>
                  <a:off x="5618032" y="1119675"/>
                  <a:ext cx="3036014" cy="471887"/>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sp>
              <p:nvSpPr>
                <p:cNvPr id="46" name="Oval 45">
                  <a:extLst>
                    <a:ext uri="{FF2B5EF4-FFF2-40B4-BE49-F238E27FC236}">
                      <a16:creationId xmlns:a16="http://schemas.microsoft.com/office/drawing/2014/main" id="{E76ED973-7673-400F-3D52-A6AF3CBA3D0B}"/>
                    </a:ext>
                  </a:extLst>
                </p:cNvPr>
                <p:cNvSpPr/>
                <p:nvPr/>
              </p:nvSpPr>
              <p:spPr>
                <a:xfrm>
                  <a:off x="5618032" y="1091211"/>
                  <a:ext cx="394128" cy="526758"/>
                </a:xfrm>
                <a:prstGeom prst="ellipse">
                  <a:avLst/>
                </a:prstGeom>
                <a:solidFill>
                  <a:schemeClr val="bg1"/>
                </a:solidFill>
                <a:ln w="28575">
                  <a:solidFill>
                    <a:srgbClr val="366A8E"/>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grpSp>
          <p:sp>
            <p:nvSpPr>
              <p:cNvPr id="44" name="TextBox 43">
                <a:extLst>
                  <a:ext uri="{FF2B5EF4-FFF2-40B4-BE49-F238E27FC236}">
                    <a16:creationId xmlns:a16="http://schemas.microsoft.com/office/drawing/2014/main" id="{AD0B8F0B-C3A0-40F5-7F06-05B5714D279A}"/>
                  </a:ext>
                </a:extLst>
              </p:cNvPr>
              <p:cNvSpPr txBox="1"/>
              <p:nvPr/>
            </p:nvSpPr>
            <p:spPr>
              <a:xfrm>
                <a:off x="1677954" y="5624423"/>
                <a:ext cx="2938586" cy="717835"/>
              </a:xfrm>
              <a:prstGeom prst="rect">
                <a:avLst/>
              </a:prstGeom>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Fund Flow</a:t>
                </a:r>
                <a:endParaRPr kumimoji="0" lang="th-TH" sz="18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grpSp>
        <p:pic>
          <p:nvPicPr>
            <p:cNvPr id="42" name="Picture 41">
              <a:extLst>
                <a:ext uri="{FF2B5EF4-FFF2-40B4-BE49-F238E27FC236}">
                  <a16:creationId xmlns:a16="http://schemas.microsoft.com/office/drawing/2014/main" id="{4C6E1AB6-33CF-446E-10E4-15961D40633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43565" y="4721603"/>
              <a:ext cx="180969" cy="187350"/>
            </a:xfrm>
            <a:prstGeom prst="rect">
              <a:avLst/>
            </a:prstGeom>
          </p:spPr>
        </p:pic>
      </p:grpSp>
      <p:sp>
        <p:nvSpPr>
          <p:cNvPr id="3" name="TextBox 2">
            <a:extLst>
              <a:ext uri="{FF2B5EF4-FFF2-40B4-BE49-F238E27FC236}">
                <a16:creationId xmlns:a16="http://schemas.microsoft.com/office/drawing/2014/main" id="{98B21EA0-4811-2935-1032-A37B62881174}"/>
              </a:ext>
            </a:extLst>
          </p:cNvPr>
          <p:cNvSpPr txBox="1"/>
          <p:nvPr/>
        </p:nvSpPr>
        <p:spPr>
          <a:xfrm>
            <a:off x="10648202" y="762765"/>
            <a:ext cx="1343638" cy="400110"/>
          </a:xfrm>
          <a:prstGeom prst="rect">
            <a:avLst/>
          </a:prstGeom>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50000"/>
                    <a:lumOff val="50000"/>
                  </a:srgbClr>
                </a:solidFill>
                <a:effectLst/>
                <a:uLnTx/>
                <a:uFillTx/>
                <a:latin typeface="DB Heavent Light" panose="02000506060000020004" pitchFamily="2" charset="-34"/>
                <a:ea typeface="+mn-ea"/>
                <a:cs typeface="DB Heavent Light" panose="02000506060000020004" pitchFamily="2" charset="-34"/>
              </a:rPr>
              <a:t>20</a:t>
            </a:r>
            <a:r>
              <a:rPr kumimoji="0" lang="th-TH" sz="2000" b="0" i="0" u="none" strike="noStrike" kern="1200" cap="none" spc="0" normalizeH="0" baseline="0" noProof="0" dirty="0">
                <a:ln>
                  <a:noFill/>
                </a:ln>
                <a:solidFill>
                  <a:srgbClr val="000000">
                    <a:lumMod val="50000"/>
                    <a:lumOff val="50000"/>
                  </a:srgbClr>
                </a:solidFill>
                <a:effectLst/>
                <a:uLnTx/>
                <a:uFillTx/>
                <a:latin typeface="DB Heavent Light" panose="02000506060000020004" pitchFamily="2" charset="-34"/>
                <a:ea typeface="+mn-ea"/>
                <a:cs typeface="DB Heavent Light" panose="02000506060000020004" pitchFamily="2" charset="-34"/>
              </a:rPr>
              <a:t> – </a:t>
            </a:r>
            <a:r>
              <a:rPr kumimoji="0" lang="en-US" sz="2000" b="0" i="0" u="none" strike="noStrike" kern="1200" cap="none" spc="0" normalizeH="0" baseline="0" noProof="0" dirty="0">
                <a:ln>
                  <a:noFill/>
                </a:ln>
                <a:solidFill>
                  <a:srgbClr val="000000">
                    <a:lumMod val="50000"/>
                    <a:lumOff val="50000"/>
                  </a:srgbClr>
                </a:solidFill>
                <a:effectLst/>
                <a:uLnTx/>
                <a:uFillTx/>
                <a:latin typeface="DB Heavent Light" panose="02000506060000020004" pitchFamily="2" charset="-34"/>
                <a:ea typeface="+mn-ea"/>
                <a:cs typeface="DB Heavent Light" panose="02000506060000020004" pitchFamily="2" charset="-34"/>
              </a:rPr>
              <a:t>24</a:t>
            </a:r>
            <a:r>
              <a:rPr kumimoji="0" lang="th-TH" sz="2000" b="0" i="0" u="none" strike="noStrike" kern="1200" cap="none" spc="0" normalizeH="0" baseline="0" noProof="0" dirty="0">
                <a:ln>
                  <a:noFill/>
                </a:ln>
                <a:solidFill>
                  <a:srgbClr val="000000">
                    <a:lumMod val="50000"/>
                    <a:lumOff val="50000"/>
                  </a:srgbClr>
                </a:solidFill>
                <a:effectLst/>
                <a:uLnTx/>
                <a:uFillTx/>
                <a:latin typeface="DB Heavent Light" panose="02000506060000020004" pitchFamily="2" charset="-34"/>
                <a:ea typeface="+mn-ea"/>
                <a:cs typeface="DB Heavent Light" panose="02000506060000020004" pitchFamily="2" charset="-34"/>
              </a:rPr>
              <a:t> </a:t>
            </a:r>
            <a:r>
              <a:rPr kumimoji="0" lang="en-US" sz="2000" b="0" i="0" u="none" strike="noStrike" kern="1200" cap="none" spc="0" normalizeH="0" baseline="0" noProof="0" dirty="0">
                <a:ln>
                  <a:noFill/>
                </a:ln>
                <a:solidFill>
                  <a:srgbClr val="000000">
                    <a:lumMod val="50000"/>
                    <a:lumOff val="50000"/>
                  </a:srgbClr>
                </a:solidFill>
                <a:effectLst/>
                <a:uLnTx/>
                <a:uFillTx/>
                <a:latin typeface="DB Heavent Light" panose="02000506060000020004" pitchFamily="2" charset="-34"/>
                <a:ea typeface="+mn-ea"/>
                <a:cs typeface="DB Heavent Light" panose="02000506060000020004" pitchFamily="2" charset="-34"/>
              </a:rPr>
              <a:t>Nov 23</a:t>
            </a:r>
          </a:p>
        </p:txBody>
      </p:sp>
      <p:sp>
        <p:nvSpPr>
          <p:cNvPr id="28" name="TextBox 27">
            <a:extLst>
              <a:ext uri="{FF2B5EF4-FFF2-40B4-BE49-F238E27FC236}">
                <a16:creationId xmlns:a16="http://schemas.microsoft.com/office/drawing/2014/main" id="{A45DDC4C-709C-C755-D0EA-BFC701CBDB85}"/>
              </a:ext>
            </a:extLst>
          </p:cNvPr>
          <p:cNvSpPr txBox="1"/>
          <p:nvPr/>
        </p:nvSpPr>
        <p:spPr>
          <a:xfrm>
            <a:off x="97424" y="5893268"/>
            <a:ext cx="6623371" cy="584775"/>
          </a:xfrm>
          <a:prstGeom prst="rect">
            <a:avLst/>
          </a:prstGeom>
          <a:noFill/>
        </p:spPr>
        <p:txBody>
          <a:bodyPr wrap="square" rtlCol="0">
            <a:spAutoFit/>
          </a:bodyPr>
          <a:lstStyle/>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เงินสดในพอร์ต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7</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0</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a:t>
            </a:r>
            <a:endPar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endParaRPr>
          </a:p>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tab pos="180984" algn="l"/>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หุ้นในพอร์ต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a:t>
            </a:r>
            <a:r>
              <a:rPr kumimoji="0" lang="en-US" sz="1600" b="0" i="0" u="none" strike="noStrike" kern="1200" cap="none" spc="0" normalizeH="0" baseline="0" noProof="0" dirty="0">
                <a:ln>
                  <a:noFill/>
                </a:ln>
                <a:solidFill>
                  <a:srgbClr val="0000CC"/>
                </a:solidFill>
                <a:effectLst/>
                <a:uLnTx/>
                <a:uFillTx/>
                <a:latin typeface="DB Heavent" panose="02000506060000020004" pitchFamily="2" charset="-34"/>
                <a:ea typeface="+mn-ea"/>
                <a:cs typeface="DB Heavent" panose="02000506060000020004" pitchFamily="2" charset="-34"/>
              </a:rPr>
              <a:t>KBANK(10%),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BGRIM(10%), TIDLOR(10%)</a:t>
            </a:r>
            <a:endParaRPr kumimoji="0" lang="pt-BR"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endParaRPr>
          </a:p>
        </p:txBody>
      </p:sp>
      <p:sp>
        <p:nvSpPr>
          <p:cNvPr id="52" name="TextBox 51">
            <a:extLst>
              <a:ext uri="{FF2B5EF4-FFF2-40B4-BE49-F238E27FC236}">
                <a16:creationId xmlns:a16="http://schemas.microsoft.com/office/drawing/2014/main" id="{7BCA642E-D61F-7CED-0293-438CA7D81F8B}"/>
              </a:ext>
            </a:extLst>
          </p:cNvPr>
          <p:cNvSpPr txBox="1"/>
          <p:nvPr/>
        </p:nvSpPr>
        <p:spPr>
          <a:xfrm>
            <a:off x="5553772" y="4606583"/>
            <a:ext cx="6577783" cy="1077218"/>
          </a:xfrm>
          <a:prstGeom prst="rect">
            <a:avLst/>
          </a:prstGeom>
          <a:noFill/>
        </p:spPr>
        <p:txBody>
          <a:bodyPr wrap="square" rtlCol="0">
            <a:spAutoFit/>
          </a:bodyPr>
          <a:lstStyle/>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Flow</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ตลาดหุ้นเอเชีย 6 ประเทศ นักลงทุนต่างประเทศ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net buy 1.4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พันล้านเหรียญ </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สัปดาห์ก่อน </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net sell  $929   </a:t>
            </a:r>
            <a:r>
              <a:rPr kumimoji="0" lang="th-TH"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ล้านเหรียญ</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ช่วงต้นสัปดาห์ซื้อเพราะ</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Bond Yield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ลดลง แต่ปลายสัปดาห์ กลับพลิกรงกันข้าม(</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Bond Yield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ขึ้น)</a:t>
            </a:r>
            <a:endPar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endParaRPr>
          </a:p>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defRPr/>
            </a:pP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ตลาดหุ้นไทย นักลงทุนต่างประเทศ</a:t>
            </a:r>
            <a:r>
              <a:rPr kumimoji="0" lang="th-TH"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net</a:t>
            </a:r>
            <a:r>
              <a:rPr kumimoji="0" lang="th-TH"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sell $261</a:t>
            </a:r>
            <a:r>
              <a:rPr kumimoji="0" lang="th-TH"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ล้านเหรียญ</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(สัปดาห์ก่อน </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net sell  $88 </a:t>
            </a:r>
            <a:r>
              <a:rPr kumimoji="0" lang="th-TH"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ล้านเหรียญ)</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หุ้นที่ซื้อมากสัปดาห์ที่ผ่านมา</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KBANK, ADVANC, BH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และหุ้นที่ถูกขายมาก</a:t>
            </a: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SCB, PTTEP, HANA</a:t>
            </a:r>
            <a:endPar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endParaRPr>
          </a:p>
        </p:txBody>
      </p:sp>
      <p:graphicFrame>
        <p:nvGraphicFramePr>
          <p:cNvPr id="48" name="Object 47">
            <a:extLst>
              <a:ext uri="{FF2B5EF4-FFF2-40B4-BE49-F238E27FC236}">
                <a16:creationId xmlns:a16="http://schemas.microsoft.com/office/drawing/2014/main" id="{EEFC172D-48F4-7653-7D98-679848E05EC7}"/>
              </a:ext>
            </a:extLst>
          </p:cNvPr>
          <p:cNvGraphicFramePr>
            <a:graphicFrameLocks noChangeAspect="1"/>
          </p:cNvGraphicFramePr>
          <p:nvPr/>
        </p:nvGraphicFramePr>
        <p:xfrm>
          <a:off x="7345363" y="5627688"/>
          <a:ext cx="3308350" cy="1174750"/>
        </p:xfrm>
        <a:graphic>
          <a:graphicData uri="http://schemas.openxmlformats.org/presentationml/2006/ole">
            <mc:AlternateContent xmlns:mc="http://schemas.openxmlformats.org/markup-compatibility/2006">
              <mc:Choice xmlns:v="urn:schemas-microsoft-com:vml" Requires="v">
                <p:oleObj name="Worksheet" r:id="rId8" imgW="4057498" imgH="1438310" progId="Excel.Sheet.12">
                  <p:link updateAutomatic="1"/>
                </p:oleObj>
              </mc:Choice>
              <mc:Fallback>
                <p:oleObj name="Worksheet" r:id="rId8" imgW="4057498" imgH="1438310" progId="Excel.Sheet.12">
                  <p:link updateAutomatic="1"/>
                  <p:pic>
                    <p:nvPicPr>
                      <p:cNvPr id="48" name="Object 47">
                        <a:extLst>
                          <a:ext uri="{FF2B5EF4-FFF2-40B4-BE49-F238E27FC236}">
                            <a16:creationId xmlns:a16="http://schemas.microsoft.com/office/drawing/2014/main" id="{EEFC172D-48F4-7653-7D98-679848E05EC7}"/>
                          </a:ext>
                        </a:extLst>
                      </p:cNvPr>
                      <p:cNvPicPr/>
                      <p:nvPr/>
                    </p:nvPicPr>
                    <p:blipFill>
                      <a:blip r:embed="rId9"/>
                      <a:stretch>
                        <a:fillRect/>
                      </a:stretch>
                    </p:blipFill>
                    <p:spPr>
                      <a:xfrm>
                        <a:off x="7345363" y="5627688"/>
                        <a:ext cx="3308350" cy="1174750"/>
                      </a:xfrm>
                      <a:prstGeom prst="rect">
                        <a:avLst/>
                      </a:prstGeom>
                    </p:spPr>
                  </p:pic>
                </p:oleObj>
              </mc:Fallback>
            </mc:AlternateContent>
          </a:graphicData>
        </a:graphic>
      </p:graphicFrame>
    </p:spTree>
    <p:extLst>
      <p:ext uri="{BB962C8B-B14F-4D97-AF65-F5344CB8AC3E}">
        <p14:creationId xmlns:p14="http://schemas.microsoft.com/office/powerpoint/2010/main" val="28781139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ผ่างบ‘5.6แสนล้าน’เงินดิจิทัล">
            <a:hlinkClick r:id="rId2"/>
            <a:extLst>
              <a:ext uri="{FF2B5EF4-FFF2-40B4-BE49-F238E27FC236}">
                <a16:creationId xmlns:a16="http://schemas.microsoft.com/office/drawing/2014/main" id="{FE4C77DC-E4D6-6CA2-CFBE-DAEC9250E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0"/>
            <a:ext cx="9385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C85205D-B3BF-F07F-0218-CE76C10CC8A0}"/>
              </a:ext>
            </a:extLst>
          </p:cNvPr>
          <p:cNvSpPr txBox="1"/>
          <p:nvPr/>
        </p:nvSpPr>
        <p:spPr>
          <a:xfrm rot="16200000">
            <a:off x="7860820" y="3656830"/>
            <a:ext cx="6094562" cy="307777"/>
          </a:xfrm>
          <a:prstGeom prst="rect">
            <a:avLst/>
          </a:prstGeom>
          <a:noFill/>
        </p:spPr>
        <p:txBody>
          <a:bodyPr wrap="square">
            <a:spAutoFit/>
          </a:bodyPr>
          <a:lstStyle/>
          <a:p>
            <a:r>
              <a:rPr lang="en-US" sz="1400" dirty="0"/>
              <a:t>https://inews.bangkokbiznews.com/read/467526</a:t>
            </a:r>
          </a:p>
        </p:txBody>
      </p:sp>
    </p:spTree>
    <p:extLst>
      <p:ext uri="{BB962C8B-B14F-4D97-AF65-F5344CB8AC3E}">
        <p14:creationId xmlns:p14="http://schemas.microsoft.com/office/powerpoint/2010/main" val="2692239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E77E-537F-EDC0-1142-B883D1318D21}"/>
              </a:ext>
            </a:extLst>
          </p:cNvPr>
          <p:cNvSpPr>
            <a:spLocks noGrp="1"/>
          </p:cNvSpPr>
          <p:nvPr>
            <p:ph type="title"/>
          </p:nvPr>
        </p:nvSpPr>
        <p:spPr/>
        <p:txBody>
          <a:bodyPr/>
          <a:lstStyle/>
          <a:p>
            <a:r>
              <a:rPr lang="th-TH" dirty="0"/>
              <a:t>“เศรษฐา”แถลงวันนี้ “ฟูลแพคเกจดิจิทัล วอลเล็ต”</a:t>
            </a:r>
            <a:endParaRPr lang="en-US" dirty="0"/>
          </a:p>
        </p:txBody>
      </p:sp>
      <p:sp>
        <p:nvSpPr>
          <p:cNvPr id="5" name="TextBox 4">
            <a:extLst>
              <a:ext uri="{FF2B5EF4-FFF2-40B4-BE49-F238E27FC236}">
                <a16:creationId xmlns:a16="http://schemas.microsoft.com/office/drawing/2014/main" id="{9451D101-9184-E165-26DF-5C072C50DD7C}"/>
              </a:ext>
            </a:extLst>
          </p:cNvPr>
          <p:cNvSpPr txBox="1"/>
          <p:nvPr/>
        </p:nvSpPr>
        <p:spPr>
          <a:xfrm>
            <a:off x="345140" y="1049746"/>
            <a:ext cx="11649635" cy="830997"/>
          </a:xfrm>
          <a:prstGeom prst="rect">
            <a:avLst/>
          </a:prstGeom>
          <a:noFill/>
        </p:spPr>
        <p:txBody>
          <a:bodyPr wrap="square">
            <a:spAutoFit/>
          </a:bodyPr>
          <a:lstStyle/>
          <a:p>
            <a:r>
              <a:rPr lang="th-TH" sz="2400" b="1" dirty="0">
                <a:solidFill>
                  <a:srgbClr val="0000CC"/>
                </a:solidFill>
              </a:rPr>
              <a:t>“เศรษฐา”นั่งประธานประชุมดิจิทัล วอลเล็ต 10000 บาทชุดใหญ่ บ่าย 2 วันนี้เตรียมแถลงฟูลแพคเกจ รายละเอียดครบถ้วนทั้งที่มาเงินงบประมาณ รัศมีการใช้ พร้อมลุ้นตัดสิทธิ์คนรวยหรือไม่</a:t>
            </a:r>
            <a:endParaRPr lang="en-US" sz="2400" b="1" dirty="0">
              <a:solidFill>
                <a:srgbClr val="0000CC"/>
              </a:solidFill>
            </a:endParaRPr>
          </a:p>
        </p:txBody>
      </p:sp>
      <p:sp>
        <p:nvSpPr>
          <p:cNvPr id="7" name="TextBox 6">
            <a:extLst>
              <a:ext uri="{FF2B5EF4-FFF2-40B4-BE49-F238E27FC236}">
                <a16:creationId xmlns:a16="http://schemas.microsoft.com/office/drawing/2014/main" id="{B0EAD5E2-2376-6F83-B5E6-12105C90748B}"/>
              </a:ext>
            </a:extLst>
          </p:cNvPr>
          <p:cNvSpPr txBox="1"/>
          <p:nvPr/>
        </p:nvSpPr>
        <p:spPr>
          <a:xfrm>
            <a:off x="345140" y="1984846"/>
            <a:ext cx="6096000" cy="3139321"/>
          </a:xfrm>
          <a:prstGeom prst="rect">
            <a:avLst/>
          </a:prstGeom>
          <a:noFill/>
        </p:spPr>
        <p:txBody>
          <a:bodyPr wrap="square">
            <a:spAutoFit/>
          </a:bodyPr>
          <a:lstStyle/>
          <a:p>
            <a:pPr algn="thaiDist"/>
            <a:r>
              <a:rPr lang="th-TH" u="sng" dirty="0">
                <a:solidFill>
                  <a:srgbClr val="FF0000"/>
                </a:solidFill>
              </a:rPr>
              <a:t>รายงานข่าวจากทำเนียบรัฐบาลเปิดเผยว่า วันนี้ (10 พ.ย.) นายเศรษฐา ทวีสิน นายกรัฐมนตรี และรมว.คลัง จะเป็นประธานการประชุมคณะกรรมการนโยบายโครงการเติมเงิน 10,000 บาท ผ่าน </a:t>
            </a:r>
            <a:r>
              <a:rPr lang="en-US" u="sng" dirty="0">
                <a:solidFill>
                  <a:srgbClr val="FF0000"/>
                </a:solidFill>
              </a:rPr>
              <a:t>Digital Wallet </a:t>
            </a:r>
            <a:r>
              <a:rPr lang="th-TH" u="sng" dirty="0">
                <a:solidFill>
                  <a:srgbClr val="FF0000"/>
                </a:solidFill>
              </a:rPr>
              <a:t>ณ ตึกภักดีบดินทร์ ทำเนียบรัฐบาลโดยมีหน่วยงาน และคณะกรรมการที่เกี่ยวข้องเข้าประชุมโดยพร้อมเพียง และจะมีการแถลงข่าวในเวลา 14.00 น.</a:t>
            </a:r>
          </a:p>
          <a:p>
            <a:pPr algn="thaiDist"/>
            <a:endParaRPr lang="th-TH" dirty="0"/>
          </a:p>
          <a:p>
            <a:pPr algn="thaiDist"/>
            <a:r>
              <a:rPr lang="th-TH" dirty="0"/>
              <a:t>นายเศรษฐาเปิดเผยในการระหว่างการแถลงผลงานรัฐบาลรอบ 60 วันว่าในเรื่องของดิจิทัลวอลเล็ต ตนเองก็จะมีการแถลง </a:t>
            </a:r>
            <a:r>
              <a:rPr lang="en-US" dirty="0"/>
              <a:t>full package </a:t>
            </a:r>
            <a:r>
              <a:rPr lang="th-TH" dirty="0"/>
              <a:t>เพื่อให้ทุกฝ่ายเข้าใจโดยจะมีการแถลงพร้อมทั้งหน่วยงานที่เกี่ยวข้องไม่ว่าจะเป็นเรื่องหลักการ ไม่ว่าจะเป็นเรื่องที่มาที่ไปของเงิน ไม่ว่าจะเป็นเรื่องของใครได้รับบ้าง เป็นเรื่องของใช้กับสินค้าประเภทใดได้บ้าง กับระยะทางที่กำหนดไว้ตามบัตรประชาชนเป็นกิโลเมตร หรือเป็นอำเภอหรือเป็นตำบล จะมีการชี้แจงให้เกิดขึ้นได้ เรื่องของดิจิทัลวอลเล็ตในการเพิ่มรายได้ด้วย</a:t>
            </a:r>
            <a:endParaRPr lang="en-US" dirty="0"/>
          </a:p>
        </p:txBody>
      </p:sp>
      <p:sp>
        <p:nvSpPr>
          <p:cNvPr id="9" name="TextBox 8">
            <a:extLst>
              <a:ext uri="{FF2B5EF4-FFF2-40B4-BE49-F238E27FC236}">
                <a16:creationId xmlns:a16="http://schemas.microsoft.com/office/drawing/2014/main" id="{DD5DB676-CA72-4BFF-F18C-1381ECD71803}"/>
              </a:ext>
            </a:extLst>
          </p:cNvPr>
          <p:cNvSpPr txBox="1"/>
          <p:nvPr/>
        </p:nvSpPr>
        <p:spPr>
          <a:xfrm>
            <a:off x="345140" y="5320794"/>
            <a:ext cx="11721353" cy="646331"/>
          </a:xfrm>
          <a:prstGeom prst="rect">
            <a:avLst/>
          </a:prstGeom>
          <a:noFill/>
        </p:spPr>
        <p:txBody>
          <a:bodyPr wrap="square">
            <a:spAutoFit/>
          </a:bodyPr>
          <a:lstStyle/>
          <a:p>
            <a:r>
              <a:rPr lang="th-TH" dirty="0"/>
              <a:t>ก่อนหน้านี้นายจุลพันธ์ อมรวิวัฒน์ รมช.คลังในฐานะ ประธานการประชุมอนุกรรมการขับเคลื่อนนโยบายดิจิทัลวอลเล็ต 10,000 บาท ได้มีการแถลงผลการประชุมฯว่าในเรื่องกลุ่มเป้าหมายที่จะเข้าร่วมโครงการที่อาจจะมีการตัดกลุ่ม “คนรวย”ออกเพื่อให้โครงการมีขนาดเล็กลง เบื้องต้นมีข้อเสนอ 3 แนวทางที่เสนอคณะกรรมการชุดใหญ่พิจารณา </a:t>
            </a:r>
            <a:endParaRPr lang="en-US" dirty="0"/>
          </a:p>
        </p:txBody>
      </p:sp>
      <p:pic>
        <p:nvPicPr>
          <p:cNvPr id="10" name="Picture 9">
            <a:extLst>
              <a:ext uri="{FF2B5EF4-FFF2-40B4-BE49-F238E27FC236}">
                <a16:creationId xmlns:a16="http://schemas.microsoft.com/office/drawing/2014/main" id="{9D310F12-1E1C-9A6C-F3F5-189019B3D907}"/>
              </a:ext>
            </a:extLst>
          </p:cNvPr>
          <p:cNvPicPr>
            <a:picLocks noChangeAspect="1"/>
          </p:cNvPicPr>
          <p:nvPr/>
        </p:nvPicPr>
        <p:blipFill>
          <a:blip r:embed="rId2"/>
          <a:stretch>
            <a:fillRect/>
          </a:stretch>
        </p:blipFill>
        <p:spPr>
          <a:xfrm>
            <a:off x="6849035" y="1754031"/>
            <a:ext cx="4867699" cy="3240913"/>
          </a:xfrm>
          <a:prstGeom prst="rect">
            <a:avLst/>
          </a:prstGeom>
        </p:spPr>
      </p:pic>
      <p:sp>
        <p:nvSpPr>
          <p:cNvPr id="12" name="TextBox 11">
            <a:extLst>
              <a:ext uri="{FF2B5EF4-FFF2-40B4-BE49-F238E27FC236}">
                <a16:creationId xmlns:a16="http://schemas.microsoft.com/office/drawing/2014/main" id="{F57C0BDE-C146-6850-2B2B-73369F8B79E5}"/>
              </a:ext>
            </a:extLst>
          </p:cNvPr>
          <p:cNvSpPr txBox="1"/>
          <p:nvPr/>
        </p:nvSpPr>
        <p:spPr>
          <a:xfrm>
            <a:off x="7315200" y="6181246"/>
            <a:ext cx="4751293" cy="369332"/>
          </a:xfrm>
          <a:prstGeom prst="rect">
            <a:avLst/>
          </a:prstGeom>
          <a:noFill/>
        </p:spPr>
        <p:txBody>
          <a:bodyPr wrap="square">
            <a:spAutoFit/>
          </a:bodyPr>
          <a:lstStyle/>
          <a:p>
            <a:r>
              <a:rPr lang="en-US" dirty="0"/>
              <a:t>https://www.bangkokbiznews.com/business/economic/1098089</a:t>
            </a:r>
          </a:p>
        </p:txBody>
      </p:sp>
      <p:sp>
        <p:nvSpPr>
          <p:cNvPr id="13" name="TextBox 12">
            <a:extLst>
              <a:ext uri="{FF2B5EF4-FFF2-40B4-BE49-F238E27FC236}">
                <a16:creationId xmlns:a16="http://schemas.microsoft.com/office/drawing/2014/main" id="{338B9480-2BF0-29C9-7CAC-B577796A11FD}"/>
              </a:ext>
            </a:extLst>
          </p:cNvPr>
          <p:cNvSpPr txBox="1"/>
          <p:nvPr/>
        </p:nvSpPr>
        <p:spPr>
          <a:xfrm>
            <a:off x="11105506" y="835625"/>
            <a:ext cx="939681" cy="369332"/>
          </a:xfrm>
          <a:prstGeom prst="rect">
            <a:avLst/>
          </a:prstGeom>
          <a:noFill/>
        </p:spPr>
        <p:txBody>
          <a:bodyPr wrap="none" rtlCol="0">
            <a:spAutoFit/>
          </a:bodyPr>
          <a:lstStyle/>
          <a:p>
            <a:r>
              <a:rPr lang="th-TH" dirty="0"/>
              <a:t>10-</a:t>
            </a:r>
            <a:r>
              <a:rPr lang="en-US" dirty="0"/>
              <a:t>Nov-23</a:t>
            </a:r>
          </a:p>
        </p:txBody>
      </p:sp>
    </p:spTree>
    <p:extLst>
      <p:ext uri="{BB962C8B-B14F-4D97-AF65-F5344CB8AC3E}">
        <p14:creationId xmlns:p14="http://schemas.microsoft.com/office/powerpoint/2010/main" val="1622555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958894F4-BAF6-EFC6-A903-FC1E8636CF3C}"/>
              </a:ext>
            </a:extLst>
          </p:cNvPr>
          <p:cNvGraphicFramePr>
            <a:graphicFrameLocks noChangeAspect="1"/>
          </p:cNvGraphicFramePr>
          <p:nvPr/>
        </p:nvGraphicFramePr>
        <p:xfrm>
          <a:off x="314325" y="1539875"/>
          <a:ext cx="11576050" cy="4208463"/>
        </p:xfrm>
        <a:graphic>
          <a:graphicData uri="http://schemas.openxmlformats.org/presentationml/2006/ole">
            <mc:AlternateContent xmlns:mc="http://schemas.openxmlformats.org/markup-compatibility/2006">
              <mc:Choice xmlns:v="urn:schemas-microsoft-com:vml" Requires="v">
                <p:oleObj name="Worksheet" r:id="rId2" imgW="14611574" imgH="5315078" progId="Excel.Sheet.12">
                  <p:link updateAutomatic="1"/>
                </p:oleObj>
              </mc:Choice>
              <mc:Fallback>
                <p:oleObj name="Worksheet" r:id="rId2" imgW="14611574" imgH="5315078" progId="Excel.Sheet.12">
                  <p:link updateAutomatic="1"/>
                  <p:pic>
                    <p:nvPicPr>
                      <p:cNvPr id="11" name="Object 10">
                        <a:extLst>
                          <a:ext uri="{FF2B5EF4-FFF2-40B4-BE49-F238E27FC236}">
                            <a16:creationId xmlns:a16="http://schemas.microsoft.com/office/drawing/2014/main" id="{958894F4-BAF6-EFC6-A903-FC1E8636CF3C}"/>
                          </a:ext>
                        </a:extLst>
                      </p:cNvPr>
                      <p:cNvPicPr/>
                      <p:nvPr/>
                    </p:nvPicPr>
                    <p:blipFill>
                      <a:blip r:embed="rId3"/>
                      <a:stretch>
                        <a:fillRect/>
                      </a:stretch>
                    </p:blipFill>
                    <p:spPr>
                      <a:xfrm>
                        <a:off x="314325" y="1539875"/>
                        <a:ext cx="11576050" cy="4208463"/>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E22F01D0-9490-3692-E576-30445CA54571}"/>
              </a:ext>
            </a:extLst>
          </p:cNvPr>
          <p:cNvSpPr>
            <a:spLocks noGrp="1"/>
          </p:cNvSpPr>
          <p:nvPr>
            <p:ph type="title"/>
          </p:nvPr>
        </p:nvSpPr>
        <p:spPr/>
        <p:txBody>
          <a:bodyPr/>
          <a:lstStyle/>
          <a:p>
            <a:r>
              <a:rPr lang="th-TH" dirty="0"/>
              <a:t>เงินกู้เพื่อชดเชยการขาดดุลของรัฐบาล</a:t>
            </a:r>
            <a:endParaRPr lang="en-US" dirty="0"/>
          </a:p>
        </p:txBody>
      </p:sp>
      <p:sp>
        <p:nvSpPr>
          <p:cNvPr id="4" name="Text Placeholder 3">
            <a:extLst>
              <a:ext uri="{FF2B5EF4-FFF2-40B4-BE49-F238E27FC236}">
                <a16:creationId xmlns:a16="http://schemas.microsoft.com/office/drawing/2014/main" id="{3A1653CC-B0FC-BCC1-E85E-F3BD4D33679C}"/>
              </a:ext>
            </a:extLst>
          </p:cNvPr>
          <p:cNvSpPr>
            <a:spLocks noGrp="1"/>
          </p:cNvSpPr>
          <p:nvPr>
            <p:ph type="body" sz="quarter" idx="11"/>
          </p:nvPr>
        </p:nvSpPr>
        <p:spPr>
          <a:xfrm>
            <a:off x="115025" y="912289"/>
            <a:ext cx="11631268" cy="449198"/>
          </a:xfrm>
        </p:spPr>
        <p:txBody>
          <a:bodyPr/>
          <a:lstStyle/>
          <a:p>
            <a:r>
              <a:rPr lang="th-TH" dirty="0"/>
              <a:t>ฐานะการคลังตามระบบกระแสเงินสดของรัฐบาล</a:t>
            </a:r>
            <a:endParaRPr lang="en-US" dirty="0"/>
          </a:p>
        </p:txBody>
      </p:sp>
      <p:sp>
        <p:nvSpPr>
          <p:cNvPr id="6" name="TextBox 5">
            <a:extLst>
              <a:ext uri="{FF2B5EF4-FFF2-40B4-BE49-F238E27FC236}">
                <a16:creationId xmlns:a16="http://schemas.microsoft.com/office/drawing/2014/main" id="{743950B6-431F-2356-FC48-A2D3FB2BA6CA}"/>
              </a:ext>
            </a:extLst>
          </p:cNvPr>
          <p:cNvSpPr txBox="1"/>
          <p:nvPr/>
        </p:nvSpPr>
        <p:spPr>
          <a:xfrm>
            <a:off x="115025" y="6173001"/>
            <a:ext cx="60945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https://www.fpo.go.th/main/Statistic-Database.aspx</a:t>
            </a:r>
          </a:p>
        </p:txBody>
      </p:sp>
      <p:sp>
        <p:nvSpPr>
          <p:cNvPr id="7" name="TextBox 6">
            <a:extLst>
              <a:ext uri="{FF2B5EF4-FFF2-40B4-BE49-F238E27FC236}">
                <a16:creationId xmlns:a16="http://schemas.microsoft.com/office/drawing/2014/main" id="{F16AE2D5-BD93-4364-91E7-FB4108D735D1}"/>
              </a:ext>
            </a:extLst>
          </p:cNvPr>
          <p:cNvSpPr txBox="1"/>
          <p:nvPr/>
        </p:nvSpPr>
        <p:spPr>
          <a:xfrm>
            <a:off x="10575985" y="912289"/>
            <a:ext cx="11703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1</a:t>
            </a: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7</a:t>
            </a: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a:t>
            </a: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Oct-23</a:t>
            </a:r>
          </a:p>
        </p:txBody>
      </p:sp>
      <p:sp>
        <p:nvSpPr>
          <p:cNvPr id="8" name="TextBox 7">
            <a:extLst>
              <a:ext uri="{FF2B5EF4-FFF2-40B4-BE49-F238E27FC236}">
                <a16:creationId xmlns:a16="http://schemas.microsoft.com/office/drawing/2014/main" id="{D38AA036-FC76-AC46-2D63-8E01B64B1247}"/>
              </a:ext>
            </a:extLst>
          </p:cNvPr>
          <p:cNvSpPr txBox="1"/>
          <p:nvPr/>
        </p:nvSpPr>
        <p:spPr>
          <a:xfrm>
            <a:off x="10575985" y="1524938"/>
            <a:ext cx="13802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หน่วย </a:t>
            </a: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 </a:t>
            </a: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ล้านบาท</a:t>
            </a:r>
            <a:endPar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cxnSp>
        <p:nvCxnSpPr>
          <p:cNvPr id="10" name="Straight Arrow Connector 9">
            <a:extLst>
              <a:ext uri="{FF2B5EF4-FFF2-40B4-BE49-F238E27FC236}">
                <a16:creationId xmlns:a16="http://schemas.microsoft.com/office/drawing/2014/main" id="{DB792F6E-EB47-FC45-0DF8-7FFA5F28BA23}"/>
              </a:ext>
            </a:extLst>
          </p:cNvPr>
          <p:cNvCxnSpPr>
            <a:cxnSpLocks/>
          </p:cNvCxnSpPr>
          <p:nvPr/>
        </p:nvCxnSpPr>
        <p:spPr>
          <a:xfrm>
            <a:off x="9213011" y="2216989"/>
            <a:ext cx="621102" cy="465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99C51BC-616D-4B13-1E57-94743021BAEE}"/>
              </a:ext>
            </a:extLst>
          </p:cNvPr>
          <p:cNvSpPr txBox="1"/>
          <p:nvPr/>
        </p:nvSpPr>
        <p:spPr>
          <a:xfrm>
            <a:off x="8591909" y="1851811"/>
            <a:ext cx="1242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CC"/>
                </a:solidFill>
                <a:effectLst/>
                <a:uLnTx/>
                <a:uFillTx/>
                <a:latin typeface="DB Heavent Light"/>
                <a:ea typeface="+mn-ea"/>
                <a:cs typeface="DB Heavent Light"/>
              </a:rPr>
              <a:t>Covid-19</a:t>
            </a:r>
          </a:p>
        </p:txBody>
      </p:sp>
      <p:sp>
        <p:nvSpPr>
          <p:cNvPr id="9" name="TextBox 8">
            <a:extLst>
              <a:ext uri="{FF2B5EF4-FFF2-40B4-BE49-F238E27FC236}">
                <a16:creationId xmlns:a16="http://schemas.microsoft.com/office/drawing/2014/main" id="{C8834011-260D-DC8E-A50C-243248CDBB1D}"/>
              </a:ext>
            </a:extLst>
          </p:cNvPr>
          <p:cNvSpPr txBox="1"/>
          <p:nvPr/>
        </p:nvSpPr>
        <p:spPr>
          <a:xfrm>
            <a:off x="4393002" y="6169042"/>
            <a:ext cx="609456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D66"/>
                </a:solidFill>
                <a:effectLst/>
                <a:uLnTx/>
                <a:uFillTx/>
                <a:latin typeface="DB Heavent Light"/>
                <a:ea typeface="+mn-ea"/>
                <a:cs typeface="DB Heavent Light"/>
              </a:rPr>
              <a:t>E:\000\KTB Sec\BOT  </a:t>
            </a:r>
            <a:r>
              <a:rPr kumimoji="0" lang="en-US" sz="1200" b="0" i="0" u="none" strike="noStrike" kern="1200" cap="none" spc="0" normalizeH="0" baseline="0" noProof="0" dirty="0" err="1">
                <a:ln>
                  <a:noFill/>
                </a:ln>
                <a:solidFill>
                  <a:srgbClr val="003D66"/>
                </a:solidFill>
                <a:effectLst/>
                <a:uLnTx/>
                <a:uFillTx/>
                <a:latin typeface="DB Heavent Light"/>
                <a:ea typeface="+mn-ea"/>
                <a:cs typeface="DB Heavent Light"/>
              </a:rPr>
              <a:t>ตัวเลข-ข้อมูลเศรษฐกิจ</a:t>
            </a:r>
            <a:r>
              <a:rPr kumimoji="0" lang="en-US" sz="1200" b="0" i="0" u="none" strike="noStrike" kern="1200" cap="none" spc="0" normalizeH="0" baseline="0" noProof="0" dirty="0">
                <a:ln>
                  <a:noFill/>
                </a:ln>
                <a:solidFill>
                  <a:srgbClr val="003D66"/>
                </a:solidFill>
                <a:effectLst/>
                <a:uLnTx/>
                <a:uFillTx/>
                <a:latin typeface="DB Heavent Light"/>
                <a:ea typeface="+mn-ea"/>
                <a:cs typeface="DB Heavent Light"/>
              </a:rPr>
              <a:t>\ฐานะการคลังตามระบบกระแสเงินสดของรัฐบาล_Fit-106_ก-ค-66.xlsx</a:t>
            </a:r>
          </a:p>
        </p:txBody>
      </p:sp>
    </p:spTree>
    <p:extLst>
      <p:ext uri="{BB962C8B-B14F-4D97-AF65-F5344CB8AC3E}">
        <p14:creationId xmlns:p14="http://schemas.microsoft.com/office/powerpoint/2010/main" val="25745047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EE147-E3D2-F529-99DB-F3E39A7F7925}"/>
              </a:ext>
            </a:extLst>
          </p:cNvPr>
          <p:cNvSpPr>
            <a:spLocks noGrp="1"/>
          </p:cNvSpPr>
          <p:nvPr>
            <p:ph type="title"/>
          </p:nvPr>
        </p:nvSpPr>
        <p:spPr>
          <a:xfrm>
            <a:off x="92186" y="49323"/>
            <a:ext cx="9999333" cy="727753"/>
          </a:xfrm>
        </p:spPr>
        <p:txBody>
          <a:bodyPr/>
          <a:lstStyle/>
          <a:p>
            <a:r>
              <a:rPr lang="en-US" dirty="0"/>
              <a:t>Preview </a:t>
            </a:r>
            <a:r>
              <a:rPr lang="th-TH" dirty="0"/>
              <a:t>หุ้นเข้า </a:t>
            </a:r>
            <a:r>
              <a:rPr lang="en-US" dirty="0"/>
              <a:t>SET50/SET100…….  </a:t>
            </a:r>
            <a:r>
              <a:rPr lang="th-TH" dirty="0"/>
              <a:t>ใช้ราคา 24 ต.ค.66</a:t>
            </a:r>
            <a:endParaRPr lang="en-US" dirty="0"/>
          </a:p>
        </p:txBody>
      </p:sp>
      <p:pic>
        <p:nvPicPr>
          <p:cNvPr id="4" name="Picture 3">
            <a:extLst>
              <a:ext uri="{FF2B5EF4-FFF2-40B4-BE49-F238E27FC236}">
                <a16:creationId xmlns:a16="http://schemas.microsoft.com/office/drawing/2014/main" id="{D9DE1EBA-329F-DA76-53CD-8D26D7BB87E1}"/>
              </a:ext>
            </a:extLst>
          </p:cNvPr>
          <p:cNvPicPr>
            <a:picLocks noChangeAspect="1"/>
          </p:cNvPicPr>
          <p:nvPr/>
        </p:nvPicPr>
        <p:blipFill>
          <a:blip r:embed="rId2"/>
          <a:stretch>
            <a:fillRect/>
          </a:stretch>
        </p:blipFill>
        <p:spPr>
          <a:xfrm>
            <a:off x="3040496" y="881229"/>
            <a:ext cx="6111007" cy="4247514"/>
          </a:xfrm>
          <a:prstGeom prst="rect">
            <a:avLst/>
          </a:prstGeom>
        </p:spPr>
      </p:pic>
      <p:pic>
        <p:nvPicPr>
          <p:cNvPr id="5" name="Picture 4">
            <a:extLst>
              <a:ext uri="{FF2B5EF4-FFF2-40B4-BE49-F238E27FC236}">
                <a16:creationId xmlns:a16="http://schemas.microsoft.com/office/drawing/2014/main" id="{7B0E1892-7C9E-D18F-7B8F-DE0B9382F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15" y="5293279"/>
            <a:ext cx="10744742" cy="11775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7A3A91-C41D-448D-9599-B633D102EE09}"/>
              </a:ext>
            </a:extLst>
          </p:cNvPr>
          <p:cNvSpPr txBox="1"/>
          <p:nvPr/>
        </p:nvSpPr>
        <p:spPr>
          <a:xfrm>
            <a:off x="10506972" y="881229"/>
            <a:ext cx="1518249" cy="523220"/>
          </a:xfrm>
          <a:prstGeom prst="rect">
            <a:avLst/>
          </a:prstGeom>
          <a:noFill/>
        </p:spPr>
        <p:txBody>
          <a:bodyPr wrap="square" rtlCol="0">
            <a:spAutoFit/>
          </a:bodyPr>
          <a:lstStyle/>
          <a:p>
            <a:r>
              <a:rPr lang="th-TH" sz="2800" dirty="0"/>
              <a:t>26</a:t>
            </a:r>
            <a:r>
              <a:rPr lang="en-US" sz="2800" dirty="0"/>
              <a:t> Oct 23</a:t>
            </a:r>
          </a:p>
        </p:txBody>
      </p:sp>
    </p:spTree>
    <p:extLst>
      <p:ext uri="{BB962C8B-B14F-4D97-AF65-F5344CB8AC3E}">
        <p14:creationId xmlns:p14="http://schemas.microsoft.com/office/powerpoint/2010/main" val="20250913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06822-232A-FEE7-FC11-23D465D0E23E}"/>
              </a:ext>
            </a:extLst>
          </p:cNvPr>
          <p:cNvSpPr>
            <a:spLocks noGrp="1"/>
          </p:cNvSpPr>
          <p:nvPr>
            <p:ph type="title"/>
          </p:nvPr>
        </p:nvSpPr>
        <p:spPr/>
        <p:txBody>
          <a:bodyPr/>
          <a:lstStyle/>
          <a:p>
            <a:r>
              <a:rPr lang="en-US" sz="4000" dirty="0"/>
              <a:t>JKN </a:t>
            </a:r>
            <a:r>
              <a:rPr lang="th-TH" sz="4000" dirty="0"/>
              <a:t>ดิ่งฟลอร์ อาการหนักยื่นฟื้นฟูกิจการแก้ปัญหาสภาพคล่อง</a:t>
            </a:r>
            <a:endParaRPr lang="en-US" sz="4000" dirty="0"/>
          </a:p>
        </p:txBody>
      </p:sp>
      <p:sp>
        <p:nvSpPr>
          <p:cNvPr id="4" name="TextBox 3">
            <a:extLst>
              <a:ext uri="{FF2B5EF4-FFF2-40B4-BE49-F238E27FC236}">
                <a16:creationId xmlns:a16="http://schemas.microsoft.com/office/drawing/2014/main" id="{E6A27738-C775-AD49-B4D9-2163CA24BA06}"/>
              </a:ext>
            </a:extLst>
          </p:cNvPr>
          <p:cNvSpPr txBox="1"/>
          <p:nvPr/>
        </p:nvSpPr>
        <p:spPr>
          <a:xfrm>
            <a:off x="367552" y="4485881"/>
            <a:ext cx="11698942" cy="1815882"/>
          </a:xfrm>
          <a:prstGeom prst="rect">
            <a:avLst/>
          </a:prstGeom>
          <a:noFill/>
        </p:spPr>
        <p:txBody>
          <a:bodyPr wrap="square" rtlCol="0">
            <a:spAutoFit/>
          </a:bodyPr>
          <a:lstStyle/>
          <a:p>
            <a:r>
              <a:rPr lang="th-TH" sz="2800" dirty="0"/>
              <a:t>บมจ.เจเคเอ็น โกลบอล กรุ๊ป (</a:t>
            </a:r>
            <a:r>
              <a:rPr lang="en-US" sz="2800" dirty="0"/>
              <a:t>JKN) </a:t>
            </a:r>
            <a:r>
              <a:rPr lang="th-TH" sz="2800" dirty="0"/>
              <a:t>แจ้งว่า ที่ประชุมคณะกรรมการบริษัทเมื่อวันที่ 7 พ.ย.2566 ได้มีมติอนุมัติให้ บริษัทในฐานะลูกหนี้ยื่นคำร้องขอฟื้นฟูกิจการ และเสนอผู้จัดทำแผนฟื้นฟูกิจการ ต่อศาลล้มละลายกลางภายใต้พระราชบัญญัติล้มละลาย พ.ศ. 2483 (รวมที่แก้ไขเพิ่มเติม) โดยในวันที่ 8 พ.ย.2566 บริษัทได้ยื่นคำร้องขอฟื้นฟูกิจการของบริษัทเรียบร้อยแล้ว</a:t>
            </a:r>
            <a:endParaRPr lang="en-US" sz="2800" dirty="0"/>
          </a:p>
        </p:txBody>
      </p:sp>
      <p:pic>
        <p:nvPicPr>
          <p:cNvPr id="5" name="Picture 4">
            <a:extLst>
              <a:ext uri="{FF2B5EF4-FFF2-40B4-BE49-F238E27FC236}">
                <a16:creationId xmlns:a16="http://schemas.microsoft.com/office/drawing/2014/main" id="{428BCE8E-DD1B-2241-7FA2-D7B7ACC79EF6}"/>
              </a:ext>
            </a:extLst>
          </p:cNvPr>
          <p:cNvPicPr>
            <a:picLocks noChangeAspect="1"/>
          </p:cNvPicPr>
          <p:nvPr/>
        </p:nvPicPr>
        <p:blipFill>
          <a:blip r:embed="rId2"/>
          <a:stretch>
            <a:fillRect/>
          </a:stretch>
        </p:blipFill>
        <p:spPr>
          <a:xfrm>
            <a:off x="2102593" y="886204"/>
            <a:ext cx="7986814" cy="3507800"/>
          </a:xfrm>
          <a:prstGeom prst="rect">
            <a:avLst/>
          </a:prstGeom>
        </p:spPr>
      </p:pic>
    </p:spTree>
    <p:extLst>
      <p:ext uri="{BB962C8B-B14F-4D97-AF65-F5344CB8AC3E}">
        <p14:creationId xmlns:p14="http://schemas.microsoft.com/office/powerpoint/2010/main" val="41426522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315280-01B8-4811-9BFB-8CF79FE924EE}"/>
              </a:ext>
            </a:extLst>
          </p:cNvPr>
          <p:cNvPicPr>
            <a:picLocks noChangeAspect="1"/>
          </p:cNvPicPr>
          <p:nvPr/>
        </p:nvPicPr>
        <p:blipFill>
          <a:blip r:embed="rId2"/>
          <a:stretch>
            <a:fillRect/>
          </a:stretch>
        </p:blipFill>
        <p:spPr>
          <a:xfrm>
            <a:off x="179293" y="94129"/>
            <a:ext cx="4655741" cy="6669741"/>
          </a:xfrm>
          <a:prstGeom prst="rect">
            <a:avLst/>
          </a:prstGeom>
        </p:spPr>
      </p:pic>
      <p:pic>
        <p:nvPicPr>
          <p:cNvPr id="4" name="Picture 3">
            <a:extLst>
              <a:ext uri="{FF2B5EF4-FFF2-40B4-BE49-F238E27FC236}">
                <a16:creationId xmlns:a16="http://schemas.microsoft.com/office/drawing/2014/main" id="{B88F2C5F-B92D-9A2B-7CE8-F14B2BA7BAE7}"/>
              </a:ext>
            </a:extLst>
          </p:cNvPr>
          <p:cNvPicPr>
            <a:picLocks noChangeAspect="1"/>
          </p:cNvPicPr>
          <p:nvPr/>
        </p:nvPicPr>
        <p:blipFill rotWithShape="1">
          <a:blip r:embed="rId2"/>
          <a:srcRect t="55040"/>
          <a:stretch/>
        </p:blipFill>
        <p:spPr>
          <a:xfrm>
            <a:off x="5082987" y="1362635"/>
            <a:ext cx="6973173" cy="4491318"/>
          </a:xfrm>
          <a:prstGeom prst="rect">
            <a:avLst/>
          </a:prstGeom>
        </p:spPr>
      </p:pic>
      <p:cxnSp>
        <p:nvCxnSpPr>
          <p:cNvPr id="6" name="Straight Arrow Connector 5">
            <a:extLst>
              <a:ext uri="{FF2B5EF4-FFF2-40B4-BE49-F238E27FC236}">
                <a16:creationId xmlns:a16="http://schemas.microsoft.com/office/drawing/2014/main" id="{C3C37193-8CE7-776D-26D3-EB095B65F422}"/>
              </a:ext>
            </a:extLst>
          </p:cNvPr>
          <p:cNvCxnSpPr/>
          <p:nvPr/>
        </p:nvCxnSpPr>
        <p:spPr>
          <a:xfrm flipV="1">
            <a:off x="3594847" y="1613647"/>
            <a:ext cx="3048000" cy="2303929"/>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9309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23BD-6006-6936-668F-865B876294BB}"/>
              </a:ext>
            </a:extLst>
          </p:cNvPr>
          <p:cNvSpPr>
            <a:spLocks noGrp="1"/>
          </p:cNvSpPr>
          <p:nvPr>
            <p:ph type="title"/>
          </p:nvPr>
        </p:nvSpPr>
        <p:spPr/>
        <p:txBody>
          <a:bodyPr/>
          <a:lstStyle/>
          <a:p>
            <a:r>
              <a:rPr lang="th-TH" dirty="0"/>
              <a:t>หุ้นที่มีการใช้วงเงิน </a:t>
            </a:r>
            <a:r>
              <a:rPr lang="en-US" dirty="0"/>
              <a:t>margin </a:t>
            </a:r>
            <a:r>
              <a:rPr lang="th-TH" dirty="0"/>
              <a:t>มากๆ จะถูกเพ่งเล็ง ถ้าราคาลงมาก</a:t>
            </a:r>
            <a:endParaRPr lang="en-US" dirty="0"/>
          </a:p>
        </p:txBody>
      </p:sp>
      <p:pic>
        <p:nvPicPr>
          <p:cNvPr id="4" name="Picture 3">
            <a:extLst>
              <a:ext uri="{FF2B5EF4-FFF2-40B4-BE49-F238E27FC236}">
                <a16:creationId xmlns:a16="http://schemas.microsoft.com/office/drawing/2014/main" id="{B15BEBB7-9C81-5A2C-73A8-43BAF0489028}"/>
              </a:ext>
            </a:extLst>
          </p:cNvPr>
          <p:cNvPicPr>
            <a:picLocks noChangeAspect="1"/>
          </p:cNvPicPr>
          <p:nvPr/>
        </p:nvPicPr>
        <p:blipFill>
          <a:blip r:embed="rId2"/>
          <a:stretch>
            <a:fillRect/>
          </a:stretch>
        </p:blipFill>
        <p:spPr>
          <a:xfrm>
            <a:off x="1656721" y="823557"/>
            <a:ext cx="9609377" cy="5343585"/>
          </a:xfrm>
          <a:prstGeom prst="rect">
            <a:avLst/>
          </a:prstGeom>
        </p:spPr>
      </p:pic>
      <p:sp>
        <p:nvSpPr>
          <p:cNvPr id="5" name="TextBox 4">
            <a:extLst>
              <a:ext uri="{FF2B5EF4-FFF2-40B4-BE49-F238E27FC236}">
                <a16:creationId xmlns:a16="http://schemas.microsoft.com/office/drawing/2014/main" id="{CB3135D8-903B-C8BF-089F-A473F6034447}"/>
              </a:ext>
            </a:extLst>
          </p:cNvPr>
          <p:cNvSpPr txBox="1"/>
          <p:nvPr/>
        </p:nvSpPr>
        <p:spPr>
          <a:xfrm>
            <a:off x="1656721" y="6167142"/>
            <a:ext cx="1854230" cy="369332"/>
          </a:xfrm>
          <a:prstGeom prst="rect">
            <a:avLst/>
          </a:prstGeom>
          <a:noFill/>
        </p:spPr>
        <p:txBody>
          <a:bodyPr wrap="square" rtlCol="0">
            <a:spAutoFit/>
          </a:bodyPr>
          <a:lstStyle/>
          <a:p>
            <a:r>
              <a:rPr lang="th-TH" dirty="0"/>
              <a:t>ที่มา </a:t>
            </a:r>
            <a:r>
              <a:rPr lang="en-US" dirty="0"/>
              <a:t>: SET</a:t>
            </a:r>
          </a:p>
        </p:txBody>
      </p:sp>
      <p:sp>
        <p:nvSpPr>
          <p:cNvPr id="6" name="TextBox 5">
            <a:extLst>
              <a:ext uri="{FF2B5EF4-FFF2-40B4-BE49-F238E27FC236}">
                <a16:creationId xmlns:a16="http://schemas.microsoft.com/office/drawing/2014/main" id="{8612C9C1-89CD-2280-5D14-D44C257AA832}"/>
              </a:ext>
            </a:extLst>
          </p:cNvPr>
          <p:cNvSpPr txBox="1"/>
          <p:nvPr/>
        </p:nvSpPr>
        <p:spPr>
          <a:xfrm>
            <a:off x="10489721" y="901191"/>
            <a:ext cx="1173192" cy="369332"/>
          </a:xfrm>
          <a:prstGeom prst="rect">
            <a:avLst/>
          </a:prstGeom>
          <a:noFill/>
        </p:spPr>
        <p:txBody>
          <a:bodyPr wrap="square" rtlCol="0">
            <a:spAutoFit/>
          </a:bodyPr>
          <a:lstStyle/>
          <a:p>
            <a:r>
              <a:rPr lang="th-TH" dirty="0"/>
              <a:t>03-</a:t>
            </a:r>
            <a:r>
              <a:rPr lang="en-US" dirty="0"/>
              <a:t>Oct-23</a:t>
            </a:r>
          </a:p>
        </p:txBody>
      </p:sp>
    </p:spTree>
    <p:extLst>
      <p:ext uri="{BB962C8B-B14F-4D97-AF65-F5344CB8AC3E}">
        <p14:creationId xmlns:p14="http://schemas.microsoft.com/office/powerpoint/2010/main" val="32168033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D93076-070F-BBF8-CE9F-10F11919A28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31097" y="2275174"/>
            <a:ext cx="5669724" cy="3779816"/>
          </a:xfrm>
          <a:prstGeom prst="rect">
            <a:avLst/>
          </a:prstGeom>
        </p:spPr>
      </p:pic>
      <p:sp>
        <p:nvSpPr>
          <p:cNvPr id="2" name="TextBox 1">
            <a:extLst>
              <a:ext uri="{FF2B5EF4-FFF2-40B4-BE49-F238E27FC236}">
                <a16:creationId xmlns:a16="http://schemas.microsoft.com/office/drawing/2014/main" id="{0D73E4D2-D818-C6C1-EF81-EBE5E7E70EA9}"/>
              </a:ext>
            </a:extLst>
          </p:cNvPr>
          <p:cNvSpPr txBox="1"/>
          <p:nvPr/>
        </p:nvSpPr>
        <p:spPr>
          <a:xfrm>
            <a:off x="106063" y="987576"/>
            <a:ext cx="8882743" cy="144655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th-TH" sz="8800" b="0" i="0" strike="noStrike" kern="1200" cap="none" spc="0" normalizeH="0" baseline="0" noProof="0" dirty="0">
                <a:ln>
                  <a:noFill/>
                </a:ln>
                <a:solidFill>
                  <a:srgbClr val="133E68"/>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rPr>
              <a:t>กลยุทธ์ลงทุนโดย </a:t>
            </a:r>
            <a:r>
              <a:rPr kumimoji="0" lang="en-US" sz="8800" b="0" i="0" strike="noStrike" kern="1200" cap="none" spc="0" normalizeH="0" baseline="0" noProof="0" dirty="0">
                <a:ln>
                  <a:noFill/>
                </a:ln>
                <a:solidFill>
                  <a:srgbClr val="133E68"/>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rPr>
              <a:t>DAOL</a:t>
            </a:r>
          </a:p>
        </p:txBody>
      </p:sp>
      <p:cxnSp>
        <p:nvCxnSpPr>
          <p:cNvPr id="4" name="Straight Connector 3">
            <a:extLst>
              <a:ext uri="{FF2B5EF4-FFF2-40B4-BE49-F238E27FC236}">
                <a16:creationId xmlns:a16="http://schemas.microsoft.com/office/drawing/2014/main" id="{EC6D823C-82E8-4227-AEA2-A595DF926D31}"/>
              </a:ext>
            </a:extLst>
          </p:cNvPr>
          <p:cNvCxnSpPr>
            <a:cxnSpLocks/>
          </p:cNvCxnSpPr>
          <p:nvPr/>
        </p:nvCxnSpPr>
        <p:spPr>
          <a:xfrm>
            <a:off x="865270" y="2313356"/>
            <a:ext cx="7364330" cy="0"/>
          </a:xfrm>
          <a:prstGeom prst="line">
            <a:avLst/>
          </a:prstGeom>
          <a:ln w="19050">
            <a:solidFill>
              <a:srgbClr val="133E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5014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2F13ED-17D2-35D3-ADF0-4EB6BE2441E0}"/>
              </a:ext>
            </a:extLst>
          </p:cNvPr>
          <p:cNvSpPr>
            <a:spLocks noGrp="1"/>
          </p:cNvSpPr>
          <p:nvPr>
            <p:ph type="title"/>
          </p:nvPr>
        </p:nvSpPr>
        <p:spPr/>
        <p:txBody>
          <a:bodyPr/>
          <a:lstStyle/>
          <a:p>
            <a:r>
              <a:rPr lang="en-US" dirty="0"/>
              <a:t>Portfolio Performance</a:t>
            </a:r>
          </a:p>
        </p:txBody>
      </p:sp>
      <p:sp>
        <p:nvSpPr>
          <p:cNvPr id="2" name="Slide Number Placeholder 1">
            <a:extLst>
              <a:ext uri="{FF2B5EF4-FFF2-40B4-BE49-F238E27FC236}">
                <a16:creationId xmlns:a16="http://schemas.microsoft.com/office/drawing/2014/main" id="{8820F65F-C60E-4F80-90FD-F4F4951BFF2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smtClean="0">
                <a:ln>
                  <a:noFill/>
                </a:ln>
                <a:solidFill>
                  <a:srgbClr val="FFFFFF"/>
                </a:solidFill>
                <a:effectLst/>
                <a:uLnTx/>
                <a:uFillTx/>
                <a:latin typeface="DB Heavent Light"/>
                <a:ea typeface="+mn-ea"/>
                <a:cs typeface="DB Heavent Light"/>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1200" cap="none" spc="0" normalizeH="0" baseline="0" noProof="0" dirty="0">
              <a:ln>
                <a:noFill/>
              </a:ln>
              <a:solidFill>
                <a:srgbClr val="FFFFFF"/>
              </a:solidFill>
              <a:effectLst/>
              <a:uLnTx/>
              <a:uFillTx/>
              <a:latin typeface="DB Heavent Light"/>
              <a:ea typeface="+mn-ea"/>
              <a:cs typeface="DB Heavent Light"/>
            </a:endParaRPr>
          </a:p>
        </p:txBody>
      </p:sp>
      <p:sp>
        <p:nvSpPr>
          <p:cNvPr id="5" name="TextBox 50">
            <a:extLst>
              <a:ext uri="{FF2B5EF4-FFF2-40B4-BE49-F238E27FC236}">
                <a16:creationId xmlns:a16="http://schemas.microsoft.com/office/drawing/2014/main" id="{6E2EC4A0-8998-4D3D-B3EE-9AFD64BF527B}"/>
              </a:ext>
            </a:extLst>
          </p:cNvPr>
          <p:cNvSpPr txBox="1"/>
          <p:nvPr/>
        </p:nvSpPr>
        <p:spPr>
          <a:xfrm>
            <a:off x="8157522" y="-1000372"/>
            <a:ext cx="3762101" cy="830997"/>
          </a:xfrm>
          <a:prstGeom prst="rect">
            <a:avLst/>
          </a:prstGeom>
          <a:noFill/>
        </p:spPr>
        <p:txBody>
          <a:bodyPr wrap="square">
            <a:spAutoFit/>
          </a:body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39CD8">
                    <a:lumMod val="50000"/>
                  </a:srgbClr>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rPr>
              <a:t>*</a:t>
            </a:r>
            <a:r>
              <a:rPr kumimoji="0" lang="en-US" sz="1600" b="0" i="0" u="none" strike="noStrike" kern="1200" cap="none" spc="0" normalizeH="0" baseline="0" noProof="0" dirty="0" err="1">
                <a:ln>
                  <a:noFill/>
                </a:ln>
                <a:solidFill>
                  <a:srgbClr val="739CD8">
                    <a:lumMod val="50000"/>
                  </a:srgbClr>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rPr>
              <a:t>หมายเหตุ</a:t>
            </a:r>
            <a:r>
              <a:rPr kumimoji="0" lang="en-US" sz="1600" b="0" i="0" u="none" strike="noStrike" kern="1200" cap="none" spc="0" normalizeH="0" baseline="0" noProof="0" dirty="0">
                <a:ln>
                  <a:noFill/>
                </a:ln>
                <a:solidFill>
                  <a:srgbClr val="739CD8">
                    <a:lumMod val="50000"/>
                  </a:srgbClr>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rPr>
              <a:t>: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ปรับต้นทุนของ</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ITEL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ตามการขึ้นเครื่องหมาย</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XW </a:t>
            </a:r>
          </a:p>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ในวันที่</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22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ก.ย</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21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ที่อัตรา</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4:1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โดยมี</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ITEL-W3 </a:t>
            </a:r>
          </a:p>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อัตราใช้สิทธิ</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1:1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ที่ราคาใช้สิทธิ</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3.30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บาทต่อหุ้น</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a:t>
            </a:r>
            <a:endParaRPr kumimoji="0" lang="th-TH"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endParaRPr>
          </a:p>
        </p:txBody>
      </p:sp>
      <p:sp>
        <p:nvSpPr>
          <p:cNvPr id="7" name="Rectangle 6"/>
          <p:cNvSpPr/>
          <p:nvPr/>
        </p:nvSpPr>
        <p:spPr>
          <a:xfrm>
            <a:off x="294811" y="5522693"/>
            <a:ext cx="1178727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หมายเหตุ</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มูลค่าเริ่มต้นของพอร์ต</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ณ </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วันที่</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30 </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ก.ค</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64 </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อิงจากมูลค่าพอร์ต</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Skynet </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จากนั้นปรับวิธีการซื้อขายโดยใฃ้ราคาเปิด</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(ATO) </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ของทั้งการซื้อและขายเพื่อให้การ</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Action </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เป็นไปตามกลยุทธ์ที่วางไว้มากที่สุด</a:t>
            </a:r>
            <a:endPar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endParaRPr>
          </a:p>
        </p:txBody>
      </p:sp>
      <p:graphicFrame>
        <p:nvGraphicFramePr>
          <p:cNvPr id="8" name="Object 7">
            <a:extLst>
              <a:ext uri="{FF2B5EF4-FFF2-40B4-BE49-F238E27FC236}">
                <a16:creationId xmlns:a16="http://schemas.microsoft.com/office/drawing/2014/main" id="{913CA459-219E-BD7E-BFBB-4EE54615D047}"/>
              </a:ext>
            </a:extLst>
          </p:cNvPr>
          <p:cNvGraphicFramePr>
            <a:graphicFrameLocks noChangeAspect="1"/>
          </p:cNvGraphicFramePr>
          <p:nvPr>
            <p:extLst>
              <p:ext uri="{D42A27DB-BD31-4B8C-83A1-F6EECF244321}">
                <p14:modId xmlns:p14="http://schemas.microsoft.com/office/powerpoint/2010/main" val="3701760393"/>
              </p:ext>
            </p:extLst>
          </p:nvPr>
        </p:nvGraphicFramePr>
        <p:xfrm>
          <a:off x="280988" y="1103313"/>
          <a:ext cx="11609387" cy="3459162"/>
        </p:xfrm>
        <a:graphic>
          <a:graphicData uri="http://schemas.openxmlformats.org/presentationml/2006/ole">
            <mc:AlternateContent xmlns:mc="http://schemas.openxmlformats.org/markup-compatibility/2006">
              <mc:Choice xmlns:v="urn:schemas-microsoft-com:vml" Requires="v">
                <p:oleObj name="Worksheet" r:id="rId3" imgW="18087831" imgH="5391079" progId="Excel.Sheet.12">
                  <p:link updateAutomatic="1"/>
                </p:oleObj>
              </mc:Choice>
              <mc:Fallback>
                <p:oleObj name="Worksheet" r:id="rId3" imgW="18087831" imgH="5391079" progId="Excel.Sheet.12">
                  <p:link updateAutomatic="1"/>
                  <p:pic>
                    <p:nvPicPr>
                      <p:cNvPr id="0" name=""/>
                      <p:cNvPicPr/>
                      <p:nvPr/>
                    </p:nvPicPr>
                    <p:blipFill>
                      <a:blip r:embed="rId4"/>
                      <a:stretch>
                        <a:fillRect/>
                      </a:stretch>
                    </p:blipFill>
                    <p:spPr>
                      <a:xfrm>
                        <a:off x="280988" y="1103313"/>
                        <a:ext cx="11609387" cy="3459162"/>
                      </a:xfrm>
                      <a:prstGeom prst="rect">
                        <a:avLst/>
                      </a:prstGeom>
                    </p:spPr>
                  </p:pic>
                </p:oleObj>
              </mc:Fallback>
            </mc:AlternateContent>
          </a:graphicData>
        </a:graphic>
      </p:graphicFrame>
    </p:spTree>
    <p:extLst>
      <p:ext uri="{BB962C8B-B14F-4D97-AF65-F5344CB8AC3E}">
        <p14:creationId xmlns:p14="http://schemas.microsoft.com/office/powerpoint/2010/main" val="24531658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665637-9C2E-4A5C-BD32-12CE0E58ADD9}"/>
              </a:ext>
            </a:extLst>
          </p:cNvPr>
          <p:cNvSpPr>
            <a:spLocks/>
          </p:cNvSpPr>
          <p:nvPr/>
        </p:nvSpPr>
        <p:spPr>
          <a:xfrm>
            <a:off x="758460" y="40128"/>
            <a:ext cx="8029507" cy="646331"/>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itchFamily="2" charset="-34"/>
                <a:ea typeface="+mn-ea"/>
                <a:cs typeface="DB Heavent" pitchFamily="2" charset="-34"/>
              </a:rPr>
              <a:t>Portfolio Performance</a:t>
            </a:r>
          </a:p>
        </p:txBody>
      </p:sp>
      <p:sp>
        <p:nvSpPr>
          <p:cNvPr id="2" name="Title 1">
            <a:extLst>
              <a:ext uri="{FF2B5EF4-FFF2-40B4-BE49-F238E27FC236}">
                <a16:creationId xmlns:a16="http://schemas.microsoft.com/office/drawing/2014/main" id="{4D53666E-B24A-6D55-0AF9-CC102B0163AC}"/>
              </a:ext>
            </a:extLst>
          </p:cNvPr>
          <p:cNvSpPr>
            <a:spLocks noGrp="1"/>
          </p:cNvSpPr>
          <p:nvPr>
            <p:ph type="title"/>
          </p:nvPr>
        </p:nvSpPr>
        <p:spPr/>
        <p:txBody>
          <a:bodyPr/>
          <a:lstStyle/>
          <a:p>
            <a:r>
              <a:rPr lang="en-US" dirty="0"/>
              <a:t>Portfolio Performance</a:t>
            </a:r>
          </a:p>
        </p:txBody>
      </p:sp>
      <p:graphicFrame>
        <p:nvGraphicFramePr>
          <p:cNvPr id="5" name="Object 4">
            <a:extLst>
              <a:ext uri="{FF2B5EF4-FFF2-40B4-BE49-F238E27FC236}">
                <a16:creationId xmlns:a16="http://schemas.microsoft.com/office/drawing/2014/main" id="{D6D9808C-BA1C-B2CC-D681-4CFCAB95B9E4}"/>
              </a:ext>
            </a:extLst>
          </p:cNvPr>
          <p:cNvGraphicFramePr>
            <a:graphicFrameLocks noChangeAspect="1"/>
          </p:cNvGraphicFramePr>
          <p:nvPr>
            <p:extLst>
              <p:ext uri="{D42A27DB-BD31-4B8C-83A1-F6EECF244321}">
                <p14:modId xmlns:p14="http://schemas.microsoft.com/office/powerpoint/2010/main" val="2688553869"/>
              </p:ext>
            </p:extLst>
          </p:nvPr>
        </p:nvGraphicFramePr>
        <p:xfrm>
          <a:off x="298450" y="1161861"/>
          <a:ext cx="11699875" cy="4079875"/>
        </p:xfrm>
        <a:graphic>
          <a:graphicData uri="http://schemas.openxmlformats.org/presentationml/2006/ole">
            <mc:AlternateContent xmlns:mc="http://schemas.openxmlformats.org/markup-compatibility/2006">
              <mc:Choice xmlns:v="urn:schemas-microsoft-com:vml" Requires="v">
                <p:oleObj name="Worksheet" r:id="rId2" imgW="8219995" imgH="2866925" progId="Excel.Sheet.12">
                  <p:link updateAutomatic="1"/>
                </p:oleObj>
              </mc:Choice>
              <mc:Fallback>
                <p:oleObj name="Worksheet" r:id="rId2" imgW="8219995" imgH="2866925" progId="Excel.Sheet.12">
                  <p:link updateAutomatic="1"/>
                  <p:pic>
                    <p:nvPicPr>
                      <p:cNvPr id="0" name=""/>
                      <p:cNvPicPr/>
                      <p:nvPr/>
                    </p:nvPicPr>
                    <p:blipFill>
                      <a:blip r:embed="rId3"/>
                      <a:stretch>
                        <a:fillRect/>
                      </a:stretch>
                    </p:blipFill>
                    <p:spPr>
                      <a:xfrm>
                        <a:off x="298450" y="1161861"/>
                        <a:ext cx="11699875" cy="4079875"/>
                      </a:xfrm>
                      <a:prstGeom prst="rect">
                        <a:avLst/>
                      </a:prstGeom>
                    </p:spPr>
                  </p:pic>
                </p:oleObj>
              </mc:Fallback>
            </mc:AlternateContent>
          </a:graphicData>
        </a:graphic>
      </p:graphicFrame>
    </p:spTree>
    <p:extLst>
      <p:ext uri="{BB962C8B-B14F-4D97-AF65-F5344CB8AC3E}">
        <p14:creationId xmlns:p14="http://schemas.microsoft.com/office/powerpoint/2010/main" val="2555654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95C3-94D9-46B2-A126-D1C2B5EDB002}"/>
              </a:ext>
            </a:extLst>
          </p:cNvPr>
          <p:cNvSpPr>
            <a:spLocks noGrp="1"/>
          </p:cNvSpPr>
          <p:nvPr>
            <p:ph type="title"/>
          </p:nvPr>
        </p:nvSpPr>
        <p:spPr/>
        <p:txBody>
          <a:bodyPr/>
          <a:lstStyle/>
          <a:p>
            <a:r>
              <a:rPr lang="en-US" dirty="0"/>
              <a:t>Weekly Strategies</a:t>
            </a:r>
            <a:br>
              <a:rPr lang="en-US" dirty="0"/>
            </a:br>
            <a:endParaRPr lang="en-US" dirty="0"/>
          </a:p>
        </p:txBody>
      </p:sp>
      <p:grpSp>
        <p:nvGrpSpPr>
          <p:cNvPr id="6" name="Group 5">
            <a:extLst>
              <a:ext uri="{FF2B5EF4-FFF2-40B4-BE49-F238E27FC236}">
                <a16:creationId xmlns:a16="http://schemas.microsoft.com/office/drawing/2014/main" id="{F33AF2C0-102F-60D4-754A-88A2762DE89A}"/>
              </a:ext>
            </a:extLst>
          </p:cNvPr>
          <p:cNvGrpSpPr/>
          <p:nvPr/>
        </p:nvGrpSpPr>
        <p:grpSpPr>
          <a:xfrm>
            <a:off x="267585" y="875414"/>
            <a:ext cx="3640136" cy="676552"/>
            <a:chOff x="164948" y="828761"/>
            <a:chExt cx="3640136" cy="676552"/>
          </a:xfrm>
        </p:grpSpPr>
        <p:sp>
          <p:nvSpPr>
            <p:cNvPr id="7" name="Rounded Rectangle 5">
              <a:extLst>
                <a:ext uri="{FF2B5EF4-FFF2-40B4-BE49-F238E27FC236}">
                  <a16:creationId xmlns:a16="http://schemas.microsoft.com/office/drawing/2014/main" id="{0322BB94-AD28-85EC-7F2D-28D25D2419C6}"/>
                </a:ext>
              </a:extLst>
            </p:cNvPr>
            <p:cNvSpPr/>
            <p:nvPr/>
          </p:nvSpPr>
          <p:spPr>
            <a:xfrm>
              <a:off x="351948" y="872763"/>
              <a:ext cx="3453136" cy="598055"/>
            </a:xfrm>
            <a:prstGeom prst="roundRect">
              <a:avLst>
                <a:gd name="adj" fmla="val 50000"/>
              </a:avLst>
            </a:prstGeom>
            <a:solidFill>
              <a:schemeClr val="bg1"/>
            </a:solidFill>
            <a:ln w="19050">
              <a:solidFill>
                <a:srgbClr val="366A8E"/>
              </a:solidFill>
            </a:ln>
            <a:effectLst>
              <a:outerShdw blurRad="50800" dist="38100" dir="2700000" algn="tl" rotWithShape="0">
                <a:prstClr val="black">
                  <a:alpha val="40000"/>
                </a:prstClr>
              </a:outerShdw>
            </a:effectLst>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grpSp>
          <p:nvGrpSpPr>
            <p:cNvPr id="8" name="Group 7">
              <a:extLst>
                <a:ext uri="{FF2B5EF4-FFF2-40B4-BE49-F238E27FC236}">
                  <a16:creationId xmlns:a16="http://schemas.microsoft.com/office/drawing/2014/main" id="{BA1CA63C-7776-A99D-D59C-C17D01A3A2AE}"/>
                </a:ext>
              </a:extLst>
            </p:cNvPr>
            <p:cNvGrpSpPr/>
            <p:nvPr/>
          </p:nvGrpSpPr>
          <p:grpSpPr>
            <a:xfrm>
              <a:off x="164948" y="828761"/>
              <a:ext cx="657144" cy="674013"/>
              <a:chOff x="5000162" y="847477"/>
              <a:chExt cx="625203" cy="843772"/>
            </a:xfrm>
          </p:grpSpPr>
          <p:sp>
            <p:nvSpPr>
              <p:cNvPr id="10" name="Oval 9">
                <a:extLst>
                  <a:ext uri="{FF2B5EF4-FFF2-40B4-BE49-F238E27FC236}">
                    <a16:creationId xmlns:a16="http://schemas.microsoft.com/office/drawing/2014/main" id="{669DCC46-D364-6A4A-2485-9F79C09CD02D}"/>
                  </a:ext>
                </a:extLst>
              </p:cNvPr>
              <p:cNvSpPr/>
              <p:nvPr/>
            </p:nvSpPr>
            <p:spPr>
              <a:xfrm>
                <a:off x="5000162" y="847477"/>
                <a:ext cx="625203" cy="843772"/>
              </a:xfrm>
              <a:prstGeom prst="ellipse">
                <a:avLst/>
              </a:prstGeom>
              <a:solidFill>
                <a:schemeClr val="bg1"/>
              </a:solidFill>
              <a:ln w="28575">
                <a:solidFill>
                  <a:srgbClr val="366A8E"/>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pic>
            <p:nvPicPr>
              <p:cNvPr id="11" name="Picture 10">
                <a:extLst>
                  <a:ext uri="{FF2B5EF4-FFF2-40B4-BE49-F238E27FC236}">
                    <a16:creationId xmlns:a16="http://schemas.microsoft.com/office/drawing/2014/main" id="{FDA65C5A-735D-6FF2-32AD-7F23EC47DC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74573" y="1008357"/>
                <a:ext cx="476381" cy="476381"/>
              </a:xfrm>
              <a:prstGeom prst="rect">
                <a:avLst/>
              </a:prstGeom>
            </p:spPr>
          </p:pic>
        </p:grpSp>
        <p:sp>
          <p:nvSpPr>
            <p:cNvPr id="9" name="TextBox 8">
              <a:extLst>
                <a:ext uri="{FF2B5EF4-FFF2-40B4-BE49-F238E27FC236}">
                  <a16:creationId xmlns:a16="http://schemas.microsoft.com/office/drawing/2014/main" id="{D0540A80-4E31-CFA8-5D27-5C88347FE5D7}"/>
                </a:ext>
              </a:extLst>
            </p:cNvPr>
            <p:cNvSpPr txBox="1"/>
            <p:nvPr/>
          </p:nvSpPr>
          <p:spPr>
            <a:xfrm>
              <a:off x="967353" y="858982"/>
              <a:ext cx="2556580" cy="64633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Market Factors</a:t>
              </a:r>
              <a:endParaRPr kumimoji="0" lang="th-TH" sz="3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grpSp>
      <p:sp>
        <p:nvSpPr>
          <p:cNvPr id="12" name="TextBox 11">
            <a:extLst>
              <a:ext uri="{FF2B5EF4-FFF2-40B4-BE49-F238E27FC236}">
                <a16:creationId xmlns:a16="http://schemas.microsoft.com/office/drawing/2014/main" id="{B756FB02-0E33-49FD-4834-A9FF67CC21C4}"/>
              </a:ext>
            </a:extLst>
          </p:cNvPr>
          <p:cNvSpPr txBox="1"/>
          <p:nvPr/>
        </p:nvSpPr>
        <p:spPr>
          <a:xfrm>
            <a:off x="141048" y="2051492"/>
            <a:ext cx="7141636" cy="1938992"/>
          </a:xfrm>
          <a:prstGeom prst="rect">
            <a:avLst/>
          </a:prstGeom>
          <a:noFill/>
        </p:spPr>
        <p:txBody>
          <a:bodyPr wrap="square" rtlCol="0">
            <a:spAutoFit/>
          </a:bodyPr>
          <a:lstStyle/>
          <a:p>
            <a:pPr marL="173038" marR="0" lvl="0" indent="-173038" algn="l" defTabSz="914446" rtl="0" eaLnBrk="1" fontAlgn="auto" latinLnBrk="0" hangingPunct="1">
              <a:lnSpc>
                <a:spcPct val="100000"/>
              </a:lnSpc>
              <a:spcBef>
                <a:spcPts val="0"/>
              </a:spcBef>
              <a:spcAft>
                <a:spcPts val="0"/>
              </a:spcAft>
              <a:buClr>
                <a:prstClr val="black">
                  <a:lumMod val="85000"/>
                  <a:lumOff val="15000"/>
                </a:prstClr>
              </a:buClr>
              <a:buSzPct val="110000"/>
              <a:buFont typeface="Wingdings" panose="05000000000000000000" pitchFamily="2" charset="2"/>
              <a:buChar char="§"/>
              <a:tabLst/>
              <a:defRPr/>
            </a:pPr>
            <a:r>
              <a:rPr kumimoji="0" lang="th-TH"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ความกังวล </a:t>
            </a:r>
            <a:r>
              <a:rPr kumimoji="0" lang="en-US"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Fed </a:t>
            </a:r>
            <a:r>
              <a:rPr kumimoji="0" lang="th-TH"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ขึ้นดอกเบี้ย และ </a:t>
            </a:r>
            <a:r>
              <a:rPr kumimoji="0" lang="en-US"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Moody’s </a:t>
            </a:r>
            <a:r>
              <a:rPr kumimoji="0" lang="th-TH"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ได้ </a:t>
            </a:r>
            <a:r>
              <a:rPr kumimoji="0" lang="en-US"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downgrade </a:t>
            </a:r>
            <a:r>
              <a:rPr kumimoji="0" lang="th-TH"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สหรัฐฯ กลับเข้ามาในตลาด หลังจากคำพูดของ </a:t>
            </a:r>
            <a:r>
              <a:rPr kumimoji="0" lang="en-US"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Powell </a:t>
            </a:r>
            <a:r>
              <a:rPr kumimoji="0" lang="th-TH"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ส่งสัญญาณว่า </a:t>
            </a:r>
            <a:r>
              <a:rPr kumimoji="0" lang="en-US"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Fed </a:t>
            </a:r>
            <a:r>
              <a:rPr kumimoji="0" lang="th-TH"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อาจขึ้นดอกเบี้ยได้อีก</a:t>
            </a:r>
          </a:p>
          <a:p>
            <a:pPr marL="173038" marR="0" lvl="0" indent="-173038" algn="l" defTabSz="914446" rtl="0" eaLnBrk="1" fontAlgn="auto" latinLnBrk="0" hangingPunct="1">
              <a:lnSpc>
                <a:spcPct val="100000"/>
              </a:lnSpc>
              <a:spcBef>
                <a:spcPts val="0"/>
              </a:spcBef>
              <a:spcAft>
                <a:spcPts val="0"/>
              </a:spcAft>
              <a:buClr>
                <a:prstClr val="black">
                  <a:lumMod val="85000"/>
                  <a:lumOff val="15000"/>
                </a:prstClr>
              </a:buClr>
              <a:buSzPct val="110000"/>
              <a:buFont typeface="Wingdings" panose="05000000000000000000" pitchFamily="2" charset="2"/>
              <a:buChar char="§"/>
              <a:tabLst/>
              <a:defRPr/>
            </a:pPr>
            <a:r>
              <a:rPr kumimoji="0" lang="th-TH" sz="20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ราคาน้ำมันไม่สามารถปรับตัวขึ้นได้มาก เนื่องจากยังถูกฉุดจากเศรษฐกิจโลก ล่าสุด </a:t>
            </a:r>
            <a:r>
              <a:rPr kumimoji="0" lang="en-US" sz="20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Brent $80.4 </a:t>
            </a:r>
            <a:r>
              <a:rPr kumimoji="0" lang="th-TH" sz="20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เหรียญ</a:t>
            </a:r>
          </a:p>
          <a:p>
            <a:pPr marL="173038" marR="0" lvl="0" indent="-173038" algn="l" defTabSz="914446" rtl="0" eaLnBrk="1" fontAlgn="auto" latinLnBrk="0" hangingPunct="1">
              <a:lnSpc>
                <a:spcPct val="100000"/>
              </a:lnSpc>
              <a:spcBef>
                <a:spcPts val="0"/>
              </a:spcBef>
              <a:spcAft>
                <a:spcPts val="0"/>
              </a:spcAft>
              <a:buClr>
                <a:prstClr val="black">
                  <a:lumMod val="85000"/>
                  <a:lumOff val="15000"/>
                </a:prstClr>
              </a:buClr>
              <a:buSzPct val="110000"/>
              <a:buFont typeface="Wingdings" panose="05000000000000000000" pitchFamily="2" charset="2"/>
              <a:buChar char="§"/>
              <a:tabLst/>
              <a:defRPr/>
            </a:pPr>
            <a:r>
              <a:rPr kumimoji="0" lang="th-TH"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สงครามอิสราเอล-ฮามาส ถูกให้น้ำหนักน้อยลง </a:t>
            </a:r>
            <a:r>
              <a:rPr kumimoji="0" lang="th-TH" sz="20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ทำให้มีผลกระทบต่อตลาดหุ้นน้อยลง </a:t>
            </a:r>
          </a:p>
          <a:p>
            <a:pPr marL="173038" marR="0" lvl="0" indent="-173038" algn="l" defTabSz="914446" rtl="0" eaLnBrk="1" fontAlgn="auto" latinLnBrk="0" hangingPunct="1">
              <a:lnSpc>
                <a:spcPct val="100000"/>
              </a:lnSpc>
              <a:spcBef>
                <a:spcPts val="0"/>
              </a:spcBef>
              <a:spcAft>
                <a:spcPts val="0"/>
              </a:spcAft>
              <a:buClr>
                <a:prstClr val="black">
                  <a:lumMod val="85000"/>
                  <a:lumOff val="15000"/>
                </a:prstClr>
              </a:buClr>
              <a:buSzPct val="11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Event : </a:t>
            </a:r>
            <a:r>
              <a:rPr kumimoji="0" lang="th-TH" sz="20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เงินเฟ้อสหรัฐ(14)</a:t>
            </a:r>
            <a:r>
              <a:rPr kumimoji="0" lang="en-US" sz="20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a:t>
            </a:r>
            <a:r>
              <a:rPr kumimoji="0" lang="th-TH" sz="20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ยอดค้าปลีกสหรัฐ(15)</a:t>
            </a:r>
            <a:r>
              <a:rPr kumimoji="0" lang="en-US" sz="20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a:t>
            </a:r>
            <a:r>
              <a:rPr kumimoji="0" lang="th-TH" sz="20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ผู้ขอรับสวัสดิการว่างงานสหรัฐ(16)</a:t>
            </a:r>
          </a:p>
        </p:txBody>
      </p:sp>
      <p:sp>
        <p:nvSpPr>
          <p:cNvPr id="13" name="TextBox 12">
            <a:extLst>
              <a:ext uri="{FF2B5EF4-FFF2-40B4-BE49-F238E27FC236}">
                <a16:creationId xmlns:a16="http://schemas.microsoft.com/office/drawing/2014/main" id="{5FFD7C67-5460-7F31-6FEF-951E01B9FD23}"/>
              </a:ext>
            </a:extLst>
          </p:cNvPr>
          <p:cNvSpPr txBox="1"/>
          <p:nvPr/>
        </p:nvSpPr>
        <p:spPr>
          <a:xfrm>
            <a:off x="252906" y="3928557"/>
            <a:ext cx="1194426" cy="461665"/>
          </a:xfrm>
          <a:prstGeom prst="rect">
            <a:avLst/>
          </a:prstGeom>
          <a:solidFill>
            <a:schemeClr val="accent6">
              <a:lumMod val="20000"/>
              <a:lumOff val="80000"/>
            </a:schemeClr>
          </a:solidFill>
          <a:effectLst>
            <a:softEdge rad="31750"/>
          </a:effectLst>
        </p:spPr>
        <p:txBody>
          <a:bodyPr wrap="square">
            <a:spAutoFit/>
          </a:bodyPr>
          <a:lstStyle/>
          <a:p>
            <a:pPr marL="0" marR="0" lvl="0" indent="0" algn="thaiDist" defTabSz="914400" rtl="0" eaLnBrk="1" fontAlgn="auto" latinLnBrk="0" hangingPunct="1">
              <a:lnSpc>
                <a:spcPct val="100000"/>
              </a:lnSpc>
              <a:spcBef>
                <a:spcPts val="0"/>
              </a:spcBef>
              <a:spcAft>
                <a:spcPts val="0"/>
              </a:spcAft>
              <a:buClr>
                <a:srgbClr val="FFC000"/>
              </a:buClr>
              <a:buSzPct val="110000"/>
              <a:buFontTx/>
              <a:buNone/>
              <a:tabLst/>
              <a:defRPr/>
            </a:pPr>
            <a:r>
              <a:rPr kumimoji="0" lang="th-TH" sz="2400" b="1" i="0" u="none" strike="noStrike" kern="1200" cap="none" spc="0" normalizeH="0" baseline="0" noProof="0" dirty="0">
                <a:ln>
                  <a:noFill/>
                </a:ln>
                <a:solidFill>
                  <a:srgbClr val="0000CC"/>
                </a:solidFill>
                <a:effectLst/>
                <a:uLnTx/>
                <a:uFillTx/>
                <a:latin typeface="DB Heavent" panose="02000506060000020004" pitchFamily="2" charset="-34"/>
                <a:ea typeface="+mn-ea"/>
                <a:cs typeface="DB Heavent" panose="02000506060000020004" pitchFamily="2" charset="-34"/>
              </a:rPr>
              <a:t>ในประเทศ</a:t>
            </a:r>
            <a:endParaRPr kumimoji="0" lang="en-US" sz="2400" b="1" i="0" u="none" strike="noStrike" kern="1200" cap="none" spc="0" normalizeH="0" baseline="0" noProof="0" dirty="0">
              <a:ln>
                <a:noFill/>
              </a:ln>
              <a:solidFill>
                <a:srgbClr val="0000CC"/>
              </a:solidFill>
              <a:effectLst/>
              <a:uLnTx/>
              <a:uFillTx/>
              <a:latin typeface="DB Heavent" panose="02000506060000020004" pitchFamily="2" charset="-34"/>
              <a:ea typeface="+mn-ea"/>
              <a:cs typeface="DB Heavent" panose="02000506060000020004" pitchFamily="2" charset="-34"/>
            </a:endParaRPr>
          </a:p>
        </p:txBody>
      </p:sp>
      <p:sp>
        <p:nvSpPr>
          <p:cNvPr id="14" name="TextBox 13">
            <a:extLst>
              <a:ext uri="{FF2B5EF4-FFF2-40B4-BE49-F238E27FC236}">
                <a16:creationId xmlns:a16="http://schemas.microsoft.com/office/drawing/2014/main" id="{669D23EC-A8D3-3BF4-A3A9-24B39287FF47}"/>
              </a:ext>
            </a:extLst>
          </p:cNvPr>
          <p:cNvSpPr txBox="1"/>
          <p:nvPr/>
        </p:nvSpPr>
        <p:spPr>
          <a:xfrm>
            <a:off x="256760" y="1607906"/>
            <a:ext cx="1194535" cy="461665"/>
          </a:xfrm>
          <a:prstGeom prst="rect">
            <a:avLst/>
          </a:prstGeom>
          <a:solidFill>
            <a:schemeClr val="accent6">
              <a:lumMod val="20000"/>
              <a:lumOff val="80000"/>
            </a:schemeClr>
          </a:solidFill>
          <a:effectLst>
            <a:softEdge rad="31750"/>
          </a:effectLst>
        </p:spPr>
        <p:txBody>
          <a:bodyPr wrap="square">
            <a:spAutoFit/>
          </a:bodyPr>
          <a:lstStyle/>
          <a:p>
            <a:pPr marL="0" marR="0" lvl="0" indent="0" algn="thaiDist" defTabSz="914400" rtl="0" eaLnBrk="1" fontAlgn="auto" latinLnBrk="0" hangingPunct="1">
              <a:lnSpc>
                <a:spcPct val="100000"/>
              </a:lnSpc>
              <a:spcBef>
                <a:spcPts val="0"/>
              </a:spcBef>
              <a:spcAft>
                <a:spcPts val="0"/>
              </a:spcAft>
              <a:buClr>
                <a:srgbClr val="FFC000"/>
              </a:buClr>
              <a:buSzPct val="110000"/>
              <a:buFontTx/>
              <a:buNone/>
              <a:tabLst/>
              <a:defRPr/>
            </a:pPr>
            <a:r>
              <a:rPr kumimoji="0" lang="th-TH" sz="2400" b="1" i="0" u="none" strike="noStrike" kern="1200" cap="none" spc="0" normalizeH="0" baseline="0" noProof="0" dirty="0">
                <a:ln>
                  <a:noFill/>
                </a:ln>
                <a:solidFill>
                  <a:srgbClr val="0000CC"/>
                </a:solidFill>
                <a:effectLst/>
                <a:uLnTx/>
                <a:uFillTx/>
                <a:latin typeface="DB Heavent" panose="02000506060000020004" pitchFamily="2" charset="-34"/>
                <a:ea typeface="+mn-ea"/>
                <a:cs typeface="DB Heavent" panose="02000506060000020004" pitchFamily="2" charset="-34"/>
              </a:rPr>
              <a:t>ต่างประเทศ</a:t>
            </a:r>
            <a:endParaRPr kumimoji="0" lang="en-US" sz="2400" b="1" i="0" u="none" strike="noStrike" kern="1200" cap="none" spc="0" normalizeH="0" baseline="0" noProof="0" dirty="0">
              <a:ln>
                <a:noFill/>
              </a:ln>
              <a:solidFill>
                <a:srgbClr val="0000CC"/>
              </a:solidFill>
              <a:effectLst/>
              <a:uLnTx/>
              <a:uFillTx/>
              <a:latin typeface="DB Heavent" panose="02000506060000020004" pitchFamily="2" charset="-34"/>
              <a:ea typeface="+mn-ea"/>
              <a:cs typeface="DB Heavent" panose="02000506060000020004" pitchFamily="2" charset="-34"/>
            </a:endParaRPr>
          </a:p>
        </p:txBody>
      </p:sp>
      <p:sp>
        <p:nvSpPr>
          <p:cNvPr id="15" name="TextBox 14">
            <a:extLst>
              <a:ext uri="{FF2B5EF4-FFF2-40B4-BE49-F238E27FC236}">
                <a16:creationId xmlns:a16="http://schemas.microsoft.com/office/drawing/2014/main" id="{2807B8E2-B021-CDFD-31D4-F25BC17050C3}"/>
              </a:ext>
            </a:extLst>
          </p:cNvPr>
          <p:cNvSpPr txBox="1"/>
          <p:nvPr/>
        </p:nvSpPr>
        <p:spPr>
          <a:xfrm>
            <a:off x="7084464" y="1700313"/>
            <a:ext cx="5022709" cy="3046988"/>
          </a:xfrm>
          <a:prstGeom prst="rect">
            <a:avLst/>
          </a:prstGeom>
          <a:noFill/>
        </p:spPr>
        <p:txBody>
          <a:bodyPr wrap="square" rtlCol="0">
            <a:spAutoFit/>
          </a:bodyPr>
          <a:lstStyle/>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Flow</a:t>
            </a: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ตลาดหุ้นเอเชีย 6 ประเทศ นักลงทุนต่างประเทศ </a:t>
            </a:r>
            <a:r>
              <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net buy 1.4 </a:t>
            </a: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พันล้านเหรียญ </a:t>
            </a:r>
            <a:r>
              <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a:t>
            </a: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สัปดาห์ก่อน </a:t>
            </a:r>
            <a:r>
              <a:rPr kumimoji="0" lang="en-US" sz="24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net sell  $929   </a:t>
            </a:r>
            <a:r>
              <a:rPr kumimoji="0" lang="th-TH" sz="24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ล้านเหรียญ</a:t>
            </a:r>
            <a:r>
              <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a:t>
            </a: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ช่วงต้นสัปดาห์ซื้อเพราะ</a:t>
            </a:r>
            <a:r>
              <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Bond Yield </a:t>
            </a: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ลดลง แต่ปลายสัปดาห์ กลับพลิกรงกันข้าม(</a:t>
            </a:r>
            <a:r>
              <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Bond Yield </a:t>
            </a: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ขึ้น)</a:t>
            </a:r>
            <a:endPar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endParaRPr>
          </a:p>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defRPr/>
            </a:pP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ตลาดหุ้นไทย นักลงทุนต่างประเทศ</a:t>
            </a:r>
            <a:r>
              <a:rPr kumimoji="0" lang="th-TH" sz="24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a:t>
            </a:r>
            <a:r>
              <a:rPr kumimoji="0" lang="en-US" sz="24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net</a:t>
            </a:r>
            <a:r>
              <a:rPr kumimoji="0" lang="th-TH" sz="24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a:t>
            </a:r>
            <a:r>
              <a:rPr kumimoji="0" lang="en-US" sz="24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sell $261</a:t>
            </a:r>
            <a:r>
              <a:rPr kumimoji="0" lang="th-TH" sz="24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ล้านเหรียญ</a:t>
            </a: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(สัปดาห์ก่อน </a:t>
            </a:r>
            <a:r>
              <a:rPr kumimoji="0" lang="en-US" sz="24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net sell  $88 </a:t>
            </a:r>
            <a:r>
              <a:rPr kumimoji="0" lang="th-TH" sz="24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ล้านเหรียญ)</a:t>
            </a:r>
            <a:r>
              <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a:t>
            </a: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หุ้นที่ซื้อมากสัปดาห์ที่ผ่านมา</a:t>
            </a:r>
            <a:r>
              <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KBANK, ADVANC, BH  </a:t>
            </a: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และหุ้นที่ถูกขายมาก</a:t>
            </a:r>
            <a:r>
              <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SCB, PTTEP, HANA</a:t>
            </a:r>
            <a:endPar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endParaRPr>
          </a:p>
        </p:txBody>
      </p:sp>
      <p:grpSp>
        <p:nvGrpSpPr>
          <p:cNvPr id="16" name="Group 15">
            <a:extLst>
              <a:ext uri="{FF2B5EF4-FFF2-40B4-BE49-F238E27FC236}">
                <a16:creationId xmlns:a16="http://schemas.microsoft.com/office/drawing/2014/main" id="{13D353AB-D185-5427-CE0D-A2E056C07DA2}"/>
              </a:ext>
            </a:extLst>
          </p:cNvPr>
          <p:cNvGrpSpPr/>
          <p:nvPr/>
        </p:nvGrpSpPr>
        <p:grpSpPr>
          <a:xfrm>
            <a:off x="6665267" y="900514"/>
            <a:ext cx="3750755" cy="698652"/>
            <a:chOff x="6121738" y="867716"/>
            <a:chExt cx="3750755" cy="698652"/>
          </a:xfrm>
        </p:grpSpPr>
        <p:sp>
          <p:nvSpPr>
            <p:cNvPr id="17" name="Rounded Rectangle 5">
              <a:extLst>
                <a:ext uri="{FF2B5EF4-FFF2-40B4-BE49-F238E27FC236}">
                  <a16:creationId xmlns:a16="http://schemas.microsoft.com/office/drawing/2014/main" id="{6B04D33D-38E7-E710-AB28-1E0F15D512A3}"/>
                </a:ext>
              </a:extLst>
            </p:cNvPr>
            <p:cNvSpPr/>
            <p:nvPr/>
          </p:nvSpPr>
          <p:spPr>
            <a:xfrm>
              <a:off x="6419357" y="915992"/>
              <a:ext cx="3453136" cy="598055"/>
            </a:xfrm>
            <a:prstGeom prst="roundRect">
              <a:avLst>
                <a:gd name="adj" fmla="val 50000"/>
              </a:avLst>
            </a:prstGeom>
            <a:solidFill>
              <a:schemeClr val="bg1"/>
            </a:solidFill>
            <a:ln w="19050">
              <a:solidFill>
                <a:srgbClr val="366A8E"/>
              </a:solidFill>
            </a:ln>
            <a:effectLst>
              <a:outerShdw blurRad="50800" dist="38100" dir="2700000" algn="tl" rotWithShape="0">
                <a:prstClr val="black">
                  <a:alpha val="40000"/>
                </a:prstClr>
              </a:outerShdw>
            </a:effectLst>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sp>
          <p:nvSpPr>
            <p:cNvPr id="18" name="Oval 17">
              <a:extLst>
                <a:ext uri="{FF2B5EF4-FFF2-40B4-BE49-F238E27FC236}">
                  <a16:creationId xmlns:a16="http://schemas.microsoft.com/office/drawing/2014/main" id="{F08E8662-124F-FF0A-D97B-142E2ED497E8}"/>
                </a:ext>
              </a:extLst>
            </p:cNvPr>
            <p:cNvSpPr/>
            <p:nvPr/>
          </p:nvSpPr>
          <p:spPr>
            <a:xfrm>
              <a:off x="6121738" y="881753"/>
              <a:ext cx="663293" cy="684615"/>
            </a:xfrm>
            <a:prstGeom prst="ellipse">
              <a:avLst/>
            </a:prstGeom>
            <a:solidFill>
              <a:schemeClr val="bg1"/>
            </a:solidFill>
            <a:ln w="28575">
              <a:solidFill>
                <a:srgbClr val="366A8E"/>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pic>
          <p:nvPicPr>
            <p:cNvPr id="19" name="Picture 18">
              <a:extLst>
                <a:ext uri="{FF2B5EF4-FFF2-40B4-BE49-F238E27FC236}">
                  <a16:creationId xmlns:a16="http://schemas.microsoft.com/office/drawing/2014/main" id="{8220A316-FD64-8DF0-27D4-6B90A0E085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9425" y="976355"/>
              <a:ext cx="463510" cy="479853"/>
            </a:xfrm>
            <a:prstGeom prst="rect">
              <a:avLst/>
            </a:prstGeom>
          </p:spPr>
        </p:pic>
        <p:sp>
          <p:nvSpPr>
            <p:cNvPr id="20" name="TextBox 19">
              <a:extLst>
                <a:ext uri="{FF2B5EF4-FFF2-40B4-BE49-F238E27FC236}">
                  <a16:creationId xmlns:a16="http://schemas.microsoft.com/office/drawing/2014/main" id="{C1A1087E-8C2A-9C08-07E5-4A2C070BA917}"/>
                </a:ext>
              </a:extLst>
            </p:cNvPr>
            <p:cNvSpPr txBox="1"/>
            <p:nvPr/>
          </p:nvSpPr>
          <p:spPr>
            <a:xfrm>
              <a:off x="6901223" y="867716"/>
              <a:ext cx="2556580" cy="64633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Fund Flow</a:t>
              </a:r>
              <a:endParaRPr kumimoji="0" lang="th-TH" sz="3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grpSp>
      <p:sp>
        <p:nvSpPr>
          <p:cNvPr id="23" name="TextBox 22">
            <a:extLst>
              <a:ext uri="{FF2B5EF4-FFF2-40B4-BE49-F238E27FC236}">
                <a16:creationId xmlns:a16="http://schemas.microsoft.com/office/drawing/2014/main" id="{BBC314E0-F867-AD6D-DA0D-E24DBDC61B3A}"/>
              </a:ext>
            </a:extLst>
          </p:cNvPr>
          <p:cNvSpPr txBox="1"/>
          <p:nvPr/>
        </p:nvSpPr>
        <p:spPr>
          <a:xfrm>
            <a:off x="141048" y="4357446"/>
            <a:ext cx="7141636" cy="2246769"/>
          </a:xfrm>
          <a:prstGeom prst="rect">
            <a:avLst/>
          </a:prstGeom>
          <a:noFill/>
        </p:spPr>
        <p:txBody>
          <a:bodyPr wrap="square" rtlCol="0" anchor="t">
            <a:spAutoFit/>
          </a:bodyPr>
          <a:lstStyle/>
          <a:p>
            <a:pPr marL="180975" marR="0" lvl="0" indent="-180975" algn="l" defTabSz="914446" rtl="0" eaLnBrk="1" fontAlgn="auto" latinLnBrk="0" hangingPunct="1">
              <a:lnSpc>
                <a:spcPct val="100000"/>
              </a:lnSpc>
              <a:spcBef>
                <a:spcPts val="0"/>
              </a:spcBef>
              <a:spcAft>
                <a:spcPts val="0"/>
              </a:spcAft>
              <a:buClr>
                <a:prstClr val="black"/>
              </a:buClr>
              <a:buSzPct val="110000"/>
              <a:buFont typeface="Wingdings" panose="05000000000000000000" pitchFamily="2" charset="2"/>
              <a:buChar char="§"/>
              <a:tabLst/>
              <a:defRPr/>
            </a:pPr>
            <a:r>
              <a:rPr kumimoji="0" lang="th-TH"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การประกาศเรื่องการแจกเงินของรัฐบาล ต้องดูว่านักลงทุนจะตอบรับทางลบหรือไม่</a:t>
            </a:r>
            <a:endParaRPr kumimoji="0" lang="en-US"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endParaRPr>
          </a:p>
          <a:p>
            <a:pPr marL="180975" marR="0" lvl="0" indent="-180975" algn="l" defTabSz="914446" rtl="0" eaLnBrk="1" fontAlgn="auto" latinLnBrk="0" hangingPunct="1">
              <a:lnSpc>
                <a:spcPct val="100000"/>
              </a:lnSpc>
              <a:spcBef>
                <a:spcPts val="0"/>
              </a:spcBef>
              <a:spcAft>
                <a:spcPts val="0"/>
              </a:spcAft>
              <a:buClr>
                <a:prstClr val="black"/>
              </a:buClr>
              <a:buSzPct val="110000"/>
              <a:buFont typeface="Wingdings" panose="05000000000000000000" pitchFamily="2" charset="2"/>
              <a:buChar char="§"/>
              <a:tabLst/>
              <a:defRPr/>
            </a:pPr>
            <a:r>
              <a:rPr kumimoji="0" lang="th-TH"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สัปดาห์สุดท้ายของการรายงานผลประกอบการบริษัทในตลาดหุ้นไทย ส่งงบวันสุดท้าย 14 พ.ย. </a:t>
            </a:r>
            <a:r>
              <a:rPr kumimoji="0" lang="en-US"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DAOL </a:t>
            </a:r>
            <a:r>
              <a:rPr kumimoji="0" lang="th-TH"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ประเมินกำไรตลาดงวดนี้ไว้ที่ 2.8 แสนล้านบาท +29% </a:t>
            </a:r>
            <a:r>
              <a:rPr kumimoji="0" lang="en-US" sz="20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QoQ</a:t>
            </a:r>
            <a:endParaRPr kumimoji="0" lang="en-US"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endParaRPr>
          </a:p>
          <a:p>
            <a:pPr marL="180975" marR="0" lvl="0" indent="-180975" algn="l" defTabSz="914446" rtl="0" eaLnBrk="1" fontAlgn="auto" latinLnBrk="0" hangingPunct="1">
              <a:lnSpc>
                <a:spcPct val="100000"/>
              </a:lnSpc>
              <a:spcBef>
                <a:spcPts val="0"/>
              </a:spcBef>
              <a:spcAft>
                <a:spcPts val="0"/>
              </a:spcAft>
              <a:buClr>
                <a:prstClr val="black"/>
              </a:buClr>
              <a:buSzPct val="110000"/>
              <a:buFont typeface="Wingdings" panose="05000000000000000000" pitchFamily="2" charset="2"/>
              <a:buChar char="§"/>
              <a:tabLst/>
              <a:defRPr/>
            </a:pPr>
            <a:r>
              <a:rPr kumimoji="0" lang="th-TH" sz="20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นักลงทุนต่างชาติยังขายหุ้นไทยต่อเนื่อง ถึงแม้เงินบาทจะทรงตัวอยู่ในระดับแข็งค่า ก็ไม่ได้ช่วยตลาดในภาพรวมได้</a:t>
            </a:r>
          </a:p>
          <a:p>
            <a:pPr marL="180975" marR="0" lvl="0" indent="-180975" algn="l" defTabSz="914446" rtl="0" eaLnBrk="1" fontAlgn="auto" latinLnBrk="0" hangingPunct="1">
              <a:lnSpc>
                <a:spcPct val="100000"/>
              </a:lnSpc>
              <a:spcBef>
                <a:spcPts val="0"/>
              </a:spcBef>
              <a:spcAft>
                <a:spcPts val="0"/>
              </a:spcAft>
              <a:buClr>
                <a:prstClr val="black"/>
              </a:buClr>
              <a:buSzPct val="110000"/>
              <a:buFont typeface="Wingdings" panose="05000000000000000000" pitchFamily="2" charset="2"/>
              <a:buChar char="§"/>
              <a:tabLst/>
              <a:defRPr/>
            </a:pPr>
            <a:r>
              <a:rPr kumimoji="0" lang="th-TH" sz="20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ติดตาม </a:t>
            </a:r>
            <a:r>
              <a:rPr kumimoji="0" lang="en-US" sz="20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MSCI Index Reviews</a:t>
            </a:r>
            <a:r>
              <a:rPr kumimoji="0" lang="th-TH" sz="20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(15) ซึ่งอาจจะมีผลต่อตลาดหุ้นไทย</a:t>
            </a:r>
          </a:p>
          <a:p>
            <a:pPr marL="180975" marR="0" lvl="0" indent="-180975" algn="l" defTabSz="914446" rtl="0" eaLnBrk="1" fontAlgn="auto" latinLnBrk="0" hangingPunct="1">
              <a:lnSpc>
                <a:spcPct val="100000"/>
              </a:lnSpc>
              <a:spcBef>
                <a:spcPts val="0"/>
              </a:spcBef>
              <a:spcAft>
                <a:spcPts val="0"/>
              </a:spcAft>
              <a:buClr>
                <a:prstClr val="black"/>
              </a:buClr>
              <a:buSzPct val="110000"/>
              <a:buFont typeface="Wingdings" panose="05000000000000000000" pitchFamily="2" charset="2"/>
              <a:buChar char="§"/>
              <a:tabLst/>
              <a:defRPr/>
            </a:pPr>
            <a:endParaRPr kumimoji="0" lang="th-TH" sz="20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endParaRPr>
          </a:p>
        </p:txBody>
      </p:sp>
      <p:graphicFrame>
        <p:nvGraphicFramePr>
          <p:cNvPr id="21" name="Object 20">
            <a:extLst>
              <a:ext uri="{FF2B5EF4-FFF2-40B4-BE49-F238E27FC236}">
                <a16:creationId xmlns:a16="http://schemas.microsoft.com/office/drawing/2014/main" id="{BDE5FEA2-924B-2EE2-3367-0FF0C9CBFD07}"/>
              </a:ext>
            </a:extLst>
          </p:cNvPr>
          <p:cNvGraphicFramePr>
            <a:graphicFrameLocks noChangeAspect="1"/>
          </p:cNvGraphicFramePr>
          <p:nvPr/>
        </p:nvGraphicFramePr>
        <p:xfrm>
          <a:off x="7567613" y="4902200"/>
          <a:ext cx="4057650" cy="1438275"/>
        </p:xfrm>
        <a:graphic>
          <a:graphicData uri="http://schemas.openxmlformats.org/presentationml/2006/ole">
            <mc:AlternateContent xmlns:mc="http://schemas.openxmlformats.org/markup-compatibility/2006">
              <mc:Choice xmlns:v="urn:schemas-microsoft-com:vml" Requires="v">
                <p:oleObj name="Worksheet" r:id="rId4" imgW="4057498" imgH="1438310" progId="Excel.Sheet.12">
                  <p:link updateAutomatic="1"/>
                </p:oleObj>
              </mc:Choice>
              <mc:Fallback>
                <p:oleObj name="Worksheet" r:id="rId4" imgW="4057498" imgH="1438310" progId="Excel.Sheet.12">
                  <p:link updateAutomatic="1"/>
                  <p:pic>
                    <p:nvPicPr>
                      <p:cNvPr id="21" name="Object 20">
                        <a:extLst>
                          <a:ext uri="{FF2B5EF4-FFF2-40B4-BE49-F238E27FC236}">
                            <a16:creationId xmlns:a16="http://schemas.microsoft.com/office/drawing/2014/main" id="{BDE5FEA2-924B-2EE2-3367-0FF0C9CBFD07}"/>
                          </a:ext>
                        </a:extLst>
                      </p:cNvPr>
                      <p:cNvPicPr/>
                      <p:nvPr/>
                    </p:nvPicPr>
                    <p:blipFill>
                      <a:blip r:embed="rId5"/>
                      <a:stretch>
                        <a:fillRect/>
                      </a:stretch>
                    </p:blipFill>
                    <p:spPr>
                      <a:xfrm>
                        <a:off x="7567613" y="4902200"/>
                        <a:ext cx="4057650" cy="1438275"/>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1E2A0B0E-41AE-D7DF-0AE3-51B6BA172F90}"/>
              </a:ext>
            </a:extLst>
          </p:cNvPr>
          <p:cNvSpPr txBox="1"/>
          <p:nvPr/>
        </p:nvSpPr>
        <p:spPr>
          <a:xfrm>
            <a:off x="10648202" y="762765"/>
            <a:ext cx="1343638" cy="400110"/>
          </a:xfrm>
          <a:prstGeom prst="rect">
            <a:avLst/>
          </a:prstGeom>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2000" b="0" i="0" u="none" strike="noStrike" kern="1200" cap="none" spc="0" normalizeH="0" baseline="0" noProof="0" dirty="0">
                <a:ln>
                  <a:noFill/>
                </a:ln>
                <a:solidFill>
                  <a:srgbClr val="000000">
                    <a:lumMod val="50000"/>
                    <a:lumOff val="50000"/>
                  </a:srgbClr>
                </a:solidFill>
                <a:effectLst/>
                <a:uLnTx/>
                <a:uFillTx/>
                <a:latin typeface="DB Heavent Light" panose="02000506060000020004" pitchFamily="2" charset="-34"/>
                <a:ea typeface="+mn-ea"/>
                <a:cs typeface="DB Heavent Light" panose="02000506060000020004" pitchFamily="2" charset="-34"/>
              </a:rPr>
              <a:t>13 – 17 </a:t>
            </a:r>
            <a:r>
              <a:rPr kumimoji="0" lang="en-US" sz="2000" b="0" i="0" u="none" strike="noStrike" kern="1200" cap="none" spc="0" normalizeH="0" baseline="0" noProof="0" dirty="0">
                <a:ln>
                  <a:noFill/>
                </a:ln>
                <a:solidFill>
                  <a:srgbClr val="000000">
                    <a:lumMod val="50000"/>
                    <a:lumOff val="50000"/>
                  </a:srgbClr>
                </a:solidFill>
                <a:effectLst/>
                <a:uLnTx/>
                <a:uFillTx/>
                <a:latin typeface="DB Heavent Light" panose="02000506060000020004" pitchFamily="2" charset="-34"/>
                <a:ea typeface="+mn-ea"/>
                <a:cs typeface="DB Heavent Light" panose="02000506060000020004" pitchFamily="2" charset="-34"/>
              </a:rPr>
              <a:t>Nov 23</a:t>
            </a:r>
          </a:p>
        </p:txBody>
      </p:sp>
      <p:cxnSp>
        <p:nvCxnSpPr>
          <p:cNvPr id="3" name="Straight Arrow Connector 2">
            <a:extLst>
              <a:ext uri="{FF2B5EF4-FFF2-40B4-BE49-F238E27FC236}">
                <a16:creationId xmlns:a16="http://schemas.microsoft.com/office/drawing/2014/main" id="{6AD84A15-DD97-A072-A3AF-68D16F64436B}"/>
              </a:ext>
            </a:extLst>
          </p:cNvPr>
          <p:cNvCxnSpPr/>
          <p:nvPr/>
        </p:nvCxnSpPr>
        <p:spPr>
          <a:xfrm flipV="1">
            <a:off x="457200" y="609600"/>
            <a:ext cx="10892118" cy="59346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6024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0935DD-8067-4D81-8806-B19D766BECE2}"/>
              </a:ext>
            </a:extLst>
          </p:cNvPr>
          <p:cNvSpPr>
            <a:spLocks/>
          </p:cNvSpPr>
          <p:nvPr/>
        </p:nvSpPr>
        <p:spPr>
          <a:xfrm>
            <a:off x="759614" y="55113"/>
            <a:ext cx="8029507" cy="646331"/>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pPr>
            <a:r>
              <a:rPr kumimoji="0" lang="th-TH"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พอร์ตหุ้นวันนี้</a:t>
            </a:r>
            <a:endPar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endParaRPr>
          </a:p>
        </p:txBody>
      </p:sp>
      <p:sp>
        <p:nvSpPr>
          <p:cNvPr id="2" name="Title 1">
            <a:extLst>
              <a:ext uri="{FF2B5EF4-FFF2-40B4-BE49-F238E27FC236}">
                <a16:creationId xmlns:a16="http://schemas.microsoft.com/office/drawing/2014/main" id="{DE205206-577B-9AF1-74B9-A5596FD1FDE9}"/>
              </a:ext>
            </a:extLst>
          </p:cNvPr>
          <p:cNvSpPr>
            <a:spLocks noGrp="1"/>
          </p:cNvSpPr>
          <p:nvPr>
            <p:ph type="title"/>
          </p:nvPr>
        </p:nvSpPr>
        <p:spPr>
          <a:xfrm>
            <a:off x="309046" y="55113"/>
            <a:ext cx="9999333" cy="727753"/>
          </a:xfrm>
        </p:spPr>
        <p:txBody>
          <a:bodyPr/>
          <a:lstStyle/>
          <a:p>
            <a:r>
              <a:rPr lang="th-TH" dirty="0"/>
              <a:t>พอร์ตหุ้นวันนี้</a:t>
            </a:r>
            <a:endParaRPr lang="en-US" dirty="0"/>
          </a:p>
        </p:txBody>
      </p:sp>
      <p:pic>
        <p:nvPicPr>
          <p:cNvPr id="5" name="Picture 4">
            <a:extLst>
              <a:ext uri="{FF2B5EF4-FFF2-40B4-BE49-F238E27FC236}">
                <a16:creationId xmlns:a16="http://schemas.microsoft.com/office/drawing/2014/main" id="{705E50E8-3B25-2271-3BD0-DAF3E48A7BF7}"/>
              </a:ext>
            </a:extLst>
          </p:cNvPr>
          <p:cNvPicPr>
            <a:picLocks noChangeAspect="1"/>
          </p:cNvPicPr>
          <p:nvPr/>
        </p:nvPicPr>
        <p:blipFill>
          <a:blip r:embed="rId3"/>
          <a:stretch>
            <a:fillRect/>
          </a:stretch>
        </p:blipFill>
        <p:spPr>
          <a:xfrm>
            <a:off x="1260337" y="960860"/>
            <a:ext cx="9999334" cy="5427093"/>
          </a:xfrm>
          <a:prstGeom prst="rect">
            <a:avLst/>
          </a:prstGeom>
        </p:spPr>
      </p:pic>
    </p:spTree>
    <p:extLst>
      <p:ext uri="{BB962C8B-B14F-4D97-AF65-F5344CB8AC3E}">
        <p14:creationId xmlns:p14="http://schemas.microsoft.com/office/powerpoint/2010/main" val="20168468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630446" y="998402"/>
            <a:ext cx="5269852" cy="5146181"/>
            <a:chOff x="6537136" y="1125565"/>
            <a:chExt cx="4895172" cy="5146181"/>
          </a:xfrm>
        </p:grpSpPr>
        <p:sp>
          <p:nvSpPr>
            <p:cNvPr id="27" name="Round Diagonal Corner Rectangle 26"/>
            <p:cNvSpPr/>
            <p:nvPr/>
          </p:nvSpPr>
          <p:spPr>
            <a:xfrm flipH="1">
              <a:off x="6537136" y="1421134"/>
              <a:ext cx="4895172" cy="4850612"/>
            </a:xfrm>
            <a:prstGeom prst="round2DiagRect">
              <a:avLst/>
            </a:prstGeom>
            <a:solidFill>
              <a:schemeClr val="accent4">
                <a:lumMod val="40000"/>
                <a:lumOff val="60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grpSp>
          <p:nvGrpSpPr>
            <p:cNvPr id="25" name="Group 24"/>
            <p:cNvGrpSpPr/>
            <p:nvPr/>
          </p:nvGrpSpPr>
          <p:grpSpPr>
            <a:xfrm>
              <a:off x="7384471" y="1125565"/>
              <a:ext cx="3200501" cy="586959"/>
              <a:chOff x="748910" y="3944949"/>
              <a:chExt cx="3200501" cy="586959"/>
            </a:xfrm>
          </p:grpSpPr>
          <p:grpSp>
            <p:nvGrpSpPr>
              <p:cNvPr id="20" name="Group 19"/>
              <p:cNvGrpSpPr/>
              <p:nvPr/>
            </p:nvGrpSpPr>
            <p:grpSpPr>
              <a:xfrm>
                <a:off x="748910" y="3944949"/>
                <a:ext cx="3200501" cy="586959"/>
                <a:chOff x="1338261" y="871157"/>
                <a:chExt cx="3200501" cy="586959"/>
              </a:xfrm>
            </p:grpSpPr>
            <p:sp>
              <p:nvSpPr>
                <p:cNvPr id="21" name="Rounded Rectangle 20"/>
                <p:cNvSpPr/>
                <p:nvPr/>
              </p:nvSpPr>
              <p:spPr>
                <a:xfrm>
                  <a:off x="1338261" y="883190"/>
                  <a:ext cx="3200501" cy="543934"/>
                </a:xfrm>
                <a:prstGeom prst="roundRect">
                  <a:avLst>
                    <a:gd name="adj" fmla="val 50000"/>
                  </a:avLst>
                </a:prstGeom>
                <a:gradFill>
                  <a:gsLst>
                    <a:gs pos="0">
                      <a:srgbClr val="5A87A3"/>
                    </a:gs>
                    <a:gs pos="100000">
                      <a:srgbClr val="3A6D8F"/>
                    </a:gs>
                  </a:gsLst>
                  <a:lin ang="5400000" scaled="1"/>
                </a:gradFill>
                <a:ln w="38100">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srgbClr val="FFFFFF"/>
                      </a:solidFill>
                      <a:effectLst/>
                      <a:uLnTx/>
                      <a:uFillTx/>
                      <a:latin typeface="DB Heavent" panose="02000506060000020004" pitchFamily="2" charset="-34"/>
                      <a:ea typeface="+mn-ea"/>
                      <a:cs typeface="DB Heavent" panose="02000506060000020004" pitchFamily="2" charset="-34"/>
                    </a:rPr>
                    <a:t>พอร์ตหุ้น </a:t>
                  </a:r>
                  <a:r>
                    <a:rPr kumimoji="0" lang="en-US" sz="2800" b="0" i="0" u="none" strike="noStrike" kern="1200" cap="none" spc="0" normalizeH="0" baseline="0" noProof="0" dirty="0">
                      <a:ln>
                        <a:noFill/>
                      </a:ln>
                      <a:solidFill>
                        <a:srgbClr val="FFFFFF"/>
                      </a:solidFill>
                      <a:effectLst/>
                      <a:uLnTx/>
                      <a:uFillTx/>
                      <a:latin typeface="DB Heavent" panose="02000506060000020004" pitchFamily="2" charset="-34"/>
                      <a:ea typeface="+mn-ea"/>
                      <a:cs typeface="DB Heavent" panose="02000506060000020004" pitchFamily="2" charset="-34"/>
                    </a:rPr>
                    <a:t>DAOL</a:t>
                  </a:r>
                </a:p>
              </p:txBody>
            </p:sp>
            <p:sp>
              <p:nvSpPr>
                <p:cNvPr id="22" name="Oval 21">
                  <a:extLst>
                    <a:ext uri="{FF2B5EF4-FFF2-40B4-BE49-F238E27FC236}">
                      <a16:creationId xmlns:a16="http://schemas.microsoft.com/office/drawing/2014/main" id="{63E50909-6E4B-4696-AFC2-1D17FFEB6CB1}"/>
                    </a:ext>
                  </a:extLst>
                </p:cNvPr>
                <p:cNvSpPr/>
                <p:nvPr/>
              </p:nvSpPr>
              <p:spPr>
                <a:xfrm>
                  <a:off x="1338262" y="871157"/>
                  <a:ext cx="586791" cy="586959"/>
                </a:xfrm>
                <a:prstGeom prst="ellipse">
                  <a:avLst/>
                </a:prstGeom>
                <a:solidFill>
                  <a:schemeClr val="bg1"/>
                </a:solidFill>
                <a:ln w="38100">
                  <a:solidFill>
                    <a:srgbClr val="3A6D8E"/>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a:ea typeface="+mn-ea"/>
                    <a:cs typeface="DB Heavent Light"/>
                  </a:endParaRPr>
                </a:p>
              </p:txBody>
            </p:sp>
          </p:grpSp>
          <p:pic>
            <p:nvPicPr>
              <p:cNvPr id="24" name="Picture 23">
                <a:extLst>
                  <a:ext uri="{FF2B5EF4-FFF2-40B4-BE49-F238E27FC236}">
                    <a16:creationId xmlns:a16="http://schemas.microsoft.com/office/drawing/2014/main" id="{E103B6BB-04CC-491D-B869-FE0139F21B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0200" y="4073907"/>
                <a:ext cx="305091" cy="295798"/>
              </a:xfrm>
              <a:prstGeom prst="rect">
                <a:avLst/>
              </a:prstGeom>
            </p:spPr>
          </p:pic>
        </p:grpSp>
      </p:grpSp>
      <p:grpSp>
        <p:nvGrpSpPr>
          <p:cNvPr id="28" name="Group 27"/>
          <p:cNvGrpSpPr/>
          <p:nvPr/>
        </p:nvGrpSpPr>
        <p:grpSpPr>
          <a:xfrm>
            <a:off x="291074" y="942375"/>
            <a:ext cx="6032088" cy="5475677"/>
            <a:chOff x="666975" y="1114919"/>
            <a:chExt cx="4895172" cy="5357354"/>
          </a:xfrm>
        </p:grpSpPr>
        <p:sp>
          <p:nvSpPr>
            <p:cNvPr id="26" name="Round Diagonal Corner Rectangle 25"/>
            <p:cNvSpPr/>
            <p:nvPr/>
          </p:nvSpPr>
          <p:spPr>
            <a:xfrm>
              <a:off x="666975" y="1438314"/>
              <a:ext cx="4895172" cy="5033959"/>
            </a:xfrm>
            <a:prstGeom prst="round2DiagRect">
              <a:avLst/>
            </a:prstGeom>
            <a:solidFill>
              <a:schemeClr val="bg1">
                <a:lumMod val="9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a:ea typeface="+mn-ea"/>
                <a:cs typeface="DB Heavent Light"/>
              </a:endParaRPr>
            </a:p>
          </p:txBody>
        </p:sp>
        <p:grpSp>
          <p:nvGrpSpPr>
            <p:cNvPr id="19" name="Group 18"/>
            <p:cNvGrpSpPr/>
            <p:nvPr/>
          </p:nvGrpSpPr>
          <p:grpSpPr>
            <a:xfrm>
              <a:off x="1393892" y="1114919"/>
              <a:ext cx="3200501" cy="586959"/>
              <a:chOff x="1338261" y="871157"/>
              <a:chExt cx="3200501" cy="586959"/>
            </a:xfrm>
          </p:grpSpPr>
          <p:sp>
            <p:nvSpPr>
              <p:cNvPr id="16" name="Rounded Rectangle 15"/>
              <p:cNvSpPr/>
              <p:nvPr/>
            </p:nvSpPr>
            <p:spPr>
              <a:xfrm>
                <a:off x="1338261" y="883190"/>
                <a:ext cx="3200501" cy="543934"/>
              </a:xfrm>
              <a:prstGeom prst="roundRect">
                <a:avLst>
                  <a:gd name="adj" fmla="val 50000"/>
                </a:avLst>
              </a:prstGeom>
              <a:gradFill>
                <a:gsLst>
                  <a:gs pos="0">
                    <a:srgbClr val="5A87A3"/>
                  </a:gs>
                  <a:gs pos="100000">
                    <a:srgbClr val="3A6D8F"/>
                  </a:gs>
                </a:gsLst>
                <a:lin ang="5400000" scaled="1"/>
              </a:gradFill>
              <a:ln w="38100">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srgbClr val="FFFFFF"/>
                    </a:solidFill>
                    <a:effectLst/>
                    <a:uLnTx/>
                    <a:uFillTx/>
                    <a:latin typeface="DB Heavent" panose="02000506060000020004" pitchFamily="2" charset="-34"/>
                    <a:ea typeface="+mn-ea"/>
                    <a:cs typeface="DB Heavent" panose="02000506060000020004" pitchFamily="2" charset="-34"/>
                  </a:rPr>
                  <a:t>กลยุทธ์การลงทุน</a:t>
                </a:r>
                <a:endParaRPr kumimoji="0" lang="en-US" sz="2800" b="0" i="0" u="none" strike="noStrike" kern="1200" cap="none" spc="0" normalizeH="0" baseline="0" noProof="0" dirty="0">
                  <a:ln>
                    <a:noFill/>
                  </a:ln>
                  <a:solidFill>
                    <a:srgbClr val="FFFFFF"/>
                  </a:solidFill>
                  <a:effectLst/>
                  <a:uLnTx/>
                  <a:uFillTx/>
                  <a:latin typeface="DB Heavent" panose="02000506060000020004" pitchFamily="2" charset="-34"/>
                  <a:ea typeface="+mn-ea"/>
                  <a:cs typeface="DB Heavent" panose="02000506060000020004" pitchFamily="2" charset="-34"/>
                </a:endParaRPr>
              </a:p>
            </p:txBody>
          </p:sp>
          <p:sp>
            <p:nvSpPr>
              <p:cNvPr id="17" name="Oval 16">
                <a:extLst>
                  <a:ext uri="{FF2B5EF4-FFF2-40B4-BE49-F238E27FC236}">
                    <a16:creationId xmlns:a16="http://schemas.microsoft.com/office/drawing/2014/main" id="{63E50909-6E4B-4696-AFC2-1D17FFEB6CB1}"/>
                  </a:ext>
                </a:extLst>
              </p:cNvPr>
              <p:cNvSpPr/>
              <p:nvPr/>
            </p:nvSpPr>
            <p:spPr>
              <a:xfrm>
                <a:off x="1338262" y="871157"/>
                <a:ext cx="586791" cy="586959"/>
              </a:xfrm>
              <a:prstGeom prst="ellipse">
                <a:avLst/>
              </a:prstGeom>
              <a:solidFill>
                <a:schemeClr val="bg1"/>
              </a:solidFill>
              <a:ln w="38100">
                <a:solidFill>
                  <a:srgbClr val="3A6D8E"/>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a:ea typeface="+mn-ea"/>
                  <a:cs typeface="DB Heavent Light"/>
                </a:endParaRPr>
              </a:p>
            </p:txBody>
          </p:sp>
          <p:pic>
            <p:nvPicPr>
              <p:cNvPr id="18" name="Picture 17">
                <a:extLst>
                  <a:ext uri="{FF2B5EF4-FFF2-40B4-BE49-F238E27FC236}">
                    <a16:creationId xmlns:a16="http://schemas.microsoft.com/office/drawing/2014/main" id="{F912C35D-47E4-4910-A3EE-0D247922BE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69550" y="979300"/>
                <a:ext cx="335189" cy="324978"/>
              </a:xfrm>
              <a:prstGeom prst="rect">
                <a:avLst/>
              </a:prstGeom>
            </p:spPr>
          </p:pic>
        </p:grpSp>
      </p:grpSp>
      <p:sp>
        <p:nvSpPr>
          <p:cNvPr id="3" name="Rectangle 2">
            <a:extLst>
              <a:ext uri="{FF2B5EF4-FFF2-40B4-BE49-F238E27FC236}">
                <a16:creationId xmlns:a16="http://schemas.microsoft.com/office/drawing/2014/main" id="{850A634E-B93B-4C8F-9A8E-1EEDD2631A5B}"/>
              </a:ext>
            </a:extLst>
          </p:cNvPr>
          <p:cNvSpPr/>
          <p:nvPr/>
        </p:nvSpPr>
        <p:spPr>
          <a:xfrm>
            <a:off x="320236" y="1500580"/>
            <a:ext cx="6032088" cy="3539430"/>
          </a:xfrm>
          <a:prstGeom prst="rect">
            <a:avLst/>
          </a:prstGeom>
        </p:spPr>
        <p:txBody>
          <a:bodyPr wrap="square">
            <a:spAutoFit/>
          </a:bodyPr>
          <a:lstStyle/>
          <a:p>
            <a:pPr marL="266713" marR="0" lvl="0" indent="-266713" defTabSz="914400" rtl="0" eaLnBrk="1" fontAlgn="auto" latinLnBrk="0" hangingPunct="1">
              <a:lnSpc>
                <a:spcPct val="100000"/>
              </a:lnSpc>
              <a:spcBef>
                <a:spcPts val="0"/>
              </a:spcBef>
              <a:buClrTx/>
              <a:buSzTx/>
              <a:buFont typeface="Wingdings" panose="05000000000000000000" pitchFamily="2" charset="2"/>
              <a:buChar char="§"/>
              <a:tabLst/>
              <a:defRPr/>
            </a:pPr>
            <a:r>
              <a:rPr kumimoji="0" lang="th-TH" sz="3200" b="0" i="0" kern="1200" cap="none" spc="0" normalizeH="0" baseline="0" noProof="0" dirty="0">
                <a:ln>
                  <a:noFill/>
                </a:ln>
                <a:effectLst/>
                <a:uLnTx/>
                <a:uFillTx/>
                <a:latin typeface="DB Heavent" panose="02000506060000020004" pitchFamily="2" charset="-34"/>
                <a:ea typeface="Tahoma" panose="020B0604030504040204" pitchFamily="34" charset="0"/>
                <a:cs typeface="DB Heavent" panose="02000506060000020004" pitchFamily="2" charset="-34"/>
              </a:rPr>
              <a:t>ตลาดประคองตัวได้ดี สามารถยืนเหนือ 1420 จุดได้ ข่าวการอนุมัติตั้งกอง </a:t>
            </a:r>
            <a:r>
              <a:rPr kumimoji="0" lang="en-US" sz="3200" b="0" i="0" kern="1200" cap="none" spc="0" normalizeH="0" baseline="0" noProof="0" dirty="0">
                <a:ln>
                  <a:noFill/>
                </a:ln>
                <a:effectLst/>
                <a:uLnTx/>
                <a:uFillTx/>
                <a:latin typeface="DB Heavent" panose="02000506060000020004" pitchFamily="2" charset="-34"/>
                <a:ea typeface="Tahoma" panose="020B0604030504040204" pitchFamily="34" charset="0"/>
                <a:cs typeface="DB Heavent" panose="02000506060000020004" pitchFamily="2" charset="-34"/>
              </a:rPr>
              <a:t>TESG </a:t>
            </a:r>
            <a:r>
              <a:rPr kumimoji="0" lang="th-TH" sz="3200" b="0" i="0" kern="1200" cap="none" spc="0" normalizeH="0" baseline="0" noProof="0" dirty="0">
                <a:ln>
                  <a:noFill/>
                </a:ln>
                <a:effectLst/>
                <a:uLnTx/>
                <a:uFillTx/>
                <a:latin typeface="DB Heavent" panose="02000506060000020004" pitchFamily="2" charset="-34"/>
                <a:ea typeface="Tahoma" panose="020B0604030504040204" pitchFamily="34" charset="0"/>
                <a:cs typeface="DB Heavent" panose="02000506060000020004" pitchFamily="2" charset="-34"/>
              </a:rPr>
              <a:t>คาดว่าจะหนุนตลาดไปได้อีกระยะจากการเข้ามาซื้อหุ้นขนาดใหญ่ การเกาะกับตลาดรอบนี้ จึงควรเลือกหุ้นใหญ่(และดี) ไว้ก่อน</a:t>
            </a:r>
          </a:p>
          <a:p>
            <a:pPr marL="266713" marR="0" lvl="0" indent="-266713" defTabSz="914400" rtl="0" eaLnBrk="1" fontAlgn="auto" latinLnBrk="0" hangingPunct="1">
              <a:lnSpc>
                <a:spcPct val="100000"/>
              </a:lnSpc>
              <a:spcBef>
                <a:spcPts val="0"/>
              </a:spcBef>
              <a:buClrTx/>
              <a:buSzTx/>
              <a:buFont typeface="Wingdings" panose="05000000000000000000" pitchFamily="2" charset="2"/>
              <a:buChar char="§"/>
              <a:tabLst/>
              <a:defRPr/>
            </a:pPr>
            <a:r>
              <a:rPr kumimoji="0" lang="th-TH" sz="3200" b="0" i="0" kern="1200" cap="none" spc="0" normalizeH="0" baseline="0" noProof="0" dirty="0">
                <a:ln>
                  <a:noFill/>
                </a:ln>
                <a:effectLst/>
                <a:uLnTx/>
                <a:uFillTx/>
                <a:latin typeface="DB Heavent" panose="02000506060000020004" pitchFamily="2" charset="-34"/>
                <a:ea typeface="Tahoma" panose="020B0604030504040204" pitchFamily="34" charset="0"/>
                <a:cs typeface="DB Heavent" panose="02000506060000020004" pitchFamily="2" charset="-34"/>
              </a:rPr>
              <a:t>3 หุ้นที่เล็ง เข้ากองทุน </a:t>
            </a:r>
            <a:r>
              <a:rPr kumimoji="0" lang="en-US" sz="3200" b="0" i="0" kern="1200" cap="none" spc="0" normalizeH="0" baseline="0" noProof="0" dirty="0">
                <a:ln>
                  <a:noFill/>
                </a:ln>
                <a:effectLst/>
                <a:uLnTx/>
                <a:uFillTx/>
                <a:latin typeface="DB Heavent" panose="02000506060000020004" pitchFamily="2" charset="-34"/>
                <a:ea typeface="Tahoma" panose="020B0604030504040204" pitchFamily="34" charset="0"/>
                <a:cs typeface="DB Heavent" panose="02000506060000020004" pitchFamily="2" charset="-34"/>
              </a:rPr>
              <a:t>TESG  </a:t>
            </a:r>
            <a:r>
              <a:rPr kumimoji="0" lang="th-TH" sz="3200" b="0" i="0" kern="1200" cap="none" spc="0" normalizeH="0" baseline="0" noProof="0" dirty="0">
                <a:ln>
                  <a:noFill/>
                </a:ln>
                <a:effectLst/>
                <a:uLnTx/>
                <a:uFillTx/>
                <a:latin typeface="DB Heavent" panose="02000506060000020004" pitchFamily="2" charset="-34"/>
                <a:ea typeface="Tahoma" panose="020B0604030504040204" pitchFamily="34" charset="0"/>
                <a:cs typeface="DB Heavent" panose="02000506060000020004" pitchFamily="2" charset="-34"/>
              </a:rPr>
              <a:t>เราเลือก </a:t>
            </a:r>
            <a:r>
              <a:rPr kumimoji="0" lang="en-US" sz="3200" b="0" i="0" kern="1200" cap="none" spc="0" normalizeH="0" baseline="0" noProof="0" dirty="0">
                <a:ln>
                  <a:noFill/>
                </a:ln>
                <a:effectLst/>
                <a:uLnTx/>
                <a:uFillTx/>
                <a:latin typeface="DB Heavent" panose="02000506060000020004" pitchFamily="2" charset="-34"/>
                <a:ea typeface="Tahoma" panose="020B0604030504040204" pitchFamily="34" charset="0"/>
                <a:cs typeface="DB Heavent" panose="02000506060000020004" pitchFamily="2" charset="-34"/>
              </a:rPr>
              <a:t>SCC, PTT, TISCO</a:t>
            </a:r>
          </a:p>
        </p:txBody>
      </p:sp>
      <p:sp>
        <p:nvSpPr>
          <p:cNvPr id="9" name="Rectangle 8">
            <a:extLst>
              <a:ext uri="{FF2B5EF4-FFF2-40B4-BE49-F238E27FC236}">
                <a16:creationId xmlns:a16="http://schemas.microsoft.com/office/drawing/2014/main" id="{E691C34E-ACB6-405F-AC34-1E4B2438719F}"/>
              </a:ext>
            </a:extLst>
          </p:cNvPr>
          <p:cNvSpPr/>
          <p:nvPr/>
        </p:nvSpPr>
        <p:spPr>
          <a:xfrm>
            <a:off x="6675979" y="1668419"/>
            <a:ext cx="5392289" cy="4555093"/>
          </a:xfrm>
          <a:prstGeom prst="rect">
            <a:avLst/>
          </a:prstGeom>
        </p:spPr>
        <p:txBody>
          <a:bodyPr wrap="square">
            <a:spAutoFit/>
          </a:bodyPr>
          <a:lstStyle/>
          <a:p>
            <a:pPr marL="293703" marR="0" lvl="0" indent="-293703"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th-TH" sz="4000" dirty="0">
                <a:solidFill>
                  <a:srgbClr val="003D66"/>
                </a:solidFill>
                <a:latin typeface="DB Heavent" panose="02000506060000020004" pitchFamily="2" charset="-34"/>
                <a:ea typeface="Tahoma" panose="020B0604030504040204" pitchFamily="34" charset="0"/>
                <a:cs typeface="DB Heavent" panose="02000506060000020004" pitchFamily="2" charset="-34"/>
              </a:rPr>
              <a:t>หุ้นในพอร์ตวันนี้ เรานำ </a:t>
            </a:r>
            <a:r>
              <a:rPr lang="en-US" sz="4000" dirty="0">
                <a:solidFill>
                  <a:srgbClr val="FF0000"/>
                </a:solidFill>
                <a:latin typeface="DB Heavent" panose="02000506060000020004" pitchFamily="2" charset="-34"/>
                <a:ea typeface="Tahoma" panose="020B0604030504040204" pitchFamily="34" charset="0"/>
                <a:cs typeface="DB Heavent" panose="02000506060000020004" pitchFamily="2" charset="-34"/>
              </a:rPr>
              <a:t>BGRIM, EA</a:t>
            </a:r>
            <a:r>
              <a:rPr lang="en-US" sz="4000" dirty="0">
                <a:solidFill>
                  <a:srgbClr val="003D66"/>
                </a:solidFill>
                <a:latin typeface="DB Heavent" panose="02000506060000020004" pitchFamily="2" charset="-34"/>
                <a:ea typeface="Tahoma" panose="020B0604030504040204" pitchFamily="34" charset="0"/>
                <a:cs typeface="DB Heavent" panose="02000506060000020004" pitchFamily="2" charset="-34"/>
              </a:rPr>
              <a:t>  </a:t>
            </a:r>
            <a:r>
              <a:rPr lang="th-TH" sz="4000" dirty="0">
                <a:solidFill>
                  <a:srgbClr val="003D66"/>
                </a:solidFill>
                <a:latin typeface="DB Heavent" panose="02000506060000020004" pitchFamily="2" charset="-34"/>
                <a:ea typeface="Tahoma" panose="020B0604030504040204" pitchFamily="34" charset="0"/>
                <a:cs typeface="DB Heavent" panose="02000506060000020004" pitchFamily="2" charset="-34"/>
              </a:rPr>
              <a:t>ออก และนำ </a:t>
            </a:r>
            <a:r>
              <a:rPr lang="en-US" sz="4000" dirty="0">
                <a:solidFill>
                  <a:srgbClr val="33CC33"/>
                </a:solidFill>
                <a:latin typeface="DB Heavent" panose="02000506060000020004" pitchFamily="2" charset="-34"/>
                <a:ea typeface="Tahoma" panose="020B0604030504040204" pitchFamily="34" charset="0"/>
                <a:cs typeface="DB Heavent" panose="02000506060000020004" pitchFamily="2" charset="-34"/>
              </a:rPr>
              <a:t>AAI, BCH </a:t>
            </a:r>
            <a:r>
              <a:rPr lang="th-TH" sz="4000" dirty="0">
                <a:solidFill>
                  <a:srgbClr val="003D66"/>
                </a:solidFill>
                <a:latin typeface="DB Heavent" panose="02000506060000020004" pitchFamily="2" charset="-34"/>
                <a:ea typeface="Tahoma" panose="020B0604030504040204" pitchFamily="34" charset="0"/>
                <a:cs typeface="DB Heavent" panose="02000506060000020004" pitchFamily="2" charset="-34"/>
              </a:rPr>
              <a:t>เข้ามาในพอร์ต </a:t>
            </a:r>
            <a:endParaRPr lang="en-US" sz="4000" dirty="0">
              <a:solidFill>
                <a:srgbClr val="003D66"/>
              </a:solidFill>
              <a:latin typeface="DB Heavent" panose="02000506060000020004" pitchFamily="2" charset="-34"/>
              <a:ea typeface="Tahoma" panose="020B0604030504040204" pitchFamily="34" charset="0"/>
              <a:cs typeface="DB Heavent" panose="02000506060000020004" pitchFamily="2" charset="-34"/>
            </a:endParaRPr>
          </a:p>
          <a:p>
            <a:pPr marL="293703" marR="0" lvl="0" indent="-293703"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th-TH" sz="4000" dirty="0">
                <a:solidFill>
                  <a:srgbClr val="003D66"/>
                </a:solidFill>
                <a:latin typeface="DB Heavent" panose="02000506060000020004" pitchFamily="2" charset="-34"/>
                <a:ea typeface="Tahoma" panose="020B0604030504040204" pitchFamily="34" charset="0"/>
                <a:cs typeface="DB Heavent" panose="02000506060000020004" pitchFamily="2" charset="-34"/>
              </a:rPr>
              <a:t>หุ้นในพอร์ตวันนี้ ประกอบไปด้วย </a:t>
            </a:r>
            <a:r>
              <a:rPr lang="en-US" sz="4000" dirty="0">
                <a:solidFill>
                  <a:srgbClr val="33CC33"/>
                </a:solidFill>
                <a:latin typeface="DB Heavent" panose="02000506060000020004" pitchFamily="2" charset="-34"/>
                <a:ea typeface="Tahoma" panose="020B0604030504040204" pitchFamily="34" charset="0"/>
                <a:cs typeface="DB Heavent" panose="02000506060000020004" pitchFamily="2" charset="-34"/>
              </a:rPr>
              <a:t>AAI(10%), BCH(10%), </a:t>
            </a:r>
            <a:r>
              <a:rPr lang="en-US" sz="4000" dirty="0">
                <a:solidFill>
                  <a:srgbClr val="003D66"/>
                </a:solidFill>
                <a:latin typeface="DB Heavent" panose="02000506060000020004" pitchFamily="2" charset="-34"/>
                <a:ea typeface="Tahoma" panose="020B0604030504040204" pitchFamily="34" charset="0"/>
                <a:cs typeface="DB Heavent" panose="02000506060000020004" pitchFamily="2" charset="-34"/>
              </a:rPr>
              <a:t>KCE(10%), KTB(10%), MEGA(10%), IVL(10%)</a:t>
            </a:r>
          </a:p>
        </p:txBody>
      </p:sp>
      <p:sp>
        <p:nvSpPr>
          <p:cNvPr id="31" name="TextBox 30">
            <a:extLst>
              <a:ext uri="{FF2B5EF4-FFF2-40B4-BE49-F238E27FC236}">
                <a16:creationId xmlns:a16="http://schemas.microsoft.com/office/drawing/2014/main" id="{0A0A77BE-1D6B-4ACB-B40E-99892163465A}"/>
              </a:ext>
            </a:extLst>
          </p:cNvPr>
          <p:cNvSpPr txBox="1"/>
          <p:nvPr/>
        </p:nvSpPr>
        <p:spPr>
          <a:xfrm>
            <a:off x="8708496" y="6172846"/>
            <a:ext cx="3359773" cy="369332"/>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a:t>
            </a:r>
            <a:r>
              <a:rPr kumimoji="0" lang="th-TH" b="0" i="1"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หุ้นที่ </a:t>
            </a:r>
            <a:r>
              <a:rPr kumimoji="0" lang="en-US" b="0" i="1"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DAOL </a:t>
            </a:r>
            <a:r>
              <a:rPr kumimoji="0" lang="th-TH" b="0" i="1"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ไม่ได้จัดทำบทวิเคราะห์ในเชิงพื้นฐาน</a:t>
            </a:r>
            <a:endParaRPr kumimoji="0" lang="en-US" b="0" i="1" u="none" strike="noStrike" kern="1200" cap="none" spc="0" normalizeH="0" baseline="0" noProof="0" dirty="0">
              <a:ln>
                <a:noFill/>
              </a:ln>
              <a:solidFill>
                <a:srgbClr val="000000"/>
              </a:solidFill>
              <a:effectLst/>
              <a:uLnTx/>
              <a:uFillTx/>
              <a:latin typeface="Calibri"/>
              <a:ea typeface="+mn-ea"/>
              <a:cs typeface="DB Heavent Light"/>
            </a:endParaRPr>
          </a:p>
        </p:txBody>
      </p:sp>
      <p:sp>
        <p:nvSpPr>
          <p:cNvPr id="2" name="Title 1">
            <a:extLst>
              <a:ext uri="{FF2B5EF4-FFF2-40B4-BE49-F238E27FC236}">
                <a16:creationId xmlns:a16="http://schemas.microsoft.com/office/drawing/2014/main" id="{0784EF26-854A-A5D0-0222-6BB5B0DA72CF}"/>
              </a:ext>
            </a:extLst>
          </p:cNvPr>
          <p:cNvSpPr>
            <a:spLocks noGrp="1"/>
          </p:cNvSpPr>
          <p:nvPr>
            <p:ph type="title"/>
          </p:nvPr>
        </p:nvSpPr>
        <p:spPr/>
        <p:txBody>
          <a:bodyPr/>
          <a:lstStyle/>
          <a:p>
            <a:r>
              <a:rPr lang="th-TH" dirty="0"/>
              <a:t>กลยุทธ์ลงทุนโดย</a:t>
            </a:r>
            <a:r>
              <a:rPr lang="en-US" dirty="0"/>
              <a:t> DAOL</a:t>
            </a:r>
          </a:p>
        </p:txBody>
      </p:sp>
    </p:spTree>
    <p:extLst>
      <p:ext uri="{BB962C8B-B14F-4D97-AF65-F5344CB8AC3E}">
        <p14:creationId xmlns:p14="http://schemas.microsoft.com/office/powerpoint/2010/main" val="40314859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A47F0-7D43-F9D9-D65F-EA563AF50F9A}"/>
              </a:ext>
            </a:extLst>
          </p:cNvPr>
          <p:cNvSpPr txBox="1"/>
          <p:nvPr/>
        </p:nvSpPr>
        <p:spPr>
          <a:xfrm>
            <a:off x="715991" y="948906"/>
            <a:ext cx="10852031"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6000" b="0" i="0" u="none" strike="noStrike" kern="1200" cap="none" spc="0" normalizeH="0" baseline="0" noProof="0" dirty="0">
                <a:ln>
                  <a:noFill/>
                </a:ln>
                <a:solidFill>
                  <a:srgbClr val="003D66"/>
                </a:solidFill>
                <a:effectLst/>
                <a:uLnTx/>
                <a:uFillTx/>
                <a:latin typeface="DB Heavent Light"/>
                <a:ea typeface="+mn-ea"/>
                <a:cs typeface="DB Heavent Light"/>
              </a:rPr>
              <a:t>เกาะกระแสการตั้งกองทุน </a:t>
            </a:r>
            <a:r>
              <a:rPr kumimoji="0" lang="en-US" sz="6000" b="0" i="0" u="none" strike="noStrike" kern="1200" cap="none" spc="0" normalizeH="0" baseline="0" noProof="0" dirty="0">
                <a:ln>
                  <a:noFill/>
                </a:ln>
                <a:solidFill>
                  <a:srgbClr val="003D66"/>
                </a:solidFill>
                <a:effectLst/>
                <a:uLnTx/>
                <a:uFillTx/>
                <a:latin typeface="DB Heavent Light"/>
                <a:ea typeface="+mn-ea"/>
                <a:cs typeface="DB Heavent Light"/>
              </a:rPr>
              <a:t>ESG </a:t>
            </a:r>
            <a:r>
              <a:rPr kumimoji="0" lang="th-TH" sz="6000" b="0" i="0" u="none" strike="noStrike" kern="1200" cap="none" spc="0" normalizeH="0" baseline="0" noProof="0" dirty="0">
                <a:ln>
                  <a:noFill/>
                </a:ln>
                <a:solidFill>
                  <a:srgbClr val="003D66"/>
                </a:solidFill>
                <a:effectLst/>
                <a:uLnTx/>
                <a:uFillTx/>
                <a:latin typeface="DB Heavent Light"/>
                <a:ea typeface="+mn-ea"/>
                <a:cs typeface="DB Heavent Light"/>
              </a:rPr>
              <a:t>ของไทย เราแนะให้เลือกเก็งกำไรจากหุ้น </a:t>
            </a:r>
            <a:r>
              <a:rPr kumimoji="0" lang="en-US" sz="6000" b="0" i="0" u="none" strike="noStrike" kern="1200" cap="none" spc="0" normalizeH="0" baseline="0" noProof="0" dirty="0">
                <a:ln>
                  <a:noFill/>
                </a:ln>
                <a:solidFill>
                  <a:srgbClr val="003D66"/>
                </a:solidFill>
                <a:effectLst/>
                <a:uLnTx/>
                <a:uFillTx/>
                <a:latin typeface="DB Heavent Light"/>
                <a:ea typeface="+mn-ea"/>
                <a:cs typeface="DB Heavent Light"/>
              </a:rPr>
              <a:t>ESG </a:t>
            </a:r>
            <a:r>
              <a:rPr kumimoji="0" lang="th-TH" sz="6000" b="0" i="0" u="none" strike="noStrike" kern="1200" cap="none" spc="0" normalizeH="0" baseline="0" noProof="0" dirty="0">
                <a:ln>
                  <a:noFill/>
                </a:ln>
                <a:solidFill>
                  <a:srgbClr val="003D66"/>
                </a:solidFill>
                <a:effectLst/>
                <a:uLnTx/>
                <a:uFillTx/>
                <a:latin typeface="DB Heavent Light"/>
                <a:ea typeface="+mn-ea"/>
                <a:cs typeface="DB Heavent Light"/>
              </a:rPr>
              <a:t>ที่อยู่ใน </a:t>
            </a:r>
            <a:r>
              <a:rPr kumimoji="0" lang="en-US" sz="6000" b="0" i="0" u="none" strike="noStrike" kern="1200" cap="none" spc="0" normalizeH="0" baseline="0" noProof="0" dirty="0">
                <a:ln>
                  <a:noFill/>
                </a:ln>
                <a:solidFill>
                  <a:srgbClr val="003D66"/>
                </a:solidFill>
                <a:effectLst/>
                <a:uLnTx/>
                <a:uFillTx/>
                <a:latin typeface="DB Heavent Light"/>
                <a:ea typeface="+mn-ea"/>
                <a:cs typeface="DB Heavent Light"/>
              </a:rPr>
              <a:t>MSCI </a:t>
            </a:r>
            <a:r>
              <a:rPr kumimoji="0" lang="th-TH" sz="6000" b="0" i="0" u="none" strike="noStrike" kern="1200" cap="none" spc="0" normalizeH="0" baseline="0" noProof="0" dirty="0">
                <a:ln>
                  <a:noFill/>
                </a:ln>
                <a:solidFill>
                  <a:srgbClr val="003D66"/>
                </a:solidFill>
                <a:effectLst/>
                <a:uLnTx/>
                <a:uFillTx/>
                <a:latin typeface="DB Heavent Light"/>
                <a:ea typeface="+mn-ea"/>
                <a:cs typeface="DB Heavent Light"/>
              </a:rPr>
              <a:t>อยู่แล้ว 15 ตัว คือ  </a:t>
            </a:r>
            <a:r>
              <a:rPr kumimoji="0" lang="en-US" sz="6000" b="0" i="0" u="none" strike="noStrike" kern="1200" cap="none" spc="0" normalizeH="0" baseline="0" noProof="0" dirty="0">
                <a:ln>
                  <a:noFill/>
                </a:ln>
                <a:solidFill>
                  <a:srgbClr val="003D66"/>
                </a:solidFill>
                <a:effectLst/>
                <a:uLnTx/>
                <a:uFillTx/>
                <a:latin typeface="DB Heavent Light"/>
                <a:ea typeface="+mn-ea"/>
                <a:cs typeface="DB Heavent Light"/>
              </a:rPr>
              <a:t>SCGP, MTC, IVL, OR, BDMS, SCC, ADVANC, DELTA, EA, SCB, KBANK, CRC, TRUE , KTB, TOP</a:t>
            </a:r>
          </a:p>
        </p:txBody>
      </p:sp>
    </p:spTree>
    <p:extLst>
      <p:ext uri="{BB962C8B-B14F-4D97-AF65-F5344CB8AC3E}">
        <p14:creationId xmlns:p14="http://schemas.microsoft.com/office/powerpoint/2010/main" val="38856532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C5A65-722E-4BD1-EF9D-98DB8257CC9D}"/>
              </a:ext>
            </a:extLst>
          </p:cNvPr>
          <p:cNvSpPr>
            <a:spLocks noGrp="1"/>
          </p:cNvSpPr>
          <p:nvPr>
            <p:ph type="title"/>
          </p:nvPr>
        </p:nvSpPr>
        <p:spPr/>
        <p:txBody>
          <a:bodyPr/>
          <a:lstStyle/>
          <a:p>
            <a:r>
              <a:rPr lang="th-TH" dirty="0"/>
              <a:t>หุ้นต้องสงสัย(ว่าจะดี)</a:t>
            </a:r>
            <a:endParaRPr lang="en-US" dirty="0"/>
          </a:p>
        </p:txBody>
      </p:sp>
      <p:sp>
        <p:nvSpPr>
          <p:cNvPr id="6" name="TextBox 5">
            <a:extLst>
              <a:ext uri="{FF2B5EF4-FFF2-40B4-BE49-F238E27FC236}">
                <a16:creationId xmlns:a16="http://schemas.microsoft.com/office/drawing/2014/main" id="{956B90B8-5354-33B1-67F6-AE0741C38D71}"/>
              </a:ext>
            </a:extLst>
          </p:cNvPr>
          <p:cNvSpPr txBox="1"/>
          <p:nvPr/>
        </p:nvSpPr>
        <p:spPr>
          <a:xfrm>
            <a:off x="299214" y="753777"/>
            <a:ext cx="8568741" cy="707886"/>
          </a:xfrm>
          <a:prstGeom prst="rect">
            <a:avLst/>
          </a:prstGeom>
          <a:noFill/>
        </p:spPr>
        <p:txBody>
          <a:bodyPr wrap="square">
            <a:spAutoFit/>
          </a:bodyPr>
          <a:lstStyle/>
          <a:p>
            <a:r>
              <a:rPr lang="th-TH" sz="4000" dirty="0">
                <a:solidFill>
                  <a:srgbClr val="0070C0"/>
                </a:solidFill>
              </a:rPr>
              <a:t>เลือกหุ้นเด่นๆ ของแต่ละกลุ่ม ที่ราคายังไม่แรง หาจังหวะเก็บได้</a:t>
            </a:r>
            <a:endParaRPr lang="en-US" sz="4000" dirty="0">
              <a:solidFill>
                <a:srgbClr val="0070C0"/>
              </a:solidFill>
            </a:endParaRPr>
          </a:p>
        </p:txBody>
      </p:sp>
      <p:sp>
        <p:nvSpPr>
          <p:cNvPr id="7" name="TextBox 6">
            <a:extLst>
              <a:ext uri="{FF2B5EF4-FFF2-40B4-BE49-F238E27FC236}">
                <a16:creationId xmlns:a16="http://schemas.microsoft.com/office/drawing/2014/main" id="{BD183A9E-B2D5-A466-EEC1-8FF54D6A6F15}"/>
              </a:ext>
            </a:extLst>
          </p:cNvPr>
          <p:cNvSpPr txBox="1"/>
          <p:nvPr/>
        </p:nvSpPr>
        <p:spPr>
          <a:xfrm>
            <a:off x="10298547" y="912595"/>
            <a:ext cx="1813123" cy="400110"/>
          </a:xfrm>
          <a:prstGeom prst="rect">
            <a:avLst/>
          </a:prstGeom>
          <a:noFill/>
        </p:spPr>
        <p:txBody>
          <a:bodyPr wrap="square" rtlCol="0">
            <a:spAutoFit/>
          </a:bodyPr>
          <a:lstStyle/>
          <a:p>
            <a:r>
              <a:rPr lang="en-US" sz="2000" dirty="0"/>
              <a:t>Update : 30</a:t>
            </a:r>
            <a:r>
              <a:rPr lang="th-TH" sz="2000" dirty="0"/>
              <a:t>-</a:t>
            </a:r>
            <a:r>
              <a:rPr lang="en-US" sz="2000" dirty="0"/>
              <a:t>Oct-23</a:t>
            </a:r>
          </a:p>
        </p:txBody>
      </p:sp>
      <p:sp>
        <p:nvSpPr>
          <p:cNvPr id="3" name="TextBox 2">
            <a:extLst>
              <a:ext uri="{FF2B5EF4-FFF2-40B4-BE49-F238E27FC236}">
                <a16:creationId xmlns:a16="http://schemas.microsoft.com/office/drawing/2014/main" id="{62902164-B973-EA1E-FF56-06D4C0A6C409}"/>
              </a:ext>
            </a:extLst>
          </p:cNvPr>
          <p:cNvSpPr txBox="1"/>
          <p:nvPr/>
        </p:nvSpPr>
        <p:spPr>
          <a:xfrm>
            <a:off x="862642" y="1563856"/>
            <a:ext cx="11136700" cy="3785652"/>
          </a:xfrm>
          <a:prstGeom prst="rect">
            <a:avLst/>
          </a:prstGeom>
          <a:noFill/>
        </p:spPr>
        <p:txBody>
          <a:bodyPr wrap="square" rtlCol="0">
            <a:spAutoFit/>
          </a:bodyPr>
          <a:lstStyle/>
          <a:p>
            <a:pPr>
              <a:spcAft>
                <a:spcPts val="1200"/>
              </a:spcAft>
            </a:pPr>
            <a:r>
              <a:rPr lang="th-TH" sz="4000" b="1" dirty="0">
                <a:latin typeface="DB Heavent" panose="02000506060000020004" pitchFamily="2" charset="-34"/>
                <a:cs typeface="DB Heavent" panose="02000506060000020004" pitchFamily="2" charset="-34"/>
              </a:rPr>
              <a:t>หุ้น </a:t>
            </a:r>
            <a:r>
              <a:rPr lang="en-US" sz="4000" b="1" dirty="0">
                <a:latin typeface="DB Heavent" panose="02000506060000020004" pitchFamily="2" charset="-34"/>
                <a:cs typeface="DB Heavent" panose="02000506060000020004" pitchFamily="2" charset="-34"/>
              </a:rPr>
              <a:t>Dividend Yield </a:t>
            </a:r>
            <a:r>
              <a:rPr lang="th-TH" sz="4000" b="1" dirty="0">
                <a:latin typeface="DB Heavent" panose="02000506060000020004" pitchFamily="2" charset="-34"/>
                <a:cs typeface="DB Heavent" panose="02000506060000020004" pitchFamily="2" charset="-34"/>
              </a:rPr>
              <a:t>สูง </a:t>
            </a:r>
            <a:r>
              <a:rPr lang="en-US" sz="4000" b="1" dirty="0">
                <a:latin typeface="DB Heavent" panose="02000506060000020004" pitchFamily="2" charset="-34"/>
                <a:cs typeface="DB Heavent" panose="02000506060000020004" pitchFamily="2" charset="-34"/>
              </a:rPr>
              <a:t>: </a:t>
            </a:r>
            <a:r>
              <a:rPr lang="en-US" sz="3900" dirty="0">
                <a:latin typeface="DB Heavent" panose="02000506060000020004" pitchFamily="2" charset="-34"/>
                <a:cs typeface="DB Heavent" panose="02000506060000020004" pitchFamily="2" charset="-34"/>
              </a:rPr>
              <a:t>SPALI(6%), TISCO(8%), PTT(5%), DMT(9%)</a:t>
            </a:r>
          </a:p>
          <a:p>
            <a:pPr>
              <a:spcAft>
                <a:spcPts val="1200"/>
              </a:spcAft>
            </a:pPr>
            <a:r>
              <a:rPr lang="th-TH" sz="4000" b="1" dirty="0">
                <a:latin typeface="DB Heavent" panose="02000506060000020004" pitchFamily="2" charset="-34"/>
                <a:cs typeface="DB Heavent" panose="02000506060000020004" pitchFamily="2" charset="-34"/>
              </a:rPr>
              <a:t>หุ้นค้าปลีก </a:t>
            </a:r>
            <a:r>
              <a:rPr lang="en-US" sz="4000" b="1" dirty="0">
                <a:latin typeface="DB Heavent" panose="02000506060000020004" pitchFamily="2" charset="-34"/>
                <a:cs typeface="DB Heavent" panose="02000506060000020004" pitchFamily="2" charset="-34"/>
              </a:rPr>
              <a:t>:  </a:t>
            </a:r>
            <a:r>
              <a:rPr lang="en-US" sz="4000" dirty="0">
                <a:solidFill>
                  <a:srgbClr val="FF0000"/>
                </a:solidFill>
                <a:latin typeface="DB Heavent" panose="02000506060000020004" pitchFamily="2" charset="-34"/>
                <a:cs typeface="DB Heavent" panose="02000506060000020004" pitchFamily="2" charset="-34"/>
              </a:rPr>
              <a:t>CRC</a:t>
            </a:r>
            <a:endParaRPr lang="en-US" sz="4000" dirty="0">
              <a:solidFill>
                <a:srgbClr val="33CC33"/>
              </a:solidFill>
              <a:latin typeface="DB Heavent" panose="02000506060000020004" pitchFamily="2" charset="-34"/>
              <a:cs typeface="DB Heavent" panose="02000506060000020004" pitchFamily="2" charset="-34"/>
            </a:endParaRPr>
          </a:p>
          <a:p>
            <a:pPr>
              <a:spcAft>
                <a:spcPts val="1200"/>
              </a:spcAft>
            </a:pPr>
            <a:r>
              <a:rPr lang="th-TH" sz="4000" b="1" dirty="0">
                <a:latin typeface="DB Heavent" panose="02000506060000020004" pitchFamily="2" charset="-34"/>
                <a:cs typeface="DB Heavent" panose="02000506060000020004" pitchFamily="2" charset="-34"/>
              </a:rPr>
              <a:t>หุ้นธนาคาร </a:t>
            </a:r>
            <a:r>
              <a:rPr lang="en-US" sz="4000" b="1" dirty="0">
                <a:latin typeface="DB Heavent" panose="02000506060000020004" pitchFamily="2" charset="-34"/>
                <a:cs typeface="DB Heavent" panose="02000506060000020004" pitchFamily="2" charset="-34"/>
              </a:rPr>
              <a:t>:  </a:t>
            </a:r>
            <a:r>
              <a:rPr lang="en-US" sz="4000" dirty="0">
                <a:solidFill>
                  <a:srgbClr val="FF0000"/>
                </a:solidFill>
                <a:latin typeface="DB Heavent" panose="02000506060000020004" pitchFamily="2" charset="-34"/>
                <a:cs typeface="DB Heavent" panose="02000506060000020004" pitchFamily="2" charset="-34"/>
              </a:rPr>
              <a:t>TTB , KTB</a:t>
            </a:r>
          </a:p>
          <a:p>
            <a:pPr>
              <a:spcAft>
                <a:spcPts val="1200"/>
              </a:spcAft>
            </a:pPr>
            <a:r>
              <a:rPr lang="th-TH" sz="4000" b="1" dirty="0">
                <a:latin typeface="DB Heavent" panose="02000506060000020004" pitchFamily="2" charset="-34"/>
                <a:cs typeface="DB Heavent" panose="02000506060000020004" pitchFamily="2" charset="-34"/>
              </a:rPr>
              <a:t>จีน</a:t>
            </a:r>
            <a:r>
              <a:rPr lang="en-US" sz="4000" b="1" dirty="0">
                <a:latin typeface="DB Heavent" panose="02000506060000020004" pitchFamily="2" charset="-34"/>
                <a:cs typeface="DB Heavent" panose="02000506060000020004" pitchFamily="2" charset="-34"/>
              </a:rPr>
              <a:t> : </a:t>
            </a:r>
            <a:r>
              <a:rPr lang="en-US" sz="4000" dirty="0">
                <a:latin typeface="DB Heavent" panose="02000506060000020004" pitchFamily="2" charset="-34"/>
                <a:cs typeface="DB Heavent" panose="02000506060000020004" pitchFamily="2" charset="-34"/>
              </a:rPr>
              <a:t> </a:t>
            </a:r>
            <a:r>
              <a:rPr lang="en-US" sz="4000" dirty="0">
                <a:solidFill>
                  <a:srgbClr val="FF0000"/>
                </a:solidFill>
                <a:latin typeface="DB Heavent" panose="02000506060000020004" pitchFamily="2" charset="-34"/>
                <a:cs typeface="DB Heavent" panose="02000506060000020004" pitchFamily="2" charset="-34"/>
              </a:rPr>
              <a:t>IVL, PSL</a:t>
            </a:r>
          </a:p>
          <a:p>
            <a:pPr>
              <a:spcAft>
                <a:spcPts val="1200"/>
              </a:spcAft>
            </a:pPr>
            <a:r>
              <a:rPr lang="th-TH" sz="4000" b="1" dirty="0">
                <a:latin typeface="DB Heavent" panose="02000506060000020004" pitchFamily="2" charset="-34"/>
                <a:cs typeface="DB Heavent" panose="02000506060000020004" pitchFamily="2" charset="-34"/>
              </a:rPr>
              <a:t>กลุ่มอื่นๆ </a:t>
            </a:r>
            <a:r>
              <a:rPr lang="en-US" sz="4000" b="1" dirty="0">
                <a:latin typeface="DB Heavent" panose="02000506060000020004" pitchFamily="2" charset="-34"/>
                <a:cs typeface="DB Heavent" panose="02000506060000020004" pitchFamily="2" charset="-34"/>
              </a:rPr>
              <a:t> :  </a:t>
            </a:r>
            <a:r>
              <a:rPr lang="en-US" sz="4000" dirty="0">
                <a:solidFill>
                  <a:srgbClr val="00B050"/>
                </a:solidFill>
                <a:latin typeface="DB Heavent" panose="02000506060000020004" pitchFamily="2" charset="-34"/>
                <a:cs typeface="DB Heavent" panose="02000506060000020004" pitchFamily="2" charset="-34"/>
              </a:rPr>
              <a:t>BEM</a:t>
            </a:r>
            <a:r>
              <a:rPr lang="en-US" sz="4000" dirty="0">
                <a:solidFill>
                  <a:srgbClr val="33CC33"/>
                </a:solidFill>
                <a:latin typeface="DB Heavent" panose="02000506060000020004" pitchFamily="2" charset="-34"/>
                <a:cs typeface="DB Heavent" panose="02000506060000020004" pitchFamily="2" charset="-34"/>
              </a:rPr>
              <a:t> , BH, CBG</a:t>
            </a:r>
          </a:p>
        </p:txBody>
      </p:sp>
      <p:sp>
        <p:nvSpPr>
          <p:cNvPr id="9" name="Google Shape;6951;p71">
            <a:extLst>
              <a:ext uri="{FF2B5EF4-FFF2-40B4-BE49-F238E27FC236}">
                <a16:creationId xmlns:a16="http://schemas.microsoft.com/office/drawing/2014/main" id="{A602C9C5-D646-92B0-93DE-1A46FAEDCE3A}"/>
              </a:ext>
            </a:extLst>
          </p:cNvPr>
          <p:cNvSpPr/>
          <p:nvPr/>
        </p:nvSpPr>
        <p:spPr>
          <a:xfrm>
            <a:off x="326794" y="1655738"/>
            <a:ext cx="363336" cy="488331"/>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solidFill>
            <a:srgbClr val="00F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6951;p71">
            <a:extLst>
              <a:ext uri="{FF2B5EF4-FFF2-40B4-BE49-F238E27FC236}">
                <a16:creationId xmlns:a16="http://schemas.microsoft.com/office/drawing/2014/main" id="{0DEE950A-3514-7173-9B2A-5A7B896ACCBA}"/>
              </a:ext>
            </a:extLst>
          </p:cNvPr>
          <p:cNvSpPr/>
          <p:nvPr/>
        </p:nvSpPr>
        <p:spPr>
          <a:xfrm>
            <a:off x="326794" y="2443429"/>
            <a:ext cx="363336" cy="488331"/>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solidFill>
            <a:srgbClr val="00F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6951;p71">
            <a:extLst>
              <a:ext uri="{FF2B5EF4-FFF2-40B4-BE49-F238E27FC236}">
                <a16:creationId xmlns:a16="http://schemas.microsoft.com/office/drawing/2014/main" id="{70E60A52-6D0B-5EF2-AE69-F62D00FD5CDB}"/>
              </a:ext>
            </a:extLst>
          </p:cNvPr>
          <p:cNvSpPr/>
          <p:nvPr/>
        </p:nvSpPr>
        <p:spPr>
          <a:xfrm>
            <a:off x="362730" y="3231646"/>
            <a:ext cx="363336" cy="488331"/>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solidFill>
            <a:srgbClr val="00F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6951;p71">
            <a:extLst>
              <a:ext uri="{FF2B5EF4-FFF2-40B4-BE49-F238E27FC236}">
                <a16:creationId xmlns:a16="http://schemas.microsoft.com/office/drawing/2014/main" id="{55503456-B646-42F0-5DDD-73C3DB39206B}"/>
              </a:ext>
            </a:extLst>
          </p:cNvPr>
          <p:cNvSpPr/>
          <p:nvPr/>
        </p:nvSpPr>
        <p:spPr>
          <a:xfrm>
            <a:off x="362730" y="3990043"/>
            <a:ext cx="363336" cy="488331"/>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solidFill>
            <a:srgbClr val="00F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6951;p71">
            <a:extLst>
              <a:ext uri="{FF2B5EF4-FFF2-40B4-BE49-F238E27FC236}">
                <a16:creationId xmlns:a16="http://schemas.microsoft.com/office/drawing/2014/main" id="{F505D442-0E0D-C781-012D-3D8CD396E4BF}"/>
              </a:ext>
            </a:extLst>
          </p:cNvPr>
          <p:cNvSpPr/>
          <p:nvPr/>
        </p:nvSpPr>
        <p:spPr>
          <a:xfrm>
            <a:off x="413050" y="4748440"/>
            <a:ext cx="363336" cy="488331"/>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solidFill>
            <a:srgbClr val="00F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71D56DC3-882B-3F5A-BB7A-F8272138AE0C}"/>
              </a:ext>
            </a:extLst>
          </p:cNvPr>
          <p:cNvSpPr txBox="1"/>
          <p:nvPr/>
        </p:nvSpPr>
        <p:spPr>
          <a:xfrm>
            <a:off x="8895535" y="5150560"/>
            <a:ext cx="2997251" cy="1200329"/>
          </a:xfrm>
          <a:prstGeom prst="rect">
            <a:avLst/>
          </a:prstGeom>
          <a:noFill/>
        </p:spPr>
        <p:txBody>
          <a:bodyPr wrap="square" rtlCol="0">
            <a:spAutoFit/>
          </a:bodyPr>
          <a:lstStyle/>
          <a:p>
            <a:r>
              <a:rPr lang="th-TH" b="1" u="sng" dirty="0">
                <a:solidFill>
                  <a:srgbClr val="B98080"/>
                </a:solidFill>
              </a:rPr>
              <a:t>หมายเหตุ </a:t>
            </a:r>
            <a:r>
              <a:rPr lang="en-US" b="1" u="sng" dirty="0">
                <a:solidFill>
                  <a:srgbClr val="B98080"/>
                </a:solidFill>
              </a:rPr>
              <a:t>: </a:t>
            </a:r>
          </a:p>
          <a:p>
            <a:pPr marL="285750" indent="-285750">
              <a:buFont typeface="Wingdings" panose="05000000000000000000" pitchFamily="2" charset="2"/>
              <a:buChar char="§"/>
            </a:pPr>
            <a:r>
              <a:rPr lang="th-TH" dirty="0">
                <a:solidFill>
                  <a:srgbClr val="B98080"/>
                </a:solidFill>
              </a:rPr>
              <a:t>ตัวหนังสือสีแดง </a:t>
            </a:r>
            <a:r>
              <a:rPr lang="en-US" dirty="0">
                <a:solidFill>
                  <a:srgbClr val="B98080"/>
                </a:solidFill>
              </a:rPr>
              <a:t>= </a:t>
            </a:r>
            <a:r>
              <a:rPr lang="th-TH" dirty="0">
                <a:solidFill>
                  <a:srgbClr val="B98080"/>
                </a:solidFill>
              </a:rPr>
              <a:t>กำไรลดลง </a:t>
            </a:r>
            <a:r>
              <a:rPr lang="en-US" dirty="0" err="1">
                <a:solidFill>
                  <a:srgbClr val="B98080"/>
                </a:solidFill>
              </a:rPr>
              <a:t>QoQ</a:t>
            </a:r>
            <a:endParaRPr lang="en-US" dirty="0">
              <a:solidFill>
                <a:srgbClr val="B98080"/>
              </a:solidFill>
            </a:endParaRPr>
          </a:p>
          <a:p>
            <a:pPr marL="285750" indent="-285750">
              <a:buFont typeface="Wingdings" panose="05000000000000000000" pitchFamily="2" charset="2"/>
              <a:buChar char="§"/>
            </a:pPr>
            <a:r>
              <a:rPr lang="th-TH" dirty="0">
                <a:solidFill>
                  <a:srgbClr val="B98080"/>
                </a:solidFill>
              </a:rPr>
              <a:t>ตัวหนังสือสีเขียว </a:t>
            </a:r>
            <a:r>
              <a:rPr lang="en-US" dirty="0">
                <a:solidFill>
                  <a:srgbClr val="B98080"/>
                </a:solidFill>
              </a:rPr>
              <a:t>= </a:t>
            </a:r>
            <a:r>
              <a:rPr lang="th-TH" dirty="0">
                <a:solidFill>
                  <a:srgbClr val="B98080"/>
                </a:solidFill>
              </a:rPr>
              <a:t>กำไรเพิ่มขึ้น </a:t>
            </a:r>
            <a:r>
              <a:rPr lang="en-US" dirty="0" err="1">
                <a:solidFill>
                  <a:srgbClr val="B98080"/>
                </a:solidFill>
              </a:rPr>
              <a:t>QoQ</a:t>
            </a:r>
            <a:endParaRPr lang="th-TH" dirty="0">
              <a:solidFill>
                <a:srgbClr val="B98080"/>
              </a:solidFill>
            </a:endParaRPr>
          </a:p>
          <a:p>
            <a:pPr marL="285750" indent="-285750">
              <a:buFont typeface="Wingdings" panose="05000000000000000000" pitchFamily="2" charset="2"/>
              <a:buChar char="§"/>
            </a:pPr>
            <a:r>
              <a:rPr lang="th-TH" dirty="0">
                <a:solidFill>
                  <a:srgbClr val="B98080"/>
                </a:solidFill>
              </a:rPr>
              <a:t>หุ้นที่มีตัวเลข </a:t>
            </a:r>
            <a:r>
              <a:rPr lang="en-US" dirty="0">
                <a:solidFill>
                  <a:srgbClr val="B98080"/>
                </a:solidFill>
              </a:rPr>
              <a:t>% =  Dividend Yield </a:t>
            </a:r>
          </a:p>
        </p:txBody>
      </p:sp>
    </p:spTree>
    <p:extLst>
      <p:ext uri="{BB962C8B-B14F-4D97-AF65-F5344CB8AC3E}">
        <p14:creationId xmlns:p14="http://schemas.microsoft.com/office/powerpoint/2010/main" val="19035715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3085-FE0C-5A6C-C846-5CFDFD265245}"/>
              </a:ext>
            </a:extLst>
          </p:cNvPr>
          <p:cNvSpPr>
            <a:spLocks noGrp="1"/>
          </p:cNvSpPr>
          <p:nvPr>
            <p:ph type="title"/>
          </p:nvPr>
        </p:nvSpPr>
        <p:spPr>
          <a:xfrm>
            <a:off x="137724" y="56753"/>
            <a:ext cx="9999333" cy="727753"/>
          </a:xfrm>
        </p:spPr>
        <p:txBody>
          <a:bodyPr/>
          <a:lstStyle/>
          <a:p>
            <a:r>
              <a:rPr lang="th-TH" dirty="0"/>
              <a:t>จับจังหวะเลือกซื้อ(ขาย)หุ้น ณ  จุดรับของดัชนีฯ  แต่ละระดับ</a:t>
            </a:r>
            <a:endParaRPr lang="en-US" dirty="0"/>
          </a:p>
        </p:txBody>
      </p:sp>
      <p:sp>
        <p:nvSpPr>
          <p:cNvPr id="5" name="TextBox 4">
            <a:extLst>
              <a:ext uri="{FF2B5EF4-FFF2-40B4-BE49-F238E27FC236}">
                <a16:creationId xmlns:a16="http://schemas.microsoft.com/office/drawing/2014/main" id="{BA4B6B8D-111E-44E3-7840-4A8C754DFC96}"/>
              </a:ext>
            </a:extLst>
          </p:cNvPr>
          <p:cNvSpPr txBox="1"/>
          <p:nvPr/>
        </p:nvSpPr>
        <p:spPr>
          <a:xfrm>
            <a:off x="3617562" y="2080100"/>
            <a:ext cx="1012723" cy="707886"/>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D66"/>
                </a:solidFill>
                <a:effectLst/>
                <a:uLnTx/>
                <a:uFillTx/>
                <a:latin typeface="DB Heavent Light"/>
                <a:ea typeface="+mn-ea"/>
                <a:cs typeface="DB Heavent Light"/>
              </a:rPr>
              <a:t>1400</a:t>
            </a:r>
          </a:p>
        </p:txBody>
      </p:sp>
      <p:sp>
        <p:nvSpPr>
          <p:cNvPr id="6" name="TextBox 5">
            <a:extLst>
              <a:ext uri="{FF2B5EF4-FFF2-40B4-BE49-F238E27FC236}">
                <a16:creationId xmlns:a16="http://schemas.microsoft.com/office/drawing/2014/main" id="{62D8094C-68CA-8B08-E6DC-6812C9D10FE1}"/>
              </a:ext>
            </a:extLst>
          </p:cNvPr>
          <p:cNvSpPr txBox="1"/>
          <p:nvPr/>
        </p:nvSpPr>
        <p:spPr>
          <a:xfrm>
            <a:off x="3607730" y="944475"/>
            <a:ext cx="1012723" cy="707886"/>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D66"/>
                </a:solidFill>
                <a:effectLst/>
                <a:uLnTx/>
                <a:uFillTx/>
                <a:latin typeface="DB Heavent Light"/>
                <a:ea typeface="+mn-ea"/>
                <a:cs typeface="DB Heavent Light"/>
              </a:rPr>
              <a:t>1420</a:t>
            </a:r>
          </a:p>
        </p:txBody>
      </p:sp>
      <p:sp>
        <p:nvSpPr>
          <p:cNvPr id="7" name="TextBox 6">
            <a:extLst>
              <a:ext uri="{FF2B5EF4-FFF2-40B4-BE49-F238E27FC236}">
                <a16:creationId xmlns:a16="http://schemas.microsoft.com/office/drawing/2014/main" id="{DD872B33-1346-E326-00A6-27937F461EEB}"/>
              </a:ext>
            </a:extLst>
          </p:cNvPr>
          <p:cNvSpPr txBox="1"/>
          <p:nvPr/>
        </p:nvSpPr>
        <p:spPr>
          <a:xfrm>
            <a:off x="3675849" y="4351350"/>
            <a:ext cx="1012723" cy="707886"/>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D66"/>
                </a:solidFill>
                <a:effectLst/>
                <a:uLnTx/>
                <a:uFillTx/>
                <a:latin typeface="DB Heavent Light"/>
                <a:ea typeface="+mn-ea"/>
                <a:cs typeface="DB Heavent Light"/>
              </a:rPr>
              <a:t>1350</a:t>
            </a:r>
          </a:p>
        </p:txBody>
      </p:sp>
      <p:sp>
        <p:nvSpPr>
          <p:cNvPr id="8" name="TextBox 7">
            <a:extLst>
              <a:ext uri="{FF2B5EF4-FFF2-40B4-BE49-F238E27FC236}">
                <a16:creationId xmlns:a16="http://schemas.microsoft.com/office/drawing/2014/main" id="{628E46CE-D4A0-5450-03D6-EE9DAB63477B}"/>
              </a:ext>
            </a:extLst>
          </p:cNvPr>
          <p:cNvSpPr txBox="1"/>
          <p:nvPr/>
        </p:nvSpPr>
        <p:spPr>
          <a:xfrm>
            <a:off x="3666017" y="3215725"/>
            <a:ext cx="1012723" cy="707886"/>
          </a:xfrm>
          <a:prstGeom prst="rect">
            <a:avLst/>
          </a:prstGeom>
          <a:solidFill>
            <a:srgbClr val="00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D66"/>
                </a:solidFill>
                <a:effectLst/>
                <a:uLnTx/>
                <a:uFillTx/>
                <a:latin typeface="DB Heavent Light"/>
                <a:ea typeface="+mn-ea"/>
                <a:cs typeface="DB Heavent Light"/>
              </a:rPr>
              <a:t>1380</a:t>
            </a:r>
          </a:p>
        </p:txBody>
      </p:sp>
      <p:sp>
        <p:nvSpPr>
          <p:cNvPr id="10" name="TextBox 9">
            <a:extLst>
              <a:ext uri="{FF2B5EF4-FFF2-40B4-BE49-F238E27FC236}">
                <a16:creationId xmlns:a16="http://schemas.microsoft.com/office/drawing/2014/main" id="{A3121781-D9A5-9621-019F-0830B06B9843}"/>
              </a:ext>
            </a:extLst>
          </p:cNvPr>
          <p:cNvSpPr txBox="1"/>
          <p:nvPr/>
        </p:nvSpPr>
        <p:spPr>
          <a:xfrm>
            <a:off x="13092" y="2743816"/>
            <a:ext cx="332846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00CC"/>
                </a:solidFill>
                <a:effectLst/>
                <a:uLnTx/>
                <a:uFillTx/>
                <a:latin typeface="DB Heavent Light"/>
                <a:ea typeface="+mn-ea"/>
                <a:cs typeface="DB Heavent Light"/>
              </a:rPr>
              <a:t>Idea </a:t>
            </a:r>
            <a:r>
              <a:rPr kumimoji="0" lang="th-TH" sz="2400" b="1" i="0" u="sng" strike="noStrike" kern="1200" cap="none" spc="0" normalizeH="0" baseline="0" noProof="0" dirty="0">
                <a:ln>
                  <a:noFill/>
                </a:ln>
                <a:solidFill>
                  <a:srgbClr val="0000CC"/>
                </a:solidFill>
                <a:effectLst/>
                <a:uLnTx/>
                <a:uFillTx/>
                <a:latin typeface="DB Heavent Light"/>
                <a:ea typeface="+mn-ea"/>
                <a:cs typeface="DB Heavent Light"/>
              </a:rPr>
              <a:t>ในการเลือกหุ้นเข้าพอร์ต</a:t>
            </a:r>
          </a:p>
          <a:p>
            <a:pPr marL="169863" marR="0" lvl="0" indent="-1698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ผลประกอบการดีพอควร -ผ่านจุดแย่มาแล้ว</a:t>
            </a:r>
          </a:p>
          <a:p>
            <a:pPr marL="169863" marR="0" lvl="0" indent="-1698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แนวโน้มธุรกิจยังดีอยู่</a:t>
            </a:r>
          </a:p>
          <a:p>
            <a:pPr marL="169863" marR="0" lvl="0" indent="-16986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Dividend Yield </a:t>
            </a: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สูง (ขึ้นอยู่กับหุ้น)</a:t>
            </a:r>
            <a:endPar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sp>
        <p:nvSpPr>
          <p:cNvPr id="11" name="TextBox 10">
            <a:extLst>
              <a:ext uri="{FF2B5EF4-FFF2-40B4-BE49-F238E27FC236}">
                <a16:creationId xmlns:a16="http://schemas.microsoft.com/office/drawing/2014/main" id="{649C5963-87B9-780F-C3DD-9FF8B3A59A44}"/>
              </a:ext>
            </a:extLst>
          </p:cNvPr>
          <p:cNvSpPr txBox="1"/>
          <p:nvPr/>
        </p:nvSpPr>
        <p:spPr>
          <a:xfrm>
            <a:off x="5220927" y="3166481"/>
            <a:ext cx="407424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High Dividend (PTT, TISCO, SCB)</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หุ้นอิงจีน </a:t>
            </a: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(KCE, IVL, NER)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หุ้นราคาลงมาลึก ดีๆ </a:t>
            </a: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 BEM, TTB, KTB, BBL, CBG, BH</a:t>
            </a:r>
          </a:p>
        </p:txBody>
      </p:sp>
      <p:sp>
        <p:nvSpPr>
          <p:cNvPr id="12" name="TextBox 11">
            <a:extLst>
              <a:ext uri="{FF2B5EF4-FFF2-40B4-BE49-F238E27FC236}">
                <a16:creationId xmlns:a16="http://schemas.microsoft.com/office/drawing/2014/main" id="{2ED01EF8-6168-34A2-BE16-D2649F2C995E}"/>
              </a:ext>
            </a:extLst>
          </p:cNvPr>
          <p:cNvSpPr txBox="1"/>
          <p:nvPr/>
        </p:nvSpPr>
        <p:spPr>
          <a:xfrm>
            <a:off x="5220927" y="4371358"/>
            <a:ext cx="378541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High Dividend (SPALI)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หุ้นราคาลงมาลึก ดีๆ </a:t>
            </a: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 GULF, CRC, CPALL, SCGP</a:t>
            </a:r>
          </a:p>
        </p:txBody>
      </p:sp>
      <p:sp>
        <p:nvSpPr>
          <p:cNvPr id="13" name="Right Brace 12">
            <a:extLst>
              <a:ext uri="{FF2B5EF4-FFF2-40B4-BE49-F238E27FC236}">
                <a16:creationId xmlns:a16="http://schemas.microsoft.com/office/drawing/2014/main" id="{1C1DB5D6-393F-F05A-ADC7-5F64F64E6A88}"/>
              </a:ext>
            </a:extLst>
          </p:cNvPr>
          <p:cNvSpPr/>
          <p:nvPr/>
        </p:nvSpPr>
        <p:spPr>
          <a:xfrm>
            <a:off x="9527457" y="3108003"/>
            <a:ext cx="629265" cy="1909686"/>
          </a:xfrm>
          <a:prstGeom prst="rightBrace">
            <a:avLst/>
          </a:prstGeom>
          <a:ln>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D66"/>
              </a:solidFill>
              <a:effectLst/>
              <a:uLnTx/>
              <a:uFillTx/>
              <a:latin typeface="DB Heavent Light"/>
              <a:ea typeface="+mn-ea"/>
              <a:cs typeface="DB Heavent Light"/>
            </a:endParaRPr>
          </a:p>
        </p:txBody>
      </p:sp>
      <p:sp>
        <p:nvSpPr>
          <p:cNvPr id="14" name="TextBox 13">
            <a:extLst>
              <a:ext uri="{FF2B5EF4-FFF2-40B4-BE49-F238E27FC236}">
                <a16:creationId xmlns:a16="http://schemas.microsoft.com/office/drawing/2014/main" id="{9F28EFF4-56A8-8EAA-2C33-347639A462BC}"/>
              </a:ext>
            </a:extLst>
          </p:cNvPr>
          <p:cNvSpPr txBox="1"/>
          <p:nvPr/>
        </p:nvSpPr>
        <p:spPr>
          <a:xfrm>
            <a:off x="10363199" y="3523501"/>
            <a:ext cx="1730480" cy="1200329"/>
          </a:xfrm>
          <a:prstGeom prst="rect">
            <a:avLst/>
          </a:prstGeom>
          <a:solidFill>
            <a:srgbClr val="33CC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400" b="0" i="0" u="none" strike="noStrike" kern="1200" cap="none" spc="0" normalizeH="0" baseline="0" noProof="0" dirty="0">
                <a:ln>
                  <a:noFill/>
                </a:ln>
                <a:solidFill>
                  <a:srgbClr val="003D66"/>
                </a:solidFill>
                <a:effectLst/>
                <a:uLnTx/>
                <a:uFillTx/>
                <a:latin typeface="DB Heavent Light"/>
                <a:ea typeface="+mn-ea"/>
                <a:cs typeface="DB Heavent Light"/>
              </a:rPr>
              <a:t>ทยอยซื้อ เพราะราคาลงมามาก มีโอกาสดีดตัวกลับ</a:t>
            </a:r>
            <a:endParaRPr kumimoji="0" lang="en-US" sz="24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sp>
        <p:nvSpPr>
          <p:cNvPr id="15" name="Arrow: Right 14">
            <a:extLst>
              <a:ext uri="{FF2B5EF4-FFF2-40B4-BE49-F238E27FC236}">
                <a16:creationId xmlns:a16="http://schemas.microsoft.com/office/drawing/2014/main" id="{C78E5816-3D77-461D-421D-0B9C23D6D98E}"/>
              </a:ext>
            </a:extLst>
          </p:cNvPr>
          <p:cNvSpPr/>
          <p:nvPr/>
        </p:nvSpPr>
        <p:spPr>
          <a:xfrm>
            <a:off x="4798141" y="3328797"/>
            <a:ext cx="328155" cy="462116"/>
          </a:xfrm>
          <a:prstGeom prst="rightArrow">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16" name="Arrow: Right 15">
            <a:extLst>
              <a:ext uri="{FF2B5EF4-FFF2-40B4-BE49-F238E27FC236}">
                <a16:creationId xmlns:a16="http://schemas.microsoft.com/office/drawing/2014/main" id="{E1687305-144E-C0D7-5C4C-B31AA2B09F97}"/>
              </a:ext>
            </a:extLst>
          </p:cNvPr>
          <p:cNvSpPr/>
          <p:nvPr/>
        </p:nvSpPr>
        <p:spPr>
          <a:xfrm>
            <a:off x="4798141" y="4463465"/>
            <a:ext cx="328155" cy="462116"/>
          </a:xfrm>
          <a:prstGeom prst="rightArrow">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17" name="TextBox 16">
            <a:extLst>
              <a:ext uri="{FF2B5EF4-FFF2-40B4-BE49-F238E27FC236}">
                <a16:creationId xmlns:a16="http://schemas.microsoft.com/office/drawing/2014/main" id="{10787EDD-1CF3-7B43-4E7C-91DE0EFB2413}"/>
              </a:ext>
            </a:extLst>
          </p:cNvPr>
          <p:cNvSpPr txBox="1"/>
          <p:nvPr/>
        </p:nvSpPr>
        <p:spPr>
          <a:xfrm>
            <a:off x="5125674" y="1972378"/>
            <a:ext cx="442144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High Dividend (SPALI, TISCO, SCB)</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หุ้นที่อิงทิศทางตลาด </a:t>
            </a: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 GULF, CPN, CRC, BBL, KBANK, CBG</a:t>
            </a:r>
          </a:p>
        </p:txBody>
      </p:sp>
      <p:sp>
        <p:nvSpPr>
          <p:cNvPr id="18" name="TextBox 17">
            <a:extLst>
              <a:ext uri="{FF2B5EF4-FFF2-40B4-BE49-F238E27FC236}">
                <a16:creationId xmlns:a16="http://schemas.microsoft.com/office/drawing/2014/main" id="{CEADDBE4-9B63-4738-AE7F-9265DF436E57}"/>
              </a:ext>
            </a:extLst>
          </p:cNvPr>
          <p:cNvSpPr txBox="1"/>
          <p:nvPr/>
        </p:nvSpPr>
        <p:spPr>
          <a:xfrm>
            <a:off x="5089417" y="944475"/>
            <a:ext cx="3975922"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1800" b="0" i="0" u="none" strike="noStrike" kern="1200" cap="none" spc="0" normalizeH="0" baseline="0" noProof="0" dirty="0">
                <a:ln>
                  <a:noFill/>
                </a:ln>
                <a:solidFill>
                  <a:srgbClr val="FF0000"/>
                </a:solidFill>
                <a:effectLst/>
                <a:uLnTx/>
                <a:uFillTx/>
                <a:latin typeface="DB Heavent Light"/>
                <a:ea typeface="+mn-ea"/>
                <a:cs typeface="DB Heavent Light"/>
              </a:rPr>
              <a:t>ขายทำกำไรช่วงสั้น</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1800" b="0" i="0" u="none" strike="noStrike" kern="1200" cap="none" spc="0" normalizeH="0" baseline="0" noProof="0" dirty="0">
                <a:ln>
                  <a:noFill/>
                </a:ln>
                <a:solidFill>
                  <a:srgbClr val="FF0000"/>
                </a:solidFill>
                <a:effectLst/>
                <a:uLnTx/>
                <a:uFillTx/>
                <a:latin typeface="DB Heavent Light"/>
                <a:ea typeface="+mn-ea"/>
                <a:cs typeface="DB Heavent Light"/>
              </a:rPr>
              <a:t>เลือกซื้อหุ้นที่ราคายังขึ้นไม่มาก</a:t>
            </a:r>
            <a:endParaRPr kumimoji="0" lang="en-US" sz="18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
        <p:nvSpPr>
          <p:cNvPr id="19" name="Right Brace 18">
            <a:extLst>
              <a:ext uri="{FF2B5EF4-FFF2-40B4-BE49-F238E27FC236}">
                <a16:creationId xmlns:a16="http://schemas.microsoft.com/office/drawing/2014/main" id="{F1EDB367-D8A2-820E-5F25-533C253AF2B1}"/>
              </a:ext>
            </a:extLst>
          </p:cNvPr>
          <p:cNvSpPr/>
          <p:nvPr/>
        </p:nvSpPr>
        <p:spPr>
          <a:xfrm>
            <a:off x="9679115" y="1972378"/>
            <a:ext cx="629265" cy="646331"/>
          </a:xfrm>
          <a:prstGeom prst="rightBrace">
            <a:avLst/>
          </a:prstGeom>
          <a:ln>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D66"/>
              </a:solidFill>
              <a:effectLst/>
              <a:uLnTx/>
              <a:uFillTx/>
              <a:latin typeface="DB Heavent Light"/>
              <a:ea typeface="+mn-ea"/>
              <a:cs typeface="DB Heavent Light"/>
            </a:endParaRPr>
          </a:p>
        </p:txBody>
      </p:sp>
      <p:sp>
        <p:nvSpPr>
          <p:cNvPr id="20" name="Arrow: Right 19">
            <a:extLst>
              <a:ext uri="{FF2B5EF4-FFF2-40B4-BE49-F238E27FC236}">
                <a16:creationId xmlns:a16="http://schemas.microsoft.com/office/drawing/2014/main" id="{9C34D0E6-D1E9-E6F0-DF4A-9C7D28B1FE67}"/>
              </a:ext>
            </a:extLst>
          </p:cNvPr>
          <p:cNvSpPr/>
          <p:nvPr/>
        </p:nvSpPr>
        <p:spPr>
          <a:xfrm>
            <a:off x="4762277" y="2168591"/>
            <a:ext cx="328155" cy="462116"/>
          </a:xfrm>
          <a:prstGeom prst="rightArrow">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21" name="Arrow: Right 20">
            <a:extLst>
              <a:ext uri="{FF2B5EF4-FFF2-40B4-BE49-F238E27FC236}">
                <a16:creationId xmlns:a16="http://schemas.microsoft.com/office/drawing/2014/main" id="{B9274E33-BC07-9477-5679-19DD57852FBD}"/>
              </a:ext>
            </a:extLst>
          </p:cNvPr>
          <p:cNvSpPr/>
          <p:nvPr/>
        </p:nvSpPr>
        <p:spPr>
          <a:xfrm>
            <a:off x="4757172" y="1067360"/>
            <a:ext cx="328155" cy="462116"/>
          </a:xfrm>
          <a:prstGeom prst="rightArrow">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22" name="TextBox 21">
            <a:extLst>
              <a:ext uri="{FF2B5EF4-FFF2-40B4-BE49-F238E27FC236}">
                <a16:creationId xmlns:a16="http://schemas.microsoft.com/office/drawing/2014/main" id="{7E25FEB9-7710-8BAE-BAE2-E74641AAA187}"/>
              </a:ext>
            </a:extLst>
          </p:cNvPr>
          <p:cNvSpPr txBox="1"/>
          <p:nvPr/>
        </p:nvSpPr>
        <p:spPr>
          <a:xfrm>
            <a:off x="10363199" y="1799484"/>
            <a:ext cx="1730480" cy="1200329"/>
          </a:xfrm>
          <a:prstGeom prst="rect">
            <a:avLst/>
          </a:prstGeom>
          <a:solidFill>
            <a:srgbClr val="00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D66"/>
                </a:solidFill>
                <a:effectLst/>
                <a:uLnTx/>
                <a:uFillTx/>
                <a:latin typeface="DB Heavent Light"/>
                <a:ea typeface="+mn-ea"/>
                <a:cs typeface="DB Heavent Light"/>
              </a:rPr>
              <a:t>Follow buy </a:t>
            </a:r>
            <a:r>
              <a:rPr kumimoji="0" lang="th-TH" sz="2400" b="0" i="0" u="none" strike="noStrike" kern="1200" cap="none" spc="0" normalizeH="0" baseline="0" noProof="0" dirty="0">
                <a:ln>
                  <a:noFill/>
                </a:ln>
                <a:solidFill>
                  <a:srgbClr val="003D66"/>
                </a:solidFill>
                <a:effectLst/>
                <a:uLnTx/>
                <a:uFillTx/>
                <a:latin typeface="DB Heavent Light"/>
                <a:ea typeface="+mn-ea"/>
                <a:cs typeface="DB Heavent Light"/>
              </a:rPr>
              <a:t>ดัชนีฯมาถึงจุดนี้ได้ แสดงว่าเริ่มดีแล้ว</a:t>
            </a:r>
            <a:endParaRPr kumimoji="0" lang="en-US" sz="24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sp>
        <p:nvSpPr>
          <p:cNvPr id="23" name="TextBox 22">
            <a:extLst>
              <a:ext uri="{FF2B5EF4-FFF2-40B4-BE49-F238E27FC236}">
                <a16:creationId xmlns:a16="http://schemas.microsoft.com/office/drawing/2014/main" id="{533AC852-A36F-9C58-EEB2-A337F2853C7D}"/>
              </a:ext>
            </a:extLst>
          </p:cNvPr>
          <p:cNvSpPr txBox="1"/>
          <p:nvPr/>
        </p:nvSpPr>
        <p:spPr>
          <a:xfrm>
            <a:off x="10667999" y="890741"/>
            <a:ext cx="15240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t>06</a:t>
            </a:r>
            <a:r>
              <a:rPr kumimoji="0" lang="th-TH" sz="2800" b="0" i="0" u="none" strike="noStrike" kern="1200" cap="none" spc="0" normalizeH="0" baseline="0" noProof="0" dirty="0">
                <a:ln>
                  <a:noFill/>
                </a:ln>
                <a:solidFill>
                  <a:srgbClr val="003D66"/>
                </a:solidFill>
                <a:effectLst/>
                <a:uLnTx/>
                <a:uFillTx/>
                <a:latin typeface="DB Heavent Light"/>
                <a:ea typeface="+mn-ea"/>
                <a:cs typeface="DB Heavent Light"/>
              </a:rPr>
              <a:t>- </a:t>
            </a:r>
            <a: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t>Nov-23</a:t>
            </a:r>
          </a:p>
        </p:txBody>
      </p:sp>
      <p:sp>
        <p:nvSpPr>
          <p:cNvPr id="3" name="Rectangle: Rounded Corners 2">
            <a:extLst>
              <a:ext uri="{FF2B5EF4-FFF2-40B4-BE49-F238E27FC236}">
                <a16:creationId xmlns:a16="http://schemas.microsoft.com/office/drawing/2014/main" id="{9337BF6A-38AA-BEB3-69F6-2D5623ED7E38}"/>
              </a:ext>
            </a:extLst>
          </p:cNvPr>
          <p:cNvSpPr/>
          <p:nvPr/>
        </p:nvSpPr>
        <p:spPr>
          <a:xfrm>
            <a:off x="3460955" y="2001131"/>
            <a:ext cx="6086166" cy="2144171"/>
          </a:xfrm>
          <a:prstGeom prst="roundRect">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9" name="Star: 5 Points 8">
            <a:extLst>
              <a:ext uri="{FF2B5EF4-FFF2-40B4-BE49-F238E27FC236}">
                <a16:creationId xmlns:a16="http://schemas.microsoft.com/office/drawing/2014/main" id="{6C854982-5F2E-1F6A-AD12-1BCBDC84AC3D}"/>
              </a:ext>
            </a:extLst>
          </p:cNvPr>
          <p:cNvSpPr/>
          <p:nvPr/>
        </p:nvSpPr>
        <p:spPr>
          <a:xfrm>
            <a:off x="4316361" y="2989669"/>
            <a:ext cx="550606" cy="415498"/>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24" name="TextBox 23">
            <a:extLst>
              <a:ext uri="{FF2B5EF4-FFF2-40B4-BE49-F238E27FC236}">
                <a16:creationId xmlns:a16="http://schemas.microsoft.com/office/drawing/2014/main" id="{FA02A63E-BBAF-A78D-8CBA-781C35F94F83}"/>
              </a:ext>
            </a:extLst>
          </p:cNvPr>
          <p:cNvSpPr txBox="1"/>
          <p:nvPr/>
        </p:nvSpPr>
        <p:spPr>
          <a:xfrm>
            <a:off x="137724" y="5282183"/>
            <a:ext cx="4012935" cy="1200329"/>
          </a:xfrm>
          <a:prstGeom prst="rect">
            <a:avLst/>
          </a:prstGeom>
          <a:solidFill>
            <a:srgbClr val="000000"/>
          </a:solidFill>
        </p:spPr>
        <p:txBody>
          <a:bodyPr wrap="square" rtlCol="0">
            <a:spAutoFit/>
          </a:bodyPr>
          <a:lstStyle/>
          <a:p>
            <a:r>
              <a:rPr lang="th-TH" b="1" u="sng" dirty="0">
                <a:solidFill>
                  <a:schemeClr val="bg1"/>
                </a:solidFill>
              </a:rPr>
              <a:t>หุ้นกลุ่มที่ต้องเลือกตัวให้ดี เพราะภาวะอุตสาหกรรมไม่ค่อยดี</a:t>
            </a:r>
          </a:p>
          <a:p>
            <a:pPr marL="285750" indent="-285750">
              <a:buFont typeface="Wingdings" panose="05000000000000000000" pitchFamily="2" charset="2"/>
              <a:buChar char="§"/>
            </a:pPr>
            <a:r>
              <a:rPr lang="th-TH" dirty="0">
                <a:solidFill>
                  <a:schemeClr val="bg1"/>
                </a:solidFill>
              </a:rPr>
              <a:t>โรงไฟฟ้า</a:t>
            </a:r>
          </a:p>
          <a:p>
            <a:pPr marL="285750" indent="-285750">
              <a:buFont typeface="Wingdings" panose="05000000000000000000" pitchFamily="2" charset="2"/>
              <a:buChar char="§"/>
            </a:pPr>
            <a:r>
              <a:rPr lang="th-TH" dirty="0">
                <a:solidFill>
                  <a:schemeClr val="bg1"/>
                </a:solidFill>
              </a:rPr>
              <a:t>หุ้นที่อิงธุรกิจรถยนต์ (ตัวที่ไม่ได้ประโยชน์จาก </a:t>
            </a:r>
            <a:r>
              <a:rPr lang="en-US" dirty="0">
                <a:solidFill>
                  <a:schemeClr val="bg1"/>
                </a:solidFill>
              </a:rPr>
              <a:t>EV)</a:t>
            </a:r>
          </a:p>
          <a:p>
            <a:pPr marL="285750" indent="-285750">
              <a:buFont typeface="Wingdings" panose="05000000000000000000" pitchFamily="2" charset="2"/>
              <a:buChar char="§"/>
            </a:pPr>
            <a:r>
              <a:rPr lang="th-TH" dirty="0">
                <a:solidFill>
                  <a:schemeClr val="bg1"/>
                </a:solidFill>
              </a:rPr>
              <a:t>กลุ่มการเงิน (</a:t>
            </a:r>
            <a:r>
              <a:rPr lang="en-US" dirty="0">
                <a:solidFill>
                  <a:schemeClr val="bg1"/>
                </a:solidFill>
              </a:rPr>
              <a:t>non-bank)</a:t>
            </a:r>
            <a:endParaRPr lang="th-TH" dirty="0">
              <a:solidFill>
                <a:schemeClr val="bg1"/>
              </a:solidFill>
            </a:endParaRPr>
          </a:p>
        </p:txBody>
      </p:sp>
      <p:pic>
        <p:nvPicPr>
          <p:cNvPr id="4" name="Picture 3">
            <a:extLst>
              <a:ext uri="{FF2B5EF4-FFF2-40B4-BE49-F238E27FC236}">
                <a16:creationId xmlns:a16="http://schemas.microsoft.com/office/drawing/2014/main" id="{1DBDDE97-5E73-A1BD-7448-C2EC8987689D}"/>
              </a:ext>
            </a:extLst>
          </p:cNvPr>
          <p:cNvPicPr>
            <a:picLocks noChangeAspect="1"/>
          </p:cNvPicPr>
          <p:nvPr/>
        </p:nvPicPr>
        <p:blipFill>
          <a:blip r:embed="rId2"/>
          <a:stretch>
            <a:fillRect/>
          </a:stretch>
        </p:blipFill>
        <p:spPr>
          <a:xfrm>
            <a:off x="86154" y="951614"/>
            <a:ext cx="3298602" cy="1425999"/>
          </a:xfrm>
          <a:prstGeom prst="rect">
            <a:avLst/>
          </a:prstGeom>
        </p:spPr>
      </p:pic>
    </p:spTree>
    <p:extLst>
      <p:ext uri="{BB962C8B-B14F-4D97-AF65-F5344CB8AC3E}">
        <p14:creationId xmlns:p14="http://schemas.microsoft.com/office/powerpoint/2010/main" val="39594313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FBFF95-43B5-483A-BD93-F6DFD32570EA}"/>
              </a:ext>
            </a:extLst>
          </p:cNvPr>
          <p:cNvSpPr txBox="1"/>
          <p:nvPr/>
        </p:nvSpPr>
        <p:spPr>
          <a:xfrm>
            <a:off x="63444" y="2606106"/>
            <a:ext cx="7632756" cy="3554819"/>
          </a:xfrm>
          <a:prstGeom prst="rect">
            <a:avLst/>
          </a:prstGeom>
        </p:spPr>
        <p:txBody>
          <a:bodyPr wrap="square" rtlCol="0">
            <a:spAutoFit/>
          </a:bodyPr>
          <a:lstStyle/>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แนวโน้ม 4</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Q23E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และปี 2024</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E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จะฟื้นตัวต่อเนื่อง ขณะที่ราคาหุ้นปรับตัวลงมามาก สะท้อนปัจจัยลบแล้ว นอกจากนี้ยังมี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catalyst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จากการขยายลูกค้ารายใหม่ในสหรัฐฯ 2 รายในช่วงต้นปี 2024</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E</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สัปดาห์นี้ จะมีการรายงานตัวเลขส่งออก โดยตัวเลขส่งออกอาหารสัตว์เลี้ยงของไทย ค่อยๆ ดีขึ้น เดือนก่อนหน้านี้ ติดลบเหลือ 7.9%  หากตัวเลขออกมาดี จะเป็นบวกต่อหุ้น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AAI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ด้วย</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กำไรปกติ 3</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Q23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ไม่รวมขาดทุน </a:t>
            </a:r>
            <a:r>
              <a:rPr kumimoji="0" lang="en-US" sz="2500"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Fx</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อยู่ที่ 130 ล้านบาท (-51%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YoY, +22% </a:t>
            </a:r>
            <a:r>
              <a:rPr kumimoji="0" lang="en-US" sz="2500"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QoQ</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กำไรปกติชะลอ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YoY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จากฐานสูงใน 3</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Q22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ซึ่งเป็นช่วงที่ลูกค้ามีการเร่งสต็อกสินค้าจากความกังวลภาคขนส่ง ขณะที่กำไรปกติปรับตัวดีขึ้น </a:t>
            </a:r>
            <a:r>
              <a:rPr kumimoji="0" lang="en-US" sz="2500"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QoQ</a:t>
            </a:r>
            <a:endPar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grpSp>
        <p:nvGrpSpPr>
          <p:cNvPr id="10" name="Group 9"/>
          <p:cNvGrpSpPr/>
          <p:nvPr/>
        </p:nvGrpSpPr>
        <p:grpSpPr>
          <a:xfrm>
            <a:off x="2390665" y="942683"/>
            <a:ext cx="8845450" cy="920812"/>
            <a:chOff x="2444849" y="942683"/>
            <a:chExt cx="8845450" cy="920812"/>
          </a:xfrm>
        </p:grpSpPr>
        <p:grpSp>
          <p:nvGrpSpPr>
            <p:cNvPr id="6" name="Group 5"/>
            <p:cNvGrpSpPr/>
            <p:nvPr/>
          </p:nvGrpSpPr>
          <p:grpSpPr>
            <a:xfrm>
              <a:off x="2444849" y="953520"/>
              <a:ext cx="8845450" cy="909975"/>
              <a:chOff x="2965422" y="922100"/>
              <a:chExt cx="8239198" cy="909975"/>
            </a:xfrm>
          </p:grpSpPr>
          <p:sp>
            <p:nvSpPr>
              <p:cNvPr id="33" name="Rectangle 32"/>
              <p:cNvSpPr/>
              <p:nvPr/>
            </p:nvSpPr>
            <p:spPr>
              <a:xfrm>
                <a:off x="2965422" y="922100"/>
                <a:ext cx="8239198" cy="909975"/>
              </a:xfrm>
              <a:prstGeom prst="rect">
                <a:avLst/>
              </a:prstGeom>
              <a:solidFill>
                <a:schemeClr val="bg1">
                  <a:lumMod val="9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30" name="Rectangle 29"/>
              <p:cNvSpPr/>
              <p:nvPr/>
            </p:nvSpPr>
            <p:spPr>
              <a:xfrm>
                <a:off x="4020678" y="967994"/>
                <a:ext cx="70036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“ส่งออกค่อยๆ กลับมาดี ”</a:t>
                </a:r>
              </a:p>
            </p:txBody>
          </p:sp>
        </p:grpSp>
        <p:sp>
          <p:nvSpPr>
            <p:cNvPr id="9" name="Rectangle 8"/>
            <p:cNvSpPr/>
            <p:nvPr/>
          </p:nvSpPr>
          <p:spPr>
            <a:xfrm>
              <a:off x="11121815"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16" name="Rectangle 15"/>
            <p:cNvSpPr/>
            <p:nvPr/>
          </p:nvSpPr>
          <p:spPr>
            <a:xfrm>
              <a:off x="10982423"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grpSp>
      <p:sp>
        <p:nvSpPr>
          <p:cNvPr id="18" name="Rectangle 17"/>
          <p:cNvSpPr/>
          <p:nvPr/>
        </p:nvSpPr>
        <p:spPr>
          <a:xfrm>
            <a:off x="759612" y="2102592"/>
            <a:ext cx="4805926" cy="492443"/>
          </a:xfrm>
          <a:prstGeom prst="rect">
            <a:avLst/>
          </a:prstGeom>
          <a:solidFill>
            <a:schemeClr val="accent6">
              <a:lumMod val="20000"/>
              <a:lumOff val="80000"/>
            </a:schemeClr>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เป้าเชิงกลยุทธ์ </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4.00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ราคาปิด</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lang="en-US" sz="2600" dirty="0">
                <a:solidFill>
                  <a:srgbClr val="000000"/>
                </a:solidFill>
                <a:latin typeface="DB Heavent" panose="02000506060000020004" pitchFamily="2" charset="-34"/>
                <a:ea typeface="Tahoma" panose="020B0604030504040204" pitchFamily="34" charset="0"/>
                <a:cs typeface="DB Heavent" panose="02000506060000020004" pitchFamily="2" charset="-34"/>
              </a:rPr>
              <a:t>3.92</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  </a:t>
            </a:r>
            <a:endPar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sp>
        <p:nvSpPr>
          <p:cNvPr id="14" name="Rectangle 13">
            <a:extLst>
              <a:ext uri="{FF2B5EF4-FFF2-40B4-BE49-F238E27FC236}">
                <a16:creationId xmlns:a16="http://schemas.microsoft.com/office/drawing/2014/main" id="{F50935DD-8067-4D81-8806-B19D766BECE2}"/>
              </a:ext>
            </a:extLst>
          </p:cNvPr>
          <p:cNvSpPr>
            <a:spLocks/>
          </p:cNvSpPr>
          <p:nvPr/>
        </p:nvSpPr>
        <p:spPr>
          <a:xfrm>
            <a:off x="759612" y="55111"/>
            <a:ext cx="8466275" cy="646331"/>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Strategy top picks</a:t>
            </a:r>
          </a:p>
        </p:txBody>
      </p:sp>
      <p:sp>
        <p:nvSpPr>
          <p:cNvPr id="15" name="Pentagon 2">
            <a:extLst>
              <a:ext uri="{FF2B5EF4-FFF2-40B4-BE49-F238E27FC236}">
                <a16:creationId xmlns:a16="http://schemas.microsoft.com/office/drawing/2014/main" id="{AEC0FD24-9E2F-44C8-951D-98141531A643}"/>
              </a:ext>
            </a:extLst>
          </p:cNvPr>
          <p:cNvSpPr/>
          <p:nvPr/>
        </p:nvSpPr>
        <p:spPr>
          <a:xfrm>
            <a:off x="762242" y="953521"/>
            <a:ext cx="2939528" cy="900996"/>
          </a:xfrm>
          <a:prstGeom prst="homePlate">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FFFFF"/>
                </a:solidFill>
                <a:effectLst>
                  <a:outerShdw blurRad="38100" dist="38100" dir="2700000" algn="tl">
                    <a:srgbClr val="000000">
                      <a:alpha val="43137"/>
                    </a:srgbClr>
                  </a:outerShdw>
                </a:effectLst>
                <a:latin typeface="DB Heavent" panose="02000506060000020004" pitchFamily="2" charset="-34"/>
                <a:cs typeface="DB Heavent" panose="02000506060000020004" pitchFamily="2" charset="-34"/>
              </a:rPr>
              <a:t>AAI</a:t>
            </a:r>
            <a:endPar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endParaRPr>
          </a:p>
        </p:txBody>
      </p:sp>
      <p:sp>
        <p:nvSpPr>
          <p:cNvPr id="8" name="Title 1">
            <a:extLst>
              <a:ext uri="{FF2B5EF4-FFF2-40B4-BE49-F238E27FC236}">
                <a16:creationId xmlns:a16="http://schemas.microsoft.com/office/drawing/2014/main" id="{EFF3A148-0C6F-0F1E-027A-D8C972EB4916}"/>
              </a:ext>
            </a:extLst>
          </p:cNvPr>
          <p:cNvSpPr>
            <a:spLocks noGrp="1"/>
          </p:cNvSpPr>
          <p:nvPr>
            <p:ph type="title"/>
          </p:nvPr>
        </p:nvSpPr>
        <p:spPr>
          <a:xfrm>
            <a:off x="299214" y="75201"/>
            <a:ext cx="9999333" cy="727753"/>
          </a:xfrm>
        </p:spPr>
        <p:txBody>
          <a:bodyPr/>
          <a:lstStyle/>
          <a:p>
            <a:r>
              <a:rPr lang="en-US" dirty="0"/>
              <a:t>Strategy top picks</a:t>
            </a:r>
          </a:p>
        </p:txBody>
      </p:sp>
      <p:pic>
        <p:nvPicPr>
          <p:cNvPr id="7" name="Picture 6">
            <a:extLst>
              <a:ext uri="{FF2B5EF4-FFF2-40B4-BE49-F238E27FC236}">
                <a16:creationId xmlns:a16="http://schemas.microsoft.com/office/drawing/2014/main" id="{2325818D-B87B-D24D-CAEE-285C248FC5B1}"/>
              </a:ext>
            </a:extLst>
          </p:cNvPr>
          <p:cNvPicPr>
            <a:picLocks noChangeAspect="1"/>
          </p:cNvPicPr>
          <p:nvPr/>
        </p:nvPicPr>
        <p:blipFill>
          <a:blip r:embed="rId2"/>
          <a:stretch>
            <a:fillRect/>
          </a:stretch>
        </p:blipFill>
        <p:spPr>
          <a:xfrm>
            <a:off x="7871011" y="2184695"/>
            <a:ext cx="3987143" cy="2043150"/>
          </a:xfrm>
          <a:prstGeom prst="rect">
            <a:avLst/>
          </a:prstGeom>
        </p:spPr>
      </p:pic>
      <p:pic>
        <p:nvPicPr>
          <p:cNvPr id="11" name="Picture 10">
            <a:extLst>
              <a:ext uri="{FF2B5EF4-FFF2-40B4-BE49-F238E27FC236}">
                <a16:creationId xmlns:a16="http://schemas.microsoft.com/office/drawing/2014/main" id="{22433E43-39FF-5147-7B16-CEF7B3F5044D}"/>
              </a:ext>
            </a:extLst>
          </p:cNvPr>
          <p:cNvPicPr>
            <a:picLocks noChangeAspect="1"/>
          </p:cNvPicPr>
          <p:nvPr/>
        </p:nvPicPr>
        <p:blipFill>
          <a:blip r:embed="rId3"/>
          <a:stretch>
            <a:fillRect/>
          </a:stretch>
        </p:blipFill>
        <p:spPr>
          <a:xfrm>
            <a:off x="7512424" y="4238916"/>
            <a:ext cx="4524756" cy="1964065"/>
          </a:xfrm>
          <a:prstGeom prst="rect">
            <a:avLst/>
          </a:prstGeom>
        </p:spPr>
      </p:pic>
    </p:spTree>
    <p:extLst>
      <p:ext uri="{BB962C8B-B14F-4D97-AF65-F5344CB8AC3E}">
        <p14:creationId xmlns:p14="http://schemas.microsoft.com/office/powerpoint/2010/main" val="2598561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903879-7542-F42D-806E-B05D420B5C01}"/>
              </a:ext>
            </a:extLst>
          </p:cNvPr>
          <p:cNvPicPr>
            <a:picLocks noChangeAspect="1"/>
          </p:cNvPicPr>
          <p:nvPr/>
        </p:nvPicPr>
        <p:blipFill>
          <a:blip r:embed="rId2"/>
          <a:stretch>
            <a:fillRect/>
          </a:stretch>
        </p:blipFill>
        <p:spPr>
          <a:xfrm>
            <a:off x="1753143" y="952809"/>
            <a:ext cx="8685714" cy="4952381"/>
          </a:xfrm>
          <a:prstGeom prst="rect">
            <a:avLst/>
          </a:prstGeom>
        </p:spPr>
      </p:pic>
      <p:cxnSp>
        <p:nvCxnSpPr>
          <p:cNvPr id="5" name="Straight Arrow Connector 4">
            <a:extLst>
              <a:ext uri="{FF2B5EF4-FFF2-40B4-BE49-F238E27FC236}">
                <a16:creationId xmlns:a16="http://schemas.microsoft.com/office/drawing/2014/main" id="{6B2061C5-9D98-6059-726E-AE2C6D6B6B34}"/>
              </a:ext>
            </a:extLst>
          </p:cNvPr>
          <p:cNvCxnSpPr/>
          <p:nvPr/>
        </p:nvCxnSpPr>
        <p:spPr>
          <a:xfrm>
            <a:off x="6624918" y="3227295"/>
            <a:ext cx="32631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271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FBFF95-43B5-483A-BD93-F6DFD32570EA}"/>
              </a:ext>
            </a:extLst>
          </p:cNvPr>
          <p:cNvSpPr txBox="1"/>
          <p:nvPr/>
        </p:nvSpPr>
        <p:spPr>
          <a:xfrm>
            <a:off x="63444" y="2606106"/>
            <a:ext cx="7632756" cy="3554819"/>
          </a:xfrm>
          <a:prstGeom prst="rect">
            <a:avLst/>
          </a:prstGeom>
        </p:spPr>
        <p:txBody>
          <a:bodyPr wrap="square" rtlCol="0">
            <a:spAutoFit/>
          </a:bodyPr>
          <a:lstStyle/>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เราเลือกหุ้นที่อิงกับการฟื้นตัวของเศรษฐกิจจีนหลังทยอยออกมาตรการเศรษฐกิจออกมา ซึ่งจะดีต่อ หุ้นส่งออก  ยางพารา อีเล็คทรอนิคส์ เดินเรือ และโลจีสติกส์ และราคาหุ้นยังอยู่ระดับที่ไม่สูงจนเกินไป</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ผลประกอบการ 3</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มีกำไร 520 ลบ. -21%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YoY; +38% </a:t>
            </a:r>
            <a:r>
              <a:rPr kumimoji="0" lang="en-US" sz="2500"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QoQ</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ผลประกอบการ ค่อยๆ ฟื้น แม้จะต่ำกว่าฐานรายได้ของปีก่อนก็ตาม โดยปริมาณขายแผ่น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PCBs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และรายได้ มีการเพิ่มขึ้นราว 10-11% (</a:t>
            </a:r>
            <a:r>
              <a:rPr kumimoji="0" lang="en-US" sz="2500"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QoQ</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และได้ประโยชน์จากเงินบาท ที่อ่อนค่า</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สหรัฐคุมเข้มการส่งออก “ชิป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AI”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ไปยังจีน คาดมีผลต่ออีเล็คทรอนิคส์ของไทยน้อย เพราะส่วนใหญ่เราผลิตสินค้าในกลุ่มที่เป็นพื้นฐานของอุตสาหกรรม ไม่ได้มีความไฮเทคมากนัก</a:t>
            </a:r>
          </a:p>
        </p:txBody>
      </p:sp>
      <p:grpSp>
        <p:nvGrpSpPr>
          <p:cNvPr id="10" name="Group 9"/>
          <p:cNvGrpSpPr/>
          <p:nvPr/>
        </p:nvGrpSpPr>
        <p:grpSpPr>
          <a:xfrm>
            <a:off x="2390665" y="942683"/>
            <a:ext cx="8845450" cy="920812"/>
            <a:chOff x="2444849" y="942683"/>
            <a:chExt cx="8845450" cy="920812"/>
          </a:xfrm>
        </p:grpSpPr>
        <p:grpSp>
          <p:nvGrpSpPr>
            <p:cNvPr id="6" name="Group 5"/>
            <p:cNvGrpSpPr/>
            <p:nvPr/>
          </p:nvGrpSpPr>
          <p:grpSpPr>
            <a:xfrm>
              <a:off x="2444849" y="953520"/>
              <a:ext cx="8845450" cy="909975"/>
              <a:chOff x="2965422" y="922100"/>
              <a:chExt cx="8239198" cy="909975"/>
            </a:xfrm>
          </p:grpSpPr>
          <p:sp>
            <p:nvSpPr>
              <p:cNvPr id="33" name="Rectangle 32"/>
              <p:cNvSpPr/>
              <p:nvPr/>
            </p:nvSpPr>
            <p:spPr>
              <a:xfrm>
                <a:off x="2965422" y="922100"/>
                <a:ext cx="8239198" cy="909975"/>
              </a:xfrm>
              <a:prstGeom prst="rect">
                <a:avLst/>
              </a:prstGeom>
              <a:solidFill>
                <a:schemeClr val="bg1">
                  <a:lumMod val="9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30" name="Rectangle 29"/>
              <p:cNvSpPr/>
              <p:nvPr/>
            </p:nvSpPr>
            <p:spPr>
              <a:xfrm>
                <a:off x="4020678" y="967994"/>
                <a:ext cx="70036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“วนกลับมาเล่น เก็งจีนฟื้น ส่งออกดี ”</a:t>
                </a:r>
              </a:p>
            </p:txBody>
          </p:sp>
        </p:grpSp>
        <p:sp>
          <p:nvSpPr>
            <p:cNvPr id="9" name="Rectangle 8"/>
            <p:cNvSpPr/>
            <p:nvPr/>
          </p:nvSpPr>
          <p:spPr>
            <a:xfrm>
              <a:off x="11121815"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16" name="Rectangle 15"/>
            <p:cNvSpPr/>
            <p:nvPr/>
          </p:nvSpPr>
          <p:spPr>
            <a:xfrm>
              <a:off x="10982423"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grpSp>
      <p:sp>
        <p:nvSpPr>
          <p:cNvPr id="18" name="Rectangle 17"/>
          <p:cNvSpPr/>
          <p:nvPr/>
        </p:nvSpPr>
        <p:spPr>
          <a:xfrm>
            <a:off x="759612" y="2102592"/>
            <a:ext cx="4805926" cy="492443"/>
          </a:xfrm>
          <a:prstGeom prst="rect">
            <a:avLst/>
          </a:prstGeom>
          <a:solidFill>
            <a:schemeClr val="accent6">
              <a:lumMod val="20000"/>
              <a:lumOff val="80000"/>
            </a:schemeClr>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เป้าเชิงกลยุทธ์ </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lang="en-US" sz="2600" dirty="0">
                <a:solidFill>
                  <a:srgbClr val="000000"/>
                </a:solidFill>
                <a:latin typeface="DB Heavent" panose="02000506060000020004" pitchFamily="2" charset="-34"/>
                <a:ea typeface="Tahoma" panose="020B0604030504040204" pitchFamily="34" charset="0"/>
                <a:cs typeface="DB Heavent" panose="02000506060000020004" pitchFamily="2" charset="-34"/>
              </a:rPr>
              <a:t>55</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ราคาปิด</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52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  </a:t>
            </a:r>
            <a:endPar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sp>
        <p:nvSpPr>
          <p:cNvPr id="14" name="Rectangle 13">
            <a:extLst>
              <a:ext uri="{FF2B5EF4-FFF2-40B4-BE49-F238E27FC236}">
                <a16:creationId xmlns:a16="http://schemas.microsoft.com/office/drawing/2014/main" id="{F50935DD-8067-4D81-8806-B19D766BECE2}"/>
              </a:ext>
            </a:extLst>
          </p:cNvPr>
          <p:cNvSpPr>
            <a:spLocks/>
          </p:cNvSpPr>
          <p:nvPr/>
        </p:nvSpPr>
        <p:spPr>
          <a:xfrm>
            <a:off x="759612" y="55111"/>
            <a:ext cx="8466275" cy="646331"/>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Strategy top picks</a:t>
            </a:r>
          </a:p>
        </p:txBody>
      </p:sp>
      <p:sp>
        <p:nvSpPr>
          <p:cNvPr id="15" name="Pentagon 2">
            <a:extLst>
              <a:ext uri="{FF2B5EF4-FFF2-40B4-BE49-F238E27FC236}">
                <a16:creationId xmlns:a16="http://schemas.microsoft.com/office/drawing/2014/main" id="{AEC0FD24-9E2F-44C8-951D-98141531A643}"/>
              </a:ext>
            </a:extLst>
          </p:cNvPr>
          <p:cNvSpPr/>
          <p:nvPr/>
        </p:nvSpPr>
        <p:spPr>
          <a:xfrm>
            <a:off x="762242" y="953521"/>
            <a:ext cx="2939528" cy="900996"/>
          </a:xfrm>
          <a:prstGeom prst="homePlate">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FFFFF"/>
                </a:solidFill>
                <a:effectLst>
                  <a:outerShdw blurRad="38100" dist="38100" dir="2700000" algn="tl">
                    <a:srgbClr val="000000">
                      <a:alpha val="43137"/>
                    </a:srgbClr>
                  </a:outerShdw>
                </a:effectLst>
                <a:latin typeface="DB Heavent" panose="02000506060000020004" pitchFamily="2" charset="-34"/>
                <a:cs typeface="DB Heavent" panose="02000506060000020004" pitchFamily="2" charset="-34"/>
              </a:rPr>
              <a:t>KCE</a:t>
            </a:r>
            <a:endPar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endParaRPr>
          </a:p>
        </p:txBody>
      </p:sp>
      <p:sp>
        <p:nvSpPr>
          <p:cNvPr id="8" name="Title 1">
            <a:extLst>
              <a:ext uri="{FF2B5EF4-FFF2-40B4-BE49-F238E27FC236}">
                <a16:creationId xmlns:a16="http://schemas.microsoft.com/office/drawing/2014/main" id="{EFF3A148-0C6F-0F1E-027A-D8C972EB4916}"/>
              </a:ext>
            </a:extLst>
          </p:cNvPr>
          <p:cNvSpPr>
            <a:spLocks noGrp="1"/>
          </p:cNvSpPr>
          <p:nvPr>
            <p:ph type="title"/>
          </p:nvPr>
        </p:nvSpPr>
        <p:spPr>
          <a:xfrm>
            <a:off x="299214" y="75201"/>
            <a:ext cx="9999333" cy="727753"/>
          </a:xfrm>
        </p:spPr>
        <p:txBody>
          <a:bodyPr/>
          <a:lstStyle/>
          <a:p>
            <a:r>
              <a:rPr lang="en-US" dirty="0"/>
              <a:t>Strategy top picks</a:t>
            </a:r>
          </a:p>
        </p:txBody>
      </p:sp>
      <p:pic>
        <p:nvPicPr>
          <p:cNvPr id="2" name="Picture 1">
            <a:extLst>
              <a:ext uri="{FF2B5EF4-FFF2-40B4-BE49-F238E27FC236}">
                <a16:creationId xmlns:a16="http://schemas.microsoft.com/office/drawing/2014/main" id="{39C7F739-77D4-9C73-F2CD-1D877F97B43A}"/>
              </a:ext>
            </a:extLst>
          </p:cNvPr>
          <p:cNvPicPr>
            <a:picLocks noChangeAspect="1"/>
          </p:cNvPicPr>
          <p:nvPr/>
        </p:nvPicPr>
        <p:blipFill>
          <a:blip r:embed="rId2"/>
          <a:stretch>
            <a:fillRect/>
          </a:stretch>
        </p:blipFill>
        <p:spPr>
          <a:xfrm>
            <a:off x="7969623" y="2102592"/>
            <a:ext cx="3996107" cy="2047743"/>
          </a:xfrm>
          <a:prstGeom prst="rect">
            <a:avLst/>
          </a:prstGeom>
        </p:spPr>
      </p:pic>
      <p:pic>
        <p:nvPicPr>
          <p:cNvPr id="5" name="Picture 4">
            <a:extLst>
              <a:ext uri="{FF2B5EF4-FFF2-40B4-BE49-F238E27FC236}">
                <a16:creationId xmlns:a16="http://schemas.microsoft.com/office/drawing/2014/main" id="{5F82B08B-FAE5-B096-E105-054DA9AEFD0E}"/>
              </a:ext>
            </a:extLst>
          </p:cNvPr>
          <p:cNvPicPr>
            <a:picLocks noChangeAspect="1"/>
          </p:cNvPicPr>
          <p:nvPr/>
        </p:nvPicPr>
        <p:blipFill>
          <a:blip r:embed="rId3"/>
          <a:stretch>
            <a:fillRect/>
          </a:stretch>
        </p:blipFill>
        <p:spPr>
          <a:xfrm>
            <a:off x="7639157" y="4389431"/>
            <a:ext cx="4418416" cy="1901147"/>
          </a:xfrm>
          <a:prstGeom prst="rect">
            <a:avLst/>
          </a:prstGeom>
        </p:spPr>
      </p:pic>
    </p:spTree>
    <p:extLst>
      <p:ext uri="{BB962C8B-B14F-4D97-AF65-F5344CB8AC3E}">
        <p14:creationId xmlns:p14="http://schemas.microsoft.com/office/powerpoint/2010/main" val="37768564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2252F4-91C7-87AB-AA4D-0D5A464F5B69}"/>
              </a:ext>
            </a:extLst>
          </p:cNvPr>
          <p:cNvPicPr>
            <a:picLocks noChangeAspect="1"/>
          </p:cNvPicPr>
          <p:nvPr/>
        </p:nvPicPr>
        <p:blipFill>
          <a:blip r:embed="rId2"/>
          <a:stretch>
            <a:fillRect/>
          </a:stretch>
        </p:blipFill>
        <p:spPr>
          <a:xfrm>
            <a:off x="738857" y="876619"/>
            <a:ext cx="10714286" cy="5104762"/>
          </a:xfrm>
          <a:prstGeom prst="rect">
            <a:avLst/>
          </a:prstGeom>
        </p:spPr>
      </p:pic>
      <p:cxnSp>
        <p:nvCxnSpPr>
          <p:cNvPr id="5" name="Straight Arrow Connector 4">
            <a:extLst>
              <a:ext uri="{FF2B5EF4-FFF2-40B4-BE49-F238E27FC236}">
                <a16:creationId xmlns:a16="http://schemas.microsoft.com/office/drawing/2014/main" id="{0AC25C8B-9548-AAC3-495F-B904F59BC3F1}"/>
              </a:ext>
            </a:extLst>
          </p:cNvPr>
          <p:cNvCxnSpPr/>
          <p:nvPr/>
        </p:nvCxnSpPr>
        <p:spPr>
          <a:xfrm>
            <a:off x="8525435" y="2823882"/>
            <a:ext cx="23577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1674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FBFF95-43B5-483A-BD93-F6DFD32570EA}"/>
              </a:ext>
            </a:extLst>
          </p:cNvPr>
          <p:cNvSpPr txBox="1"/>
          <p:nvPr/>
        </p:nvSpPr>
        <p:spPr>
          <a:xfrm>
            <a:off x="63444" y="2606106"/>
            <a:ext cx="7632756" cy="3939540"/>
          </a:xfrm>
          <a:prstGeom prst="rect">
            <a:avLst/>
          </a:prstGeom>
        </p:spPr>
        <p:txBody>
          <a:bodyPr wrap="square" rtlCol="0">
            <a:spAutoFit/>
          </a:bodyPr>
          <a:lstStyle/>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หุ้นกลุ่มธนาคารส่วนใหญ่ ไม่ได้ขึ้นตามตลาดในรอบนี้ และบางตัวราคาลงมา ทั้งๆที่กำไรยังดี รวมถึง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KTB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ด้วย เราจึงมองเป็นจังหวะในการเข้าซื้อ เพื่อเก็งกำไรช่วงสั้น จากความที่ราคา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laggard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เมื่อเทียบกับตลาด</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KTB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กำไรสุทธิใน 3</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Q23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 1.03 หมื่นลบ. +22%</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YoY ; +1%QoQ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ถือว่ากำไรยังมีการเติบโต</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ผู้บริหารยังคงเป้าหมายการเติบโตปี 2023</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E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ไว้ที่เดิม แต่มี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NIM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ที่มีโอกาสมากกว่าเป้าหมายที่ 2.8% (เราคาด 3.0%) เพราะ 4</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Q23E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มีการปรับอัตราดอกเบี้ย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M-rate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เพิ่มขึ้นอีก</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ความเสี่ยงของหุ้นธนาคาร  คือ อิงกับเศรษฐกิจ โดยสัปดาห์นี้ ไทยจะรายงาน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GDP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ขณะที่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KTB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มีเรื่องของ มาตรการแจกเงินของรัฐบาล ที่อาจดึง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KTB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ไปเกี่ยวโยงด้วย</a:t>
            </a:r>
          </a:p>
        </p:txBody>
      </p:sp>
      <p:grpSp>
        <p:nvGrpSpPr>
          <p:cNvPr id="10" name="Group 9"/>
          <p:cNvGrpSpPr/>
          <p:nvPr/>
        </p:nvGrpSpPr>
        <p:grpSpPr>
          <a:xfrm>
            <a:off x="2390665" y="942683"/>
            <a:ext cx="8845450" cy="920812"/>
            <a:chOff x="2444849" y="942683"/>
            <a:chExt cx="8845450" cy="920812"/>
          </a:xfrm>
        </p:grpSpPr>
        <p:grpSp>
          <p:nvGrpSpPr>
            <p:cNvPr id="6" name="Group 5"/>
            <p:cNvGrpSpPr/>
            <p:nvPr/>
          </p:nvGrpSpPr>
          <p:grpSpPr>
            <a:xfrm>
              <a:off x="2444849" y="953520"/>
              <a:ext cx="8845450" cy="909975"/>
              <a:chOff x="2965422" y="922100"/>
              <a:chExt cx="8239198" cy="909975"/>
            </a:xfrm>
          </p:grpSpPr>
          <p:sp>
            <p:nvSpPr>
              <p:cNvPr id="33" name="Rectangle 32"/>
              <p:cNvSpPr/>
              <p:nvPr/>
            </p:nvSpPr>
            <p:spPr>
              <a:xfrm>
                <a:off x="2965422" y="922100"/>
                <a:ext cx="8239198" cy="909975"/>
              </a:xfrm>
              <a:prstGeom prst="rect">
                <a:avLst/>
              </a:prstGeom>
              <a:solidFill>
                <a:schemeClr val="bg1">
                  <a:lumMod val="9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30" name="Rectangle 29"/>
              <p:cNvSpPr/>
              <p:nvPr/>
            </p:nvSpPr>
            <p:spPr>
              <a:xfrm>
                <a:off x="4020678" y="967994"/>
                <a:ext cx="70036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“มีความ </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laggard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อยู่ในตัว </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a:t>
                </a:r>
              </a:p>
            </p:txBody>
          </p:sp>
        </p:grpSp>
        <p:sp>
          <p:nvSpPr>
            <p:cNvPr id="9" name="Rectangle 8"/>
            <p:cNvSpPr/>
            <p:nvPr/>
          </p:nvSpPr>
          <p:spPr>
            <a:xfrm>
              <a:off x="11121815"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16" name="Rectangle 15"/>
            <p:cNvSpPr/>
            <p:nvPr/>
          </p:nvSpPr>
          <p:spPr>
            <a:xfrm>
              <a:off x="10982423"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grpSp>
      <p:sp>
        <p:nvSpPr>
          <p:cNvPr id="18" name="Rectangle 17"/>
          <p:cNvSpPr/>
          <p:nvPr/>
        </p:nvSpPr>
        <p:spPr>
          <a:xfrm>
            <a:off x="759612" y="2102592"/>
            <a:ext cx="4805926" cy="492443"/>
          </a:xfrm>
          <a:prstGeom prst="rect">
            <a:avLst/>
          </a:prstGeom>
          <a:solidFill>
            <a:schemeClr val="accent6">
              <a:lumMod val="20000"/>
              <a:lumOff val="80000"/>
            </a:schemeClr>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เป้าเชิงกลยุทธ์ </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19.20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ราคาปิด</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lang="en-US" sz="2600" dirty="0">
                <a:solidFill>
                  <a:srgbClr val="000000"/>
                </a:solidFill>
                <a:latin typeface="DB Heavent" panose="02000506060000020004" pitchFamily="2" charset="-34"/>
                <a:ea typeface="Tahoma" panose="020B0604030504040204" pitchFamily="34" charset="0"/>
                <a:cs typeface="DB Heavent" panose="02000506060000020004" pitchFamily="2" charset="-34"/>
              </a:rPr>
              <a:t>18.50</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  </a:t>
            </a:r>
            <a:endPar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sp>
        <p:nvSpPr>
          <p:cNvPr id="14" name="Rectangle 13">
            <a:extLst>
              <a:ext uri="{FF2B5EF4-FFF2-40B4-BE49-F238E27FC236}">
                <a16:creationId xmlns:a16="http://schemas.microsoft.com/office/drawing/2014/main" id="{F50935DD-8067-4D81-8806-B19D766BECE2}"/>
              </a:ext>
            </a:extLst>
          </p:cNvPr>
          <p:cNvSpPr>
            <a:spLocks/>
          </p:cNvSpPr>
          <p:nvPr/>
        </p:nvSpPr>
        <p:spPr>
          <a:xfrm>
            <a:off x="759612" y="55111"/>
            <a:ext cx="8466275" cy="646331"/>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Strategy top picks</a:t>
            </a:r>
          </a:p>
        </p:txBody>
      </p:sp>
      <p:sp>
        <p:nvSpPr>
          <p:cNvPr id="15" name="Pentagon 2">
            <a:extLst>
              <a:ext uri="{FF2B5EF4-FFF2-40B4-BE49-F238E27FC236}">
                <a16:creationId xmlns:a16="http://schemas.microsoft.com/office/drawing/2014/main" id="{AEC0FD24-9E2F-44C8-951D-98141531A643}"/>
              </a:ext>
            </a:extLst>
          </p:cNvPr>
          <p:cNvSpPr/>
          <p:nvPr/>
        </p:nvSpPr>
        <p:spPr>
          <a:xfrm>
            <a:off x="762242" y="953521"/>
            <a:ext cx="2939528" cy="900996"/>
          </a:xfrm>
          <a:prstGeom prst="homePlate">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FFFFF"/>
                </a:solidFill>
                <a:effectLst>
                  <a:outerShdw blurRad="38100" dist="38100" dir="2700000" algn="tl">
                    <a:srgbClr val="000000">
                      <a:alpha val="43137"/>
                    </a:srgbClr>
                  </a:outerShdw>
                </a:effectLst>
                <a:latin typeface="DB Heavent" panose="02000506060000020004" pitchFamily="2" charset="-34"/>
                <a:cs typeface="DB Heavent" panose="02000506060000020004" pitchFamily="2" charset="-34"/>
              </a:rPr>
              <a:t>KTB</a:t>
            </a:r>
            <a:endPar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endParaRPr>
          </a:p>
        </p:txBody>
      </p:sp>
      <p:sp>
        <p:nvSpPr>
          <p:cNvPr id="8" name="Title 1">
            <a:extLst>
              <a:ext uri="{FF2B5EF4-FFF2-40B4-BE49-F238E27FC236}">
                <a16:creationId xmlns:a16="http://schemas.microsoft.com/office/drawing/2014/main" id="{EFF3A148-0C6F-0F1E-027A-D8C972EB4916}"/>
              </a:ext>
            </a:extLst>
          </p:cNvPr>
          <p:cNvSpPr>
            <a:spLocks noGrp="1"/>
          </p:cNvSpPr>
          <p:nvPr>
            <p:ph type="title"/>
          </p:nvPr>
        </p:nvSpPr>
        <p:spPr>
          <a:xfrm>
            <a:off x="299214" y="75201"/>
            <a:ext cx="9999333" cy="727753"/>
          </a:xfrm>
        </p:spPr>
        <p:txBody>
          <a:bodyPr/>
          <a:lstStyle/>
          <a:p>
            <a:r>
              <a:rPr lang="en-US" dirty="0"/>
              <a:t>Strategy top picks</a:t>
            </a:r>
          </a:p>
        </p:txBody>
      </p:sp>
      <p:pic>
        <p:nvPicPr>
          <p:cNvPr id="7" name="Picture 6">
            <a:extLst>
              <a:ext uri="{FF2B5EF4-FFF2-40B4-BE49-F238E27FC236}">
                <a16:creationId xmlns:a16="http://schemas.microsoft.com/office/drawing/2014/main" id="{FCECFBA3-43E0-B61B-3DF8-674A89B68889}"/>
              </a:ext>
            </a:extLst>
          </p:cNvPr>
          <p:cNvPicPr>
            <a:picLocks noChangeAspect="1"/>
          </p:cNvPicPr>
          <p:nvPr/>
        </p:nvPicPr>
        <p:blipFill>
          <a:blip r:embed="rId2"/>
          <a:stretch>
            <a:fillRect/>
          </a:stretch>
        </p:blipFill>
        <p:spPr>
          <a:xfrm>
            <a:off x="7905738" y="2014061"/>
            <a:ext cx="4079381" cy="2072024"/>
          </a:xfrm>
          <a:prstGeom prst="rect">
            <a:avLst/>
          </a:prstGeom>
        </p:spPr>
      </p:pic>
      <p:pic>
        <p:nvPicPr>
          <p:cNvPr id="11" name="Picture 10">
            <a:extLst>
              <a:ext uri="{FF2B5EF4-FFF2-40B4-BE49-F238E27FC236}">
                <a16:creationId xmlns:a16="http://schemas.microsoft.com/office/drawing/2014/main" id="{AD88E580-E4CF-34C6-2445-DC60BCB501DD}"/>
              </a:ext>
            </a:extLst>
          </p:cNvPr>
          <p:cNvPicPr>
            <a:picLocks noChangeAspect="1"/>
          </p:cNvPicPr>
          <p:nvPr/>
        </p:nvPicPr>
        <p:blipFill>
          <a:blip r:embed="rId3"/>
          <a:stretch>
            <a:fillRect/>
          </a:stretch>
        </p:blipFill>
        <p:spPr>
          <a:xfrm>
            <a:off x="7842573" y="4374099"/>
            <a:ext cx="4142546" cy="1880352"/>
          </a:xfrm>
          <a:prstGeom prst="rect">
            <a:avLst/>
          </a:prstGeom>
        </p:spPr>
      </p:pic>
    </p:spTree>
    <p:extLst>
      <p:ext uri="{BB962C8B-B14F-4D97-AF65-F5344CB8AC3E}">
        <p14:creationId xmlns:p14="http://schemas.microsoft.com/office/powerpoint/2010/main" val="1594465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95C3-94D9-46B2-A126-D1C2B5EDB002}"/>
              </a:ext>
            </a:extLst>
          </p:cNvPr>
          <p:cNvSpPr>
            <a:spLocks noGrp="1"/>
          </p:cNvSpPr>
          <p:nvPr>
            <p:ph type="title"/>
          </p:nvPr>
        </p:nvSpPr>
        <p:spPr/>
        <p:txBody>
          <a:bodyPr/>
          <a:lstStyle/>
          <a:p>
            <a:r>
              <a:rPr lang="en-US" dirty="0"/>
              <a:t>Weekly Strategies</a:t>
            </a:r>
            <a:br>
              <a:rPr lang="en-US" dirty="0"/>
            </a:br>
            <a:endParaRPr lang="en-US" dirty="0"/>
          </a:p>
        </p:txBody>
      </p:sp>
      <p:sp>
        <p:nvSpPr>
          <p:cNvPr id="24" name="TextBox 23">
            <a:extLst>
              <a:ext uri="{FF2B5EF4-FFF2-40B4-BE49-F238E27FC236}">
                <a16:creationId xmlns:a16="http://schemas.microsoft.com/office/drawing/2014/main" id="{0A654BC6-9C96-9CC5-1A27-792706996A6B}"/>
              </a:ext>
            </a:extLst>
          </p:cNvPr>
          <p:cNvSpPr txBox="1"/>
          <p:nvPr/>
        </p:nvSpPr>
        <p:spPr>
          <a:xfrm>
            <a:off x="81054" y="1573668"/>
            <a:ext cx="6311200" cy="4832092"/>
          </a:xfrm>
          <a:prstGeom prst="rect">
            <a:avLst/>
          </a:prstGeom>
          <a:noFill/>
        </p:spPr>
        <p:txBody>
          <a:bodyPr wrap="square" rtlCol="0">
            <a:spAutoFit/>
          </a:bodyPr>
          <a:lstStyle/>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tab pos="180984" algn="l"/>
              </a:tabLst>
              <a:defRPr/>
            </a:pPr>
            <a:r>
              <a:rPr kumimoji="0" lang="th-TH" sz="28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คาดกรอบดัชนีฯ สัปดาห์นี้ </a:t>
            </a:r>
            <a:r>
              <a:rPr kumimoji="0" lang="en-US" sz="2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13</a:t>
            </a:r>
            <a:r>
              <a:rPr kumimoji="0" lang="th-TH" sz="2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60</a:t>
            </a:r>
            <a:r>
              <a:rPr kumimoji="0" lang="en-US" sz="2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-140</a:t>
            </a:r>
            <a:r>
              <a:rPr kumimoji="0" lang="th-TH" sz="2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0 </a:t>
            </a:r>
            <a:r>
              <a:rPr kumimoji="0" lang="th-TH" sz="28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จุด (สัปดาห์ที่ผ่านมา</a:t>
            </a:r>
            <a:r>
              <a:rPr kumimoji="0" lang="en-US" sz="28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 1,389.57 </a:t>
            </a:r>
            <a:r>
              <a:rPr kumimoji="0" lang="th-TH" sz="28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จุด /-2.12%)</a:t>
            </a:r>
          </a:p>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tab pos="180984" algn="l"/>
              </a:tabLst>
              <a:defRPr/>
            </a:pPr>
            <a:r>
              <a:rPr kumimoji="0" lang="th-TH" sz="2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ตลาดหุ้นในสัปดาห์นี้คาดว่าจะยังคงผันผวนต่อจากการทยอยรายงานกำไรของบริษัทต่าง ๆ </a:t>
            </a:r>
          </a:p>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tab pos="180984" algn="l"/>
              </a:tabLst>
              <a:defRPr/>
            </a:pPr>
            <a:r>
              <a:rPr kumimoji="0" lang="th-TH" sz="28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ความไม่แน่นอนในทิศทางของดอกเบี้ยสหรัฐฯ กลับมากระทบต่อ </a:t>
            </a:r>
            <a:r>
              <a:rPr kumimoji="0" lang="en-US" sz="28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Flow </a:t>
            </a:r>
            <a:r>
              <a:rPr kumimoji="0" lang="th-TH" sz="28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ในตลาดเอเซียอีกครั้ง </a:t>
            </a:r>
          </a:p>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tab pos="180984" algn="l"/>
              </a:tabLst>
              <a:defRPr/>
            </a:pPr>
            <a:r>
              <a:rPr kumimoji="0" lang="th-TH" sz="28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ตัวแปรที่สำคัญที่ยังต้องติดตาม คือ สถานการณ์ตะวันออกกลาง และ ตัวเลขเงินเฟ้อของสหรัฐฯ</a:t>
            </a:r>
          </a:p>
          <a:p>
            <a:pPr marL="180984" marR="0" lvl="0" indent="-180984" algn="l" defTabSz="914446" rtl="0" eaLnBrk="1" fontAlgn="auto" latinLnBrk="0" hangingPunct="1">
              <a:lnSpc>
                <a:spcPct val="100000"/>
              </a:lnSpc>
              <a:spcBef>
                <a:spcPts val="0"/>
              </a:spcBef>
              <a:spcAft>
                <a:spcPts val="0"/>
              </a:spcAft>
              <a:buClr>
                <a:prstClr val="black">
                  <a:lumMod val="75000"/>
                  <a:lumOff val="25000"/>
                </a:prstClr>
              </a:buClr>
              <a:buSzPct val="110000"/>
              <a:buFont typeface="Wingdings" panose="05000000000000000000" pitchFamily="2" charset="2"/>
              <a:buChar char="§"/>
              <a:tabLst>
                <a:tab pos="180984" algn="l"/>
              </a:tabLst>
              <a:defRPr/>
            </a:pPr>
            <a:r>
              <a:rPr kumimoji="0" lang="th-TH" sz="2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การแจกเงินของรัฐบาล เราประเมินว่า นักลงทุน(ตลาด) อาจมีความกังวลในเรื่องการกู้เงิน ขณะที่หุ้นค้าปลีก จะเป็นกลุ่มที่ได้ประโยชน์จากมาตรการนี้</a:t>
            </a:r>
          </a:p>
        </p:txBody>
      </p:sp>
      <p:sp>
        <p:nvSpPr>
          <p:cNvPr id="25" name="TextBox 24">
            <a:extLst>
              <a:ext uri="{FF2B5EF4-FFF2-40B4-BE49-F238E27FC236}">
                <a16:creationId xmlns:a16="http://schemas.microsoft.com/office/drawing/2014/main" id="{E432C7E4-2F7D-3F8E-3C92-21E4B0AA24AA}"/>
              </a:ext>
            </a:extLst>
          </p:cNvPr>
          <p:cNvSpPr txBox="1"/>
          <p:nvPr/>
        </p:nvSpPr>
        <p:spPr>
          <a:xfrm>
            <a:off x="6392254" y="1566981"/>
            <a:ext cx="5776820" cy="4647426"/>
          </a:xfrm>
          <a:prstGeom prst="rect">
            <a:avLst/>
          </a:prstGeom>
          <a:noFill/>
        </p:spPr>
        <p:txBody>
          <a:bodyPr wrap="square" rtlCol="0">
            <a:spAutoFit/>
          </a:bodyPr>
          <a:lstStyle/>
          <a:p>
            <a:pPr marL="180984" marR="0" lvl="0" indent="-180984" algn="l" defTabSz="914446" rtl="0" eaLnBrk="1" fontAlgn="auto" latinLnBrk="0" hangingPunct="1">
              <a:lnSpc>
                <a:spcPct val="100000"/>
              </a:lnSpc>
              <a:spcBef>
                <a:spcPts val="0"/>
              </a:spcBef>
              <a:spcAft>
                <a:spcPts val="600"/>
              </a:spcAft>
              <a:buClr>
                <a:prstClr val="black">
                  <a:lumMod val="75000"/>
                  <a:lumOff val="25000"/>
                </a:prstClr>
              </a:buClr>
              <a:buSzPct val="110000"/>
              <a:buFont typeface="Wingdings" panose="05000000000000000000" pitchFamily="2" charset="2"/>
              <a:buChar char="§"/>
              <a:tabLst>
                <a:tab pos="180984" algn="l"/>
              </a:tabLst>
              <a:defRPr/>
            </a:pP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แรงซื้อตลาดหุ้นไทยยังเบาบาง แม้จะได้เห็นข่าวการแจกเงินแล้วก็ตาม คาดนักลงทุนจะรอดูเงินเฟ้อสหรัฐฯสัปดาห์หน้า และยังมีเรื่อง </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MSCI Index Review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ช่วงปลายสัปดาห์ </a:t>
            </a:r>
            <a:r>
              <a:rPr kumimoji="0" lang="th-TH" sz="2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การเข้าซื้อรอบใหม่ อาจต้องรอใกล้ๆ 1360 จุด หรือไม่ก็ผ่าน 1410 จุดไปเลย (ระหว่างนี้ </a:t>
            </a:r>
            <a:r>
              <a:rPr kumimoji="0" lang="en-US" sz="2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hold </a:t>
            </a:r>
            <a:r>
              <a:rPr kumimoji="0" lang="th-TH" sz="2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หุ้นไว้ก่อน)</a:t>
            </a:r>
          </a:p>
          <a:p>
            <a:pPr marL="180984" marR="0" lvl="0" indent="-180984" algn="l" defTabSz="914446" rtl="0" eaLnBrk="1" fontAlgn="auto" latinLnBrk="0" hangingPunct="1">
              <a:lnSpc>
                <a:spcPct val="100000"/>
              </a:lnSpc>
              <a:spcBef>
                <a:spcPts val="0"/>
              </a:spcBef>
              <a:spcAft>
                <a:spcPts val="600"/>
              </a:spcAft>
              <a:buClr>
                <a:prstClr val="black">
                  <a:lumMod val="75000"/>
                  <a:lumOff val="25000"/>
                </a:prstClr>
              </a:buClr>
              <a:buSzPct val="110000"/>
              <a:buFont typeface="Wingdings" panose="05000000000000000000" pitchFamily="2" charset="2"/>
              <a:buChar char="§"/>
              <a:tabLst>
                <a:tab pos="180984" algn="l"/>
              </a:tabLst>
              <a:defRPr/>
            </a:pP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กำไรตลาดไตรมาสนี้ แย่ตามคาด (ถ้าไม่รวม </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stock gain)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หุ้นอิงการบริโภค อิงภาวะเศรษฐกิจ จะรายงานกำไร </a:t>
            </a:r>
            <a:r>
              <a:rPr kumimoji="0" lang="th-TH" sz="2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การเล่นกับเรื่องงบ ควรเลือกหุ้นที่ราคายังไม่ตอบสนองต่อหุ้นที่งบดี หรือเล่นหุ้นที่กำไรผ่านจุดต่ำสุดไปแล้ว แต่ราคายังไม่ขึ้น</a:t>
            </a:r>
          </a:p>
          <a:p>
            <a:pPr marL="180984" marR="0" lvl="0" indent="-180984" algn="l" defTabSz="914446" rtl="0" eaLnBrk="1" fontAlgn="auto" latinLnBrk="0" hangingPunct="1">
              <a:lnSpc>
                <a:spcPct val="100000"/>
              </a:lnSpc>
              <a:spcBef>
                <a:spcPts val="0"/>
              </a:spcBef>
              <a:spcAft>
                <a:spcPts val="600"/>
              </a:spcAft>
              <a:buClr>
                <a:prstClr val="black">
                  <a:lumMod val="75000"/>
                  <a:lumOff val="25000"/>
                </a:prstClr>
              </a:buClr>
              <a:buSzPct val="110000"/>
              <a:buFont typeface="Wingdings" panose="05000000000000000000" pitchFamily="2" charset="2"/>
              <a:buChar char="§"/>
              <a:tabLst>
                <a:tab pos="180984" algn="l"/>
              </a:tabLst>
              <a:defRPr/>
            </a:pP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เรายังคงเงินสดไว้ที่ระดับ 70% แรงซื้อในตลาดยังเบาบาง เรานำ </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WHA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ออก หลังงบน่าผิดหวังและนำ </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KBANK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เข้ามาแทน</a:t>
            </a:r>
          </a:p>
        </p:txBody>
      </p:sp>
      <p:grpSp>
        <p:nvGrpSpPr>
          <p:cNvPr id="26" name="Group 25">
            <a:extLst>
              <a:ext uri="{FF2B5EF4-FFF2-40B4-BE49-F238E27FC236}">
                <a16:creationId xmlns:a16="http://schemas.microsoft.com/office/drawing/2014/main" id="{748A19C8-56D3-DE3E-18B5-DDC9E9957DC0}"/>
              </a:ext>
            </a:extLst>
          </p:cNvPr>
          <p:cNvGrpSpPr/>
          <p:nvPr/>
        </p:nvGrpSpPr>
        <p:grpSpPr>
          <a:xfrm>
            <a:off x="631926" y="863212"/>
            <a:ext cx="3793869" cy="670288"/>
            <a:chOff x="526625" y="863212"/>
            <a:chExt cx="3793869" cy="670288"/>
          </a:xfrm>
        </p:grpSpPr>
        <p:sp>
          <p:nvSpPr>
            <p:cNvPr id="27" name="Rounded Rectangle 5">
              <a:extLst>
                <a:ext uri="{FF2B5EF4-FFF2-40B4-BE49-F238E27FC236}">
                  <a16:creationId xmlns:a16="http://schemas.microsoft.com/office/drawing/2014/main" id="{4FA0704E-1D8F-956E-65FC-258EF01993F6}"/>
                </a:ext>
              </a:extLst>
            </p:cNvPr>
            <p:cNvSpPr/>
            <p:nvPr/>
          </p:nvSpPr>
          <p:spPr>
            <a:xfrm>
              <a:off x="867358" y="903380"/>
              <a:ext cx="3453136" cy="598055"/>
            </a:xfrm>
            <a:prstGeom prst="roundRect">
              <a:avLst>
                <a:gd name="adj" fmla="val 50000"/>
              </a:avLst>
            </a:prstGeom>
            <a:solidFill>
              <a:schemeClr val="bg1"/>
            </a:solidFill>
            <a:ln w="19050">
              <a:solidFill>
                <a:srgbClr val="366A8E"/>
              </a:solidFill>
            </a:ln>
            <a:effectLst>
              <a:outerShdw blurRad="50800" dist="38100" dir="2700000" algn="tl" rotWithShape="0">
                <a:prstClr val="black">
                  <a:alpha val="40000"/>
                </a:prstClr>
              </a:outerShdw>
            </a:effectLst>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sp>
          <p:nvSpPr>
            <p:cNvPr id="28" name="TextBox 27">
              <a:extLst>
                <a:ext uri="{FF2B5EF4-FFF2-40B4-BE49-F238E27FC236}">
                  <a16:creationId xmlns:a16="http://schemas.microsoft.com/office/drawing/2014/main" id="{5E3DBC2C-18A9-E56B-1C7D-01A8C509AE5D}"/>
                </a:ext>
              </a:extLst>
            </p:cNvPr>
            <p:cNvSpPr txBox="1"/>
            <p:nvPr/>
          </p:nvSpPr>
          <p:spPr>
            <a:xfrm>
              <a:off x="1193543" y="887169"/>
              <a:ext cx="2556580" cy="64633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Market Outlook</a:t>
              </a:r>
              <a:endParaRPr kumimoji="0" lang="th-TH" sz="3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sp>
          <p:nvSpPr>
            <p:cNvPr id="29" name="Oval 28">
              <a:extLst>
                <a:ext uri="{FF2B5EF4-FFF2-40B4-BE49-F238E27FC236}">
                  <a16:creationId xmlns:a16="http://schemas.microsoft.com/office/drawing/2014/main" id="{BA66CAA3-16D9-7D3C-6C8A-2972E83036FE}"/>
                </a:ext>
              </a:extLst>
            </p:cNvPr>
            <p:cNvSpPr/>
            <p:nvPr/>
          </p:nvSpPr>
          <p:spPr>
            <a:xfrm>
              <a:off x="526625" y="863212"/>
              <a:ext cx="681465" cy="666412"/>
            </a:xfrm>
            <a:prstGeom prst="ellipse">
              <a:avLst/>
            </a:prstGeom>
            <a:solidFill>
              <a:schemeClr val="bg1"/>
            </a:solidFill>
            <a:ln w="28575">
              <a:solidFill>
                <a:srgbClr val="366A8E"/>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pic>
          <p:nvPicPr>
            <p:cNvPr id="30" name="Picture 29">
              <a:extLst>
                <a:ext uri="{FF2B5EF4-FFF2-40B4-BE49-F238E27FC236}">
                  <a16:creationId xmlns:a16="http://schemas.microsoft.com/office/drawing/2014/main" id="{88D8E38E-B7C6-9D7E-581D-1A4C175310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7803" y="966532"/>
              <a:ext cx="488351" cy="460329"/>
            </a:xfrm>
            <a:prstGeom prst="rect">
              <a:avLst/>
            </a:prstGeom>
          </p:spPr>
        </p:pic>
      </p:grpSp>
      <p:grpSp>
        <p:nvGrpSpPr>
          <p:cNvPr id="31" name="Group 30">
            <a:extLst>
              <a:ext uri="{FF2B5EF4-FFF2-40B4-BE49-F238E27FC236}">
                <a16:creationId xmlns:a16="http://schemas.microsoft.com/office/drawing/2014/main" id="{ECE8CFF5-5134-72EB-5E5F-26EDD0123721}"/>
              </a:ext>
            </a:extLst>
          </p:cNvPr>
          <p:cNvGrpSpPr/>
          <p:nvPr/>
        </p:nvGrpSpPr>
        <p:grpSpPr>
          <a:xfrm>
            <a:off x="6663967" y="863212"/>
            <a:ext cx="3699131" cy="655625"/>
            <a:chOff x="6215766" y="863212"/>
            <a:chExt cx="3699131" cy="655625"/>
          </a:xfrm>
        </p:grpSpPr>
        <p:sp>
          <p:nvSpPr>
            <p:cNvPr id="32" name="Rounded Rectangle 5">
              <a:extLst>
                <a:ext uri="{FF2B5EF4-FFF2-40B4-BE49-F238E27FC236}">
                  <a16:creationId xmlns:a16="http://schemas.microsoft.com/office/drawing/2014/main" id="{C29FBE8C-60C7-91E7-0F9F-CB06BA7289ED}"/>
                </a:ext>
              </a:extLst>
            </p:cNvPr>
            <p:cNvSpPr/>
            <p:nvPr/>
          </p:nvSpPr>
          <p:spPr>
            <a:xfrm>
              <a:off x="6461761" y="892513"/>
              <a:ext cx="3453136" cy="598055"/>
            </a:xfrm>
            <a:prstGeom prst="roundRect">
              <a:avLst>
                <a:gd name="adj" fmla="val 50000"/>
              </a:avLst>
            </a:prstGeom>
            <a:solidFill>
              <a:schemeClr val="bg1"/>
            </a:solidFill>
            <a:ln w="19050">
              <a:solidFill>
                <a:srgbClr val="366A8E"/>
              </a:solidFill>
            </a:ln>
            <a:effectLst>
              <a:outerShdw blurRad="50800" dist="38100" dir="2700000" algn="tl" rotWithShape="0">
                <a:prstClr val="black">
                  <a:alpha val="40000"/>
                </a:prstClr>
              </a:outerShdw>
            </a:effectLst>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sp>
          <p:nvSpPr>
            <p:cNvPr id="33" name="Oval 32">
              <a:extLst>
                <a:ext uri="{FF2B5EF4-FFF2-40B4-BE49-F238E27FC236}">
                  <a16:creationId xmlns:a16="http://schemas.microsoft.com/office/drawing/2014/main" id="{B7D7180E-8467-4279-99C3-D20168F13818}"/>
                </a:ext>
              </a:extLst>
            </p:cNvPr>
            <p:cNvSpPr/>
            <p:nvPr/>
          </p:nvSpPr>
          <p:spPr>
            <a:xfrm>
              <a:off x="6215766" y="863213"/>
              <a:ext cx="648157" cy="655624"/>
            </a:xfrm>
            <a:prstGeom prst="ellipse">
              <a:avLst/>
            </a:prstGeom>
            <a:solidFill>
              <a:schemeClr val="bg1"/>
            </a:solidFill>
            <a:ln w="28575">
              <a:solidFill>
                <a:srgbClr val="366A8E"/>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DB Heavent Light"/>
              </a:endParaRPr>
            </a:p>
          </p:txBody>
        </p:sp>
        <p:sp>
          <p:nvSpPr>
            <p:cNvPr id="34" name="TextBox 33">
              <a:extLst>
                <a:ext uri="{FF2B5EF4-FFF2-40B4-BE49-F238E27FC236}">
                  <a16:creationId xmlns:a16="http://schemas.microsoft.com/office/drawing/2014/main" id="{E71EE64B-E32D-EC61-67CF-A17A0A1C5753}"/>
                </a:ext>
              </a:extLst>
            </p:cNvPr>
            <p:cNvSpPr txBox="1"/>
            <p:nvPr/>
          </p:nvSpPr>
          <p:spPr>
            <a:xfrm>
              <a:off x="6970221" y="863212"/>
              <a:ext cx="2556580" cy="64633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Market  Strategy</a:t>
              </a:r>
              <a:endParaRPr kumimoji="0" lang="th-TH" sz="3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pic>
          <p:nvPicPr>
            <p:cNvPr id="35" name="Picture 34">
              <a:extLst>
                <a:ext uri="{FF2B5EF4-FFF2-40B4-BE49-F238E27FC236}">
                  <a16:creationId xmlns:a16="http://schemas.microsoft.com/office/drawing/2014/main" id="{A0F27EDA-B21F-68B5-22F9-021199EC50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53867" y="949951"/>
              <a:ext cx="555527" cy="426458"/>
            </a:xfrm>
            <a:prstGeom prst="rect">
              <a:avLst/>
            </a:prstGeom>
          </p:spPr>
        </p:pic>
      </p:grpSp>
      <p:sp>
        <p:nvSpPr>
          <p:cNvPr id="5" name="TextBox 4">
            <a:extLst>
              <a:ext uri="{FF2B5EF4-FFF2-40B4-BE49-F238E27FC236}">
                <a16:creationId xmlns:a16="http://schemas.microsoft.com/office/drawing/2014/main" id="{8526F3FF-A495-F3E7-59DD-2721DC14D7DD}"/>
              </a:ext>
            </a:extLst>
          </p:cNvPr>
          <p:cNvSpPr txBox="1"/>
          <p:nvPr/>
        </p:nvSpPr>
        <p:spPr>
          <a:xfrm>
            <a:off x="10648202" y="762765"/>
            <a:ext cx="1343638" cy="400110"/>
          </a:xfrm>
          <a:prstGeom prst="rect">
            <a:avLst/>
          </a:prstGeom>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2000" b="0" i="0" u="none" strike="noStrike" kern="1200" cap="none" spc="0" normalizeH="0" baseline="0" noProof="0" dirty="0">
                <a:ln>
                  <a:noFill/>
                </a:ln>
                <a:solidFill>
                  <a:srgbClr val="000000">
                    <a:lumMod val="50000"/>
                    <a:lumOff val="50000"/>
                  </a:srgbClr>
                </a:solidFill>
                <a:effectLst/>
                <a:uLnTx/>
                <a:uFillTx/>
                <a:latin typeface="DB Heavent Light" panose="02000506060000020004" pitchFamily="2" charset="-34"/>
                <a:ea typeface="+mn-ea"/>
                <a:cs typeface="DB Heavent Light" panose="02000506060000020004" pitchFamily="2" charset="-34"/>
              </a:rPr>
              <a:t>13 – 17 </a:t>
            </a:r>
            <a:r>
              <a:rPr kumimoji="0" lang="en-US" sz="2000" b="0" i="0" u="none" strike="noStrike" kern="1200" cap="none" spc="0" normalizeH="0" baseline="0" noProof="0" dirty="0">
                <a:ln>
                  <a:noFill/>
                </a:ln>
                <a:solidFill>
                  <a:srgbClr val="000000">
                    <a:lumMod val="50000"/>
                    <a:lumOff val="50000"/>
                  </a:srgbClr>
                </a:solidFill>
                <a:effectLst/>
                <a:uLnTx/>
                <a:uFillTx/>
                <a:latin typeface="DB Heavent Light" panose="02000506060000020004" pitchFamily="2" charset="-34"/>
                <a:ea typeface="+mn-ea"/>
                <a:cs typeface="DB Heavent Light" panose="02000506060000020004" pitchFamily="2" charset="-34"/>
              </a:rPr>
              <a:t>Nov 23</a:t>
            </a:r>
          </a:p>
        </p:txBody>
      </p:sp>
      <p:cxnSp>
        <p:nvCxnSpPr>
          <p:cNvPr id="3" name="Straight Arrow Connector 2">
            <a:extLst>
              <a:ext uri="{FF2B5EF4-FFF2-40B4-BE49-F238E27FC236}">
                <a16:creationId xmlns:a16="http://schemas.microsoft.com/office/drawing/2014/main" id="{1220FDAE-55BF-EFEB-848D-5C32B3C1270A}"/>
              </a:ext>
            </a:extLst>
          </p:cNvPr>
          <p:cNvCxnSpPr/>
          <p:nvPr/>
        </p:nvCxnSpPr>
        <p:spPr>
          <a:xfrm flipV="1">
            <a:off x="457200" y="609600"/>
            <a:ext cx="10892118" cy="59346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4437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38977-F06D-14F4-47AE-60186AA2FCBB}"/>
              </a:ext>
            </a:extLst>
          </p:cNvPr>
          <p:cNvPicPr>
            <a:picLocks noChangeAspect="1"/>
          </p:cNvPicPr>
          <p:nvPr/>
        </p:nvPicPr>
        <p:blipFill>
          <a:blip r:embed="rId2"/>
          <a:stretch>
            <a:fillRect/>
          </a:stretch>
        </p:blipFill>
        <p:spPr>
          <a:xfrm>
            <a:off x="762666" y="925953"/>
            <a:ext cx="10666667" cy="5561905"/>
          </a:xfrm>
          <a:prstGeom prst="rect">
            <a:avLst/>
          </a:prstGeom>
        </p:spPr>
      </p:pic>
      <p:cxnSp>
        <p:nvCxnSpPr>
          <p:cNvPr id="5" name="Straight Arrow Connector 4">
            <a:extLst>
              <a:ext uri="{FF2B5EF4-FFF2-40B4-BE49-F238E27FC236}">
                <a16:creationId xmlns:a16="http://schemas.microsoft.com/office/drawing/2014/main" id="{CB19593B-F29C-8C89-634E-438EC8C201C0}"/>
              </a:ext>
            </a:extLst>
          </p:cNvPr>
          <p:cNvCxnSpPr/>
          <p:nvPr/>
        </p:nvCxnSpPr>
        <p:spPr>
          <a:xfrm>
            <a:off x="9197788" y="3429000"/>
            <a:ext cx="16943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7341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0AE24-386A-E00B-09E9-BD5671326FB4}"/>
              </a:ext>
            </a:extLst>
          </p:cNvPr>
          <p:cNvPicPr>
            <a:picLocks noChangeAspect="1"/>
          </p:cNvPicPr>
          <p:nvPr/>
        </p:nvPicPr>
        <p:blipFill>
          <a:blip r:embed="rId2"/>
          <a:stretch>
            <a:fillRect/>
          </a:stretch>
        </p:blipFill>
        <p:spPr>
          <a:xfrm>
            <a:off x="762666" y="836306"/>
            <a:ext cx="10666667" cy="5561905"/>
          </a:xfrm>
          <a:prstGeom prst="rect">
            <a:avLst/>
          </a:prstGeom>
        </p:spPr>
      </p:pic>
      <p:cxnSp>
        <p:nvCxnSpPr>
          <p:cNvPr id="4" name="Straight Arrow Connector 3">
            <a:extLst>
              <a:ext uri="{FF2B5EF4-FFF2-40B4-BE49-F238E27FC236}">
                <a16:creationId xmlns:a16="http://schemas.microsoft.com/office/drawing/2014/main" id="{8982D855-EFD3-2D23-5D46-9F521664ECBC}"/>
              </a:ext>
            </a:extLst>
          </p:cNvPr>
          <p:cNvCxnSpPr/>
          <p:nvPr/>
        </p:nvCxnSpPr>
        <p:spPr>
          <a:xfrm>
            <a:off x="9135034" y="2263588"/>
            <a:ext cx="16943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2658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FBFF95-43B5-483A-BD93-F6DFD32570EA}"/>
              </a:ext>
            </a:extLst>
          </p:cNvPr>
          <p:cNvSpPr txBox="1"/>
          <p:nvPr/>
        </p:nvSpPr>
        <p:spPr>
          <a:xfrm>
            <a:off x="63444" y="2606106"/>
            <a:ext cx="7632756" cy="4093428"/>
          </a:xfrm>
          <a:prstGeom prst="rect">
            <a:avLst/>
          </a:prstGeom>
        </p:spPr>
        <p:txBody>
          <a:bodyPr wrap="square" rtlCol="0">
            <a:spAutoFit/>
          </a:bodyPr>
          <a:lstStyle/>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2 เหตุผล ที่เรานำ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IVL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กลับมาในพอร์ตอีกครั้ง คือ ราคาหุ้นเริ่มยืนได้ สถานการณ์จีน ไม่น่าจะแย่กว่าเดิม  และเป็น 1 ใน 15 หุ้น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ESG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ที่อยู่ในดัชนีฯ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MSCI</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หุ้นปิโตรเคมี น่าจะผ่านจุดต่ำสุดในกำไร 3</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ไปแล้ว (ถ้าไม่มีเหตุการณ์พิเศษเข้ามาอีก) ราคาน้ำมันดิบทรงๆ ตัวแถวๆ  $80 เหรียญ จีนเริ่มออกแรงพยุงเศรษฐกิจ ซึ่งจะทำให้หุ้นปิโตรเคมีค่อยๆ ฟื้นตัว</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นักลงทุน เริ่มเข้ามาเก็งทั้งการเปลี่ยนทิศของตลาด และหุ้นที่จะถูกรวมใน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SET ESG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โดยเราคัด 1 ในหุ้นที่จะเข้าชิง คือ </a:t>
            </a:r>
            <a:r>
              <a:rPr kumimoji="0" lang="en-US" sz="2500"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IVl</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เข้ามาในวันนี้</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กำไร 3</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Q-23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ไม่ดี แต่ราคาหุ้นก็ลงมามาก ทั้งนี้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IVL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รายงานกำไร  3</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 195 ล้านบาท (-98%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YoY, -53% </a:t>
            </a:r>
            <a:r>
              <a:rPr kumimoji="0" lang="en-US" sz="2500"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QoQ</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เป็นผลมาจากทั้งปริมาณขายที่อ่อนแอและ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core EBITDA/ton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ที่ต่ำลง …. เราเชื่อว่ากำไรได้ผ่านจุดต่ำสุดไปแล้วใน 3</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Q23</a:t>
            </a:r>
          </a:p>
        </p:txBody>
      </p:sp>
      <p:grpSp>
        <p:nvGrpSpPr>
          <p:cNvPr id="10" name="Group 9"/>
          <p:cNvGrpSpPr/>
          <p:nvPr/>
        </p:nvGrpSpPr>
        <p:grpSpPr>
          <a:xfrm>
            <a:off x="2390665" y="942683"/>
            <a:ext cx="8845450" cy="920812"/>
            <a:chOff x="2444849" y="942683"/>
            <a:chExt cx="8845450" cy="920812"/>
          </a:xfrm>
        </p:grpSpPr>
        <p:grpSp>
          <p:nvGrpSpPr>
            <p:cNvPr id="6" name="Group 5"/>
            <p:cNvGrpSpPr/>
            <p:nvPr/>
          </p:nvGrpSpPr>
          <p:grpSpPr>
            <a:xfrm>
              <a:off x="2444849" y="953520"/>
              <a:ext cx="8845450" cy="909975"/>
              <a:chOff x="2965422" y="922100"/>
              <a:chExt cx="8239198" cy="909975"/>
            </a:xfrm>
          </p:grpSpPr>
          <p:sp>
            <p:nvSpPr>
              <p:cNvPr id="33" name="Rectangle 32"/>
              <p:cNvSpPr/>
              <p:nvPr/>
            </p:nvSpPr>
            <p:spPr>
              <a:xfrm>
                <a:off x="2965422" y="922100"/>
                <a:ext cx="8239198" cy="909975"/>
              </a:xfrm>
              <a:prstGeom prst="rect">
                <a:avLst/>
              </a:prstGeom>
              <a:solidFill>
                <a:schemeClr val="bg1">
                  <a:lumMod val="9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30" name="Rectangle 29"/>
              <p:cNvSpPr/>
              <p:nvPr/>
            </p:nvSpPr>
            <p:spPr>
              <a:xfrm>
                <a:off x="4020678" y="967994"/>
                <a:ext cx="70036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“ลุ้นเข้าชิง </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ESG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และราคาหุ้นเริ่มฟื้น ”</a:t>
                </a:r>
              </a:p>
            </p:txBody>
          </p:sp>
        </p:grpSp>
        <p:sp>
          <p:nvSpPr>
            <p:cNvPr id="9" name="Rectangle 8"/>
            <p:cNvSpPr/>
            <p:nvPr/>
          </p:nvSpPr>
          <p:spPr>
            <a:xfrm>
              <a:off x="11121815"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16" name="Rectangle 15"/>
            <p:cNvSpPr/>
            <p:nvPr/>
          </p:nvSpPr>
          <p:spPr>
            <a:xfrm>
              <a:off x="10982423"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grpSp>
      <p:sp>
        <p:nvSpPr>
          <p:cNvPr id="18" name="Rectangle 17"/>
          <p:cNvSpPr/>
          <p:nvPr/>
        </p:nvSpPr>
        <p:spPr>
          <a:xfrm>
            <a:off x="759612" y="2102592"/>
            <a:ext cx="4805926" cy="492443"/>
          </a:xfrm>
          <a:prstGeom prst="rect">
            <a:avLst/>
          </a:prstGeom>
          <a:solidFill>
            <a:schemeClr val="accent6">
              <a:lumMod val="20000"/>
              <a:lumOff val="80000"/>
            </a:schemeClr>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เป้าเชิงกลยุทธ์ </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26</a:t>
            </a:r>
            <a:r>
              <a:rPr lang="th-TH" sz="2600" dirty="0">
                <a:solidFill>
                  <a:srgbClr val="000000"/>
                </a:solidFill>
                <a:latin typeface="DB Heavent" panose="02000506060000020004" pitchFamily="2" charset="-34"/>
                <a:ea typeface="Tahoma" panose="020B0604030504040204" pitchFamily="34" charset="0"/>
                <a:cs typeface="DB Heavent" panose="02000506060000020004" pitchFamily="2" charset="-34"/>
              </a:rPr>
              <a:t>.00</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ราคาปิด</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lang="en-US" sz="2600" dirty="0">
                <a:solidFill>
                  <a:srgbClr val="000000"/>
                </a:solidFill>
                <a:latin typeface="DB Heavent" panose="02000506060000020004" pitchFamily="2" charset="-34"/>
                <a:ea typeface="Tahoma" panose="020B0604030504040204" pitchFamily="34" charset="0"/>
                <a:cs typeface="DB Heavent" panose="02000506060000020004" pitchFamily="2" charset="-34"/>
              </a:rPr>
              <a:t>24.70</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  </a:t>
            </a:r>
            <a:endPar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sp>
        <p:nvSpPr>
          <p:cNvPr id="14" name="Rectangle 13">
            <a:extLst>
              <a:ext uri="{FF2B5EF4-FFF2-40B4-BE49-F238E27FC236}">
                <a16:creationId xmlns:a16="http://schemas.microsoft.com/office/drawing/2014/main" id="{F50935DD-8067-4D81-8806-B19D766BECE2}"/>
              </a:ext>
            </a:extLst>
          </p:cNvPr>
          <p:cNvSpPr>
            <a:spLocks/>
          </p:cNvSpPr>
          <p:nvPr/>
        </p:nvSpPr>
        <p:spPr>
          <a:xfrm>
            <a:off x="759612" y="55111"/>
            <a:ext cx="8466275" cy="646331"/>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Strategy top picks</a:t>
            </a:r>
          </a:p>
        </p:txBody>
      </p:sp>
      <p:sp>
        <p:nvSpPr>
          <p:cNvPr id="15" name="Pentagon 2">
            <a:extLst>
              <a:ext uri="{FF2B5EF4-FFF2-40B4-BE49-F238E27FC236}">
                <a16:creationId xmlns:a16="http://schemas.microsoft.com/office/drawing/2014/main" id="{AEC0FD24-9E2F-44C8-951D-98141531A643}"/>
              </a:ext>
            </a:extLst>
          </p:cNvPr>
          <p:cNvSpPr/>
          <p:nvPr/>
        </p:nvSpPr>
        <p:spPr>
          <a:xfrm>
            <a:off x="762242" y="953521"/>
            <a:ext cx="2939528" cy="900996"/>
          </a:xfrm>
          <a:prstGeom prst="homePlate">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FFFFF"/>
                </a:solidFill>
                <a:effectLst>
                  <a:outerShdw blurRad="38100" dist="38100" dir="2700000" algn="tl">
                    <a:srgbClr val="000000">
                      <a:alpha val="43137"/>
                    </a:srgbClr>
                  </a:outerShdw>
                </a:effectLst>
                <a:latin typeface="DB Heavent" panose="02000506060000020004" pitchFamily="2" charset="-34"/>
                <a:cs typeface="DB Heavent" panose="02000506060000020004" pitchFamily="2" charset="-34"/>
              </a:rPr>
              <a:t>IVL</a:t>
            </a:r>
            <a:endPar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endParaRPr>
          </a:p>
        </p:txBody>
      </p:sp>
      <p:sp>
        <p:nvSpPr>
          <p:cNvPr id="8" name="Title 1">
            <a:extLst>
              <a:ext uri="{FF2B5EF4-FFF2-40B4-BE49-F238E27FC236}">
                <a16:creationId xmlns:a16="http://schemas.microsoft.com/office/drawing/2014/main" id="{EFF3A148-0C6F-0F1E-027A-D8C972EB4916}"/>
              </a:ext>
            </a:extLst>
          </p:cNvPr>
          <p:cNvSpPr>
            <a:spLocks noGrp="1"/>
          </p:cNvSpPr>
          <p:nvPr>
            <p:ph type="title"/>
          </p:nvPr>
        </p:nvSpPr>
        <p:spPr>
          <a:xfrm>
            <a:off x="299214" y="75201"/>
            <a:ext cx="9999333" cy="727753"/>
          </a:xfrm>
        </p:spPr>
        <p:txBody>
          <a:bodyPr/>
          <a:lstStyle/>
          <a:p>
            <a:r>
              <a:rPr lang="en-US" dirty="0"/>
              <a:t>Strategy top picks</a:t>
            </a:r>
          </a:p>
        </p:txBody>
      </p:sp>
      <p:pic>
        <p:nvPicPr>
          <p:cNvPr id="7" name="Picture 6">
            <a:extLst>
              <a:ext uri="{FF2B5EF4-FFF2-40B4-BE49-F238E27FC236}">
                <a16:creationId xmlns:a16="http://schemas.microsoft.com/office/drawing/2014/main" id="{8B18842D-8721-6E25-AED2-D5FF147E0707}"/>
              </a:ext>
            </a:extLst>
          </p:cNvPr>
          <p:cNvPicPr>
            <a:picLocks noChangeAspect="1"/>
          </p:cNvPicPr>
          <p:nvPr/>
        </p:nvPicPr>
        <p:blipFill>
          <a:blip r:embed="rId2"/>
          <a:stretch>
            <a:fillRect/>
          </a:stretch>
        </p:blipFill>
        <p:spPr>
          <a:xfrm>
            <a:off x="8001088" y="2141226"/>
            <a:ext cx="3946891" cy="2018472"/>
          </a:xfrm>
          <a:prstGeom prst="rect">
            <a:avLst/>
          </a:prstGeom>
        </p:spPr>
      </p:pic>
      <p:pic>
        <p:nvPicPr>
          <p:cNvPr id="11" name="Picture 10">
            <a:extLst>
              <a:ext uri="{FF2B5EF4-FFF2-40B4-BE49-F238E27FC236}">
                <a16:creationId xmlns:a16="http://schemas.microsoft.com/office/drawing/2014/main" id="{719AAC4C-D59E-41EF-0216-1BAD0647CA09}"/>
              </a:ext>
            </a:extLst>
          </p:cNvPr>
          <p:cNvPicPr>
            <a:picLocks noChangeAspect="1"/>
          </p:cNvPicPr>
          <p:nvPr/>
        </p:nvPicPr>
        <p:blipFill>
          <a:blip r:embed="rId3"/>
          <a:stretch>
            <a:fillRect/>
          </a:stretch>
        </p:blipFill>
        <p:spPr>
          <a:xfrm>
            <a:off x="7940878" y="4355792"/>
            <a:ext cx="4112214" cy="1829855"/>
          </a:xfrm>
          <a:prstGeom prst="rect">
            <a:avLst/>
          </a:prstGeom>
        </p:spPr>
      </p:pic>
    </p:spTree>
    <p:extLst>
      <p:ext uri="{BB962C8B-B14F-4D97-AF65-F5344CB8AC3E}">
        <p14:creationId xmlns:p14="http://schemas.microsoft.com/office/powerpoint/2010/main" val="17124868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2CB7ED-EF40-7F86-267B-90C79B980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94" y="1137666"/>
            <a:ext cx="11403106" cy="4582668"/>
          </a:xfrm>
          <a:prstGeom prst="rect">
            <a:avLst/>
          </a:prstGeom>
        </p:spPr>
      </p:pic>
    </p:spTree>
    <p:extLst>
      <p:ext uri="{BB962C8B-B14F-4D97-AF65-F5344CB8AC3E}">
        <p14:creationId xmlns:p14="http://schemas.microsoft.com/office/powerpoint/2010/main" val="5020764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03441E-D92C-3169-DBDB-8B18B1833931}"/>
              </a:ext>
            </a:extLst>
          </p:cNvPr>
          <p:cNvPicPr>
            <a:picLocks noChangeAspect="1"/>
          </p:cNvPicPr>
          <p:nvPr/>
        </p:nvPicPr>
        <p:blipFill>
          <a:blip r:embed="rId2"/>
          <a:stretch>
            <a:fillRect/>
          </a:stretch>
        </p:blipFill>
        <p:spPr>
          <a:xfrm>
            <a:off x="979038" y="789765"/>
            <a:ext cx="10233924" cy="5484039"/>
          </a:xfrm>
          <a:prstGeom prst="rect">
            <a:avLst/>
          </a:prstGeom>
        </p:spPr>
      </p:pic>
      <p:cxnSp>
        <p:nvCxnSpPr>
          <p:cNvPr id="5" name="Straight Arrow Connector 4">
            <a:extLst>
              <a:ext uri="{FF2B5EF4-FFF2-40B4-BE49-F238E27FC236}">
                <a16:creationId xmlns:a16="http://schemas.microsoft.com/office/drawing/2014/main" id="{0FDA4E36-0AF3-537C-EEB1-8D8920B6AE4D}"/>
              </a:ext>
            </a:extLst>
          </p:cNvPr>
          <p:cNvCxnSpPr/>
          <p:nvPr/>
        </p:nvCxnSpPr>
        <p:spPr>
          <a:xfrm>
            <a:off x="9403976" y="4957482"/>
            <a:ext cx="12460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0973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FBFF95-43B5-483A-BD93-F6DFD32570EA}"/>
              </a:ext>
            </a:extLst>
          </p:cNvPr>
          <p:cNvSpPr txBox="1"/>
          <p:nvPr/>
        </p:nvSpPr>
        <p:spPr>
          <a:xfrm>
            <a:off x="63444" y="2606106"/>
            <a:ext cx="7632756" cy="3554819"/>
          </a:xfrm>
          <a:prstGeom prst="rect">
            <a:avLst/>
          </a:prstGeom>
        </p:spPr>
        <p:txBody>
          <a:bodyPr wrap="square" rtlCol="0">
            <a:spAutoFit/>
          </a:bodyPr>
          <a:lstStyle/>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ราคา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BGRIM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ยังเดินหน้าต่อ คาดว่าราคาน้ำมันดิบที่ปรับตัวลง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Brent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ลงมาต่ำกว่า $80 เหรียญ) ทำให้สถานการณ์ในเชิงลบ ค่อยๆ ดีขึ้น ขณะที่นโยบายภาครัฐ คาดว่าจะเป็นลบต่อหุ้นน้อยลงด้วย</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ประเด็นของค่าไฟและต้นทุน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Gas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คาดจะมีความสอดคล้องกันมากขึ้น คือไม่กดดันโรงไฟฟ้าเอกชนเหมือนช่วงที่ผ่านมา ซึ่งจะทำให้กำไรของ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BGRIM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มีโอกาสที่จะรักษาระดับ 5-600 ล้านบาท/ไตรมาส ได้อีกครั้ง</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เรากำลังรอดูการเดินหน้ากลยุทธ์ใหม่ของบริษัทฯ ในการต่อยอดกำลังการผลิตไฟฟ้าเป็น 10,000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MW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ล่าสุด 3,690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MW)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ทั้งในส่วนของการลงทุนใหม่ๆ และการ </a:t>
            </a:r>
            <a:r>
              <a:rPr kumimoji="0" lang="en-US"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Funding </a:t>
            </a:r>
            <a:r>
              <a:rPr kumimoji="0" lang="th-TH" sz="25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เงินลงทุนในอนาคต</a:t>
            </a:r>
          </a:p>
        </p:txBody>
      </p:sp>
      <p:grpSp>
        <p:nvGrpSpPr>
          <p:cNvPr id="10" name="Group 9"/>
          <p:cNvGrpSpPr/>
          <p:nvPr/>
        </p:nvGrpSpPr>
        <p:grpSpPr>
          <a:xfrm>
            <a:off x="2390665" y="942683"/>
            <a:ext cx="8845450" cy="920812"/>
            <a:chOff x="2444849" y="942683"/>
            <a:chExt cx="8845450" cy="920812"/>
          </a:xfrm>
        </p:grpSpPr>
        <p:grpSp>
          <p:nvGrpSpPr>
            <p:cNvPr id="6" name="Group 5"/>
            <p:cNvGrpSpPr/>
            <p:nvPr/>
          </p:nvGrpSpPr>
          <p:grpSpPr>
            <a:xfrm>
              <a:off x="2444849" y="953520"/>
              <a:ext cx="8845450" cy="909975"/>
              <a:chOff x="2965422" y="922100"/>
              <a:chExt cx="8239198" cy="909975"/>
            </a:xfrm>
          </p:grpSpPr>
          <p:sp>
            <p:nvSpPr>
              <p:cNvPr id="33" name="Rectangle 32"/>
              <p:cNvSpPr/>
              <p:nvPr/>
            </p:nvSpPr>
            <p:spPr>
              <a:xfrm>
                <a:off x="2965422" y="922100"/>
                <a:ext cx="8239198" cy="909975"/>
              </a:xfrm>
              <a:prstGeom prst="rect">
                <a:avLst/>
              </a:prstGeom>
              <a:solidFill>
                <a:schemeClr val="bg1">
                  <a:lumMod val="9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30" name="Rectangle 29"/>
              <p:cNvSpPr/>
              <p:nvPr/>
            </p:nvSpPr>
            <p:spPr>
              <a:xfrm>
                <a:off x="4020678" y="967994"/>
                <a:ext cx="70036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“แรงกดดันลดลงตามราคาน้ำมัน ”</a:t>
                </a:r>
              </a:p>
            </p:txBody>
          </p:sp>
        </p:grpSp>
        <p:sp>
          <p:nvSpPr>
            <p:cNvPr id="9" name="Rectangle 8"/>
            <p:cNvSpPr/>
            <p:nvPr/>
          </p:nvSpPr>
          <p:spPr>
            <a:xfrm>
              <a:off x="11121815"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16" name="Rectangle 15"/>
            <p:cNvSpPr/>
            <p:nvPr/>
          </p:nvSpPr>
          <p:spPr>
            <a:xfrm>
              <a:off x="10982423"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grpSp>
      <p:sp>
        <p:nvSpPr>
          <p:cNvPr id="18" name="Rectangle 17"/>
          <p:cNvSpPr/>
          <p:nvPr/>
        </p:nvSpPr>
        <p:spPr>
          <a:xfrm>
            <a:off x="759612" y="2102592"/>
            <a:ext cx="4805926" cy="492443"/>
          </a:xfrm>
          <a:prstGeom prst="rect">
            <a:avLst/>
          </a:prstGeom>
          <a:solidFill>
            <a:schemeClr val="accent6">
              <a:lumMod val="20000"/>
              <a:lumOff val="80000"/>
            </a:schemeClr>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เป้าเชิงกลยุทธ์ </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lang="en-US" sz="2600" dirty="0">
                <a:solidFill>
                  <a:srgbClr val="000000"/>
                </a:solidFill>
                <a:latin typeface="DB Heavent" panose="02000506060000020004" pitchFamily="2" charset="-34"/>
                <a:ea typeface="Tahoma" panose="020B0604030504040204" pitchFamily="34" charset="0"/>
                <a:cs typeface="DB Heavent" panose="02000506060000020004" pitchFamily="2" charset="-34"/>
              </a:rPr>
              <a:t>27.50</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ราคาปิด</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25</a:t>
            </a:r>
            <a:r>
              <a:rPr lang="en-US" sz="2600" dirty="0">
                <a:solidFill>
                  <a:srgbClr val="000000"/>
                </a:solidFill>
                <a:latin typeface="DB Heavent" panose="02000506060000020004" pitchFamily="2" charset="-34"/>
                <a:ea typeface="Tahoma" panose="020B0604030504040204" pitchFamily="34" charset="0"/>
                <a:cs typeface="DB Heavent" panose="02000506060000020004" pitchFamily="2" charset="-34"/>
              </a:rPr>
              <a:t>.50</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  </a:t>
            </a:r>
            <a:endPar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sp>
        <p:nvSpPr>
          <p:cNvPr id="14" name="Rectangle 13">
            <a:extLst>
              <a:ext uri="{FF2B5EF4-FFF2-40B4-BE49-F238E27FC236}">
                <a16:creationId xmlns:a16="http://schemas.microsoft.com/office/drawing/2014/main" id="{F50935DD-8067-4D81-8806-B19D766BECE2}"/>
              </a:ext>
            </a:extLst>
          </p:cNvPr>
          <p:cNvSpPr>
            <a:spLocks/>
          </p:cNvSpPr>
          <p:nvPr/>
        </p:nvSpPr>
        <p:spPr>
          <a:xfrm>
            <a:off x="759612" y="55111"/>
            <a:ext cx="8466275" cy="646331"/>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Strategy top picks</a:t>
            </a:r>
          </a:p>
        </p:txBody>
      </p:sp>
      <p:sp>
        <p:nvSpPr>
          <p:cNvPr id="15" name="Pentagon 2">
            <a:extLst>
              <a:ext uri="{FF2B5EF4-FFF2-40B4-BE49-F238E27FC236}">
                <a16:creationId xmlns:a16="http://schemas.microsoft.com/office/drawing/2014/main" id="{AEC0FD24-9E2F-44C8-951D-98141531A643}"/>
              </a:ext>
            </a:extLst>
          </p:cNvPr>
          <p:cNvSpPr/>
          <p:nvPr/>
        </p:nvSpPr>
        <p:spPr>
          <a:xfrm>
            <a:off x="762242" y="953521"/>
            <a:ext cx="2939528" cy="900996"/>
          </a:xfrm>
          <a:prstGeom prst="homePlate">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FFFFF"/>
                </a:solidFill>
                <a:effectLst>
                  <a:outerShdw blurRad="38100" dist="38100" dir="2700000" algn="tl">
                    <a:srgbClr val="000000">
                      <a:alpha val="43137"/>
                    </a:srgbClr>
                  </a:outerShdw>
                </a:effectLst>
                <a:latin typeface="DB Heavent" panose="02000506060000020004" pitchFamily="2" charset="-34"/>
                <a:cs typeface="DB Heavent" panose="02000506060000020004" pitchFamily="2" charset="-34"/>
              </a:rPr>
              <a:t>BGRIM</a:t>
            </a:r>
            <a:endPar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endParaRPr>
          </a:p>
        </p:txBody>
      </p:sp>
      <p:sp>
        <p:nvSpPr>
          <p:cNvPr id="8" name="Title 1">
            <a:extLst>
              <a:ext uri="{FF2B5EF4-FFF2-40B4-BE49-F238E27FC236}">
                <a16:creationId xmlns:a16="http://schemas.microsoft.com/office/drawing/2014/main" id="{EFF3A148-0C6F-0F1E-027A-D8C972EB4916}"/>
              </a:ext>
            </a:extLst>
          </p:cNvPr>
          <p:cNvSpPr>
            <a:spLocks noGrp="1"/>
          </p:cNvSpPr>
          <p:nvPr>
            <p:ph type="title"/>
          </p:nvPr>
        </p:nvSpPr>
        <p:spPr>
          <a:xfrm>
            <a:off x="299214" y="75201"/>
            <a:ext cx="9999333" cy="727753"/>
          </a:xfrm>
        </p:spPr>
        <p:txBody>
          <a:bodyPr/>
          <a:lstStyle/>
          <a:p>
            <a:r>
              <a:rPr lang="en-US" dirty="0"/>
              <a:t>Strategy top picks</a:t>
            </a:r>
          </a:p>
        </p:txBody>
      </p:sp>
      <p:pic>
        <p:nvPicPr>
          <p:cNvPr id="3" name="Picture 2">
            <a:extLst>
              <a:ext uri="{FF2B5EF4-FFF2-40B4-BE49-F238E27FC236}">
                <a16:creationId xmlns:a16="http://schemas.microsoft.com/office/drawing/2014/main" id="{673FF053-B0AB-0637-78FE-7E2D224ACC0F}"/>
              </a:ext>
            </a:extLst>
          </p:cNvPr>
          <p:cNvPicPr>
            <a:picLocks noChangeAspect="1"/>
          </p:cNvPicPr>
          <p:nvPr/>
        </p:nvPicPr>
        <p:blipFill>
          <a:blip r:embed="rId2"/>
          <a:stretch>
            <a:fillRect/>
          </a:stretch>
        </p:blipFill>
        <p:spPr>
          <a:xfrm>
            <a:off x="7885471" y="2213829"/>
            <a:ext cx="3955619" cy="2027320"/>
          </a:xfrm>
          <a:prstGeom prst="rect">
            <a:avLst/>
          </a:prstGeom>
        </p:spPr>
      </p:pic>
      <p:pic>
        <p:nvPicPr>
          <p:cNvPr id="5" name="Picture 4">
            <a:extLst>
              <a:ext uri="{FF2B5EF4-FFF2-40B4-BE49-F238E27FC236}">
                <a16:creationId xmlns:a16="http://schemas.microsoft.com/office/drawing/2014/main" id="{2B98D916-6369-5BF6-EEC6-79671BE14BF6}"/>
              </a:ext>
            </a:extLst>
          </p:cNvPr>
          <p:cNvPicPr>
            <a:picLocks noChangeAspect="1"/>
          </p:cNvPicPr>
          <p:nvPr/>
        </p:nvPicPr>
        <p:blipFill>
          <a:blip r:embed="rId3"/>
          <a:stretch>
            <a:fillRect/>
          </a:stretch>
        </p:blipFill>
        <p:spPr>
          <a:xfrm>
            <a:off x="7806812" y="4454282"/>
            <a:ext cx="4275849" cy="1857346"/>
          </a:xfrm>
          <a:prstGeom prst="rect">
            <a:avLst/>
          </a:prstGeom>
        </p:spPr>
      </p:pic>
    </p:spTree>
    <p:extLst>
      <p:ext uri="{BB962C8B-B14F-4D97-AF65-F5344CB8AC3E}">
        <p14:creationId xmlns:p14="http://schemas.microsoft.com/office/powerpoint/2010/main" val="33347975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995DEA-4121-B40A-F801-2452F8C5C247}"/>
              </a:ext>
            </a:extLst>
          </p:cNvPr>
          <p:cNvPicPr>
            <a:picLocks noChangeAspect="1"/>
          </p:cNvPicPr>
          <p:nvPr/>
        </p:nvPicPr>
        <p:blipFill>
          <a:blip r:embed="rId2"/>
          <a:stretch>
            <a:fillRect/>
          </a:stretch>
        </p:blipFill>
        <p:spPr>
          <a:xfrm>
            <a:off x="310286" y="829000"/>
            <a:ext cx="11571428" cy="5200000"/>
          </a:xfrm>
          <a:prstGeom prst="rect">
            <a:avLst/>
          </a:prstGeom>
        </p:spPr>
      </p:pic>
      <p:cxnSp>
        <p:nvCxnSpPr>
          <p:cNvPr id="5" name="Straight Arrow Connector 4">
            <a:extLst>
              <a:ext uri="{FF2B5EF4-FFF2-40B4-BE49-F238E27FC236}">
                <a16:creationId xmlns:a16="http://schemas.microsoft.com/office/drawing/2014/main" id="{D4927E21-5900-957B-4029-BC4A83E7FAF7}"/>
              </a:ext>
            </a:extLst>
          </p:cNvPr>
          <p:cNvCxnSpPr/>
          <p:nvPr/>
        </p:nvCxnSpPr>
        <p:spPr>
          <a:xfrm>
            <a:off x="8445910" y="4237705"/>
            <a:ext cx="26153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4741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FBFF95-43B5-483A-BD93-F6DFD32570EA}"/>
              </a:ext>
            </a:extLst>
          </p:cNvPr>
          <p:cNvSpPr txBox="1"/>
          <p:nvPr/>
        </p:nvSpPr>
        <p:spPr>
          <a:xfrm>
            <a:off x="63444" y="2606106"/>
            <a:ext cx="7632756" cy="3693319"/>
          </a:xfrm>
          <a:prstGeom prst="rect">
            <a:avLst/>
          </a:prstGeom>
        </p:spPr>
        <p:txBody>
          <a:bodyPr wrap="square" rtlCol="0">
            <a:spAutoFit/>
          </a:bodyPr>
          <a:lstStyle/>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ราคาหุ้นปรับตัวลงมาค่อนข้างแรง สวนทางกำไร 3</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ที่ออกมาดี คล้ายๆ </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sell on fact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ที่เกิดกับหุ้นหลายตัวในงวดนี้  บวกด้วยภาวะตลาดที่ไม่ค่อยดี น่าจะเป็นจังหวะในการเข้ามาเก็งกำไรช่วงสั้นๆได้ </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BDMS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รายงานกำไรสุทธิ 3</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Q23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 3,890 ล้านบาท (+15% </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YoY, +27% </a:t>
            </a:r>
            <a:r>
              <a:rPr kumimoji="0" lang="en-US" sz="2600"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QoQ</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โดยการเติบโต </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YoY, </a:t>
            </a:r>
            <a:r>
              <a:rPr kumimoji="0" lang="en-US" sz="2600"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QoQ</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มาจากรายได้ผู้ป่วยไทยเติบโต +9% </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YoY, +10% </a:t>
            </a:r>
            <a:r>
              <a:rPr kumimoji="0" lang="en-US" sz="2600"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QoQ</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จากการเข้าสู่หน้าฝน </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คาดกำไรสุทธิ 4</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Q23E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จะยังคงเติบโต </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YoY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แต่จะอ่อนตัวลง </a:t>
            </a:r>
            <a:r>
              <a:rPr kumimoji="0" lang="en-US" sz="2600"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QoQ</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ตามฤดูกาล และในส่วนปี 2024</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E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จะยังคงเติบโตจากการขยายฐานคนไข้ต่างประเทศ และคนไข้ในประเทศ ซึ่งมาจากการขยายตลาดประกันสังคม และผู้สูงอายุ</a:t>
            </a:r>
          </a:p>
        </p:txBody>
      </p:sp>
      <p:grpSp>
        <p:nvGrpSpPr>
          <p:cNvPr id="10" name="Group 9"/>
          <p:cNvGrpSpPr/>
          <p:nvPr/>
        </p:nvGrpSpPr>
        <p:grpSpPr>
          <a:xfrm>
            <a:off x="2390665" y="942683"/>
            <a:ext cx="8845450" cy="920812"/>
            <a:chOff x="2444849" y="942683"/>
            <a:chExt cx="8845450" cy="920812"/>
          </a:xfrm>
        </p:grpSpPr>
        <p:grpSp>
          <p:nvGrpSpPr>
            <p:cNvPr id="6" name="Group 5"/>
            <p:cNvGrpSpPr/>
            <p:nvPr/>
          </p:nvGrpSpPr>
          <p:grpSpPr>
            <a:xfrm>
              <a:off x="2444849" y="953520"/>
              <a:ext cx="8845450" cy="909975"/>
              <a:chOff x="2965422" y="922100"/>
              <a:chExt cx="8239198" cy="909975"/>
            </a:xfrm>
          </p:grpSpPr>
          <p:sp>
            <p:nvSpPr>
              <p:cNvPr id="33" name="Rectangle 32"/>
              <p:cNvSpPr/>
              <p:nvPr/>
            </p:nvSpPr>
            <p:spPr>
              <a:xfrm>
                <a:off x="2965422" y="922100"/>
                <a:ext cx="8239198" cy="909975"/>
              </a:xfrm>
              <a:prstGeom prst="rect">
                <a:avLst/>
              </a:prstGeom>
              <a:solidFill>
                <a:schemeClr val="bg1">
                  <a:lumMod val="9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30" name="Rectangle 29"/>
              <p:cNvSpPr/>
              <p:nvPr/>
            </p:nvSpPr>
            <p:spPr>
              <a:xfrm>
                <a:off x="4020678" y="967994"/>
                <a:ext cx="70036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  กำไรดี แต่หุ้นลงแรง เป็นจังหวะซื้อ  ”</a:t>
                </a:r>
              </a:p>
            </p:txBody>
          </p:sp>
        </p:grpSp>
        <p:sp>
          <p:nvSpPr>
            <p:cNvPr id="9" name="Rectangle 8"/>
            <p:cNvSpPr/>
            <p:nvPr/>
          </p:nvSpPr>
          <p:spPr>
            <a:xfrm>
              <a:off x="11121815"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16" name="Rectangle 15"/>
            <p:cNvSpPr/>
            <p:nvPr/>
          </p:nvSpPr>
          <p:spPr>
            <a:xfrm>
              <a:off x="10982423"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grpSp>
      <p:sp>
        <p:nvSpPr>
          <p:cNvPr id="18" name="Rectangle 17"/>
          <p:cNvSpPr/>
          <p:nvPr/>
        </p:nvSpPr>
        <p:spPr>
          <a:xfrm>
            <a:off x="759612" y="2102592"/>
            <a:ext cx="4805926" cy="492443"/>
          </a:xfrm>
          <a:prstGeom prst="rect">
            <a:avLst/>
          </a:prstGeom>
          <a:solidFill>
            <a:schemeClr val="accent6">
              <a:lumMod val="20000"/>
              <a:lumOff val="80000"/>
            </a:schemeClr>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เป้าเชิงกลยุทธ์ </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lang="th-TH" sz="2600" dirty="0">
                <a:solidFill>
                  <a:srgbClr val="000000"/>
                </a:solidFill>
                <a:latin typeface="DB Heavent" panose="02000506060000020004" pitchFamily="2" charset="-34"/>
                <a:ea typeface="Tahoma" panose="020B0604030504040204" pitchFamily="34" charset="0"/>
                <a:cs typeface="DB Heavent" panose="02000506060000020004" pitchFamily="2" charset="-34"/>
              </a:rPr>
              <a:t>27.00</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ราคาปิด</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25</a:t>
            </a:r>
            <a:r>
              <a:rPr lang="th-TH" sz="2600" dirty="0">
                <a:solidFill>
                  <a:srgbClr val="000000"/>
                </a:solidFill>
                <a:latin typeface="DB Heavent" panose="02000506060000020004" pitchFamily="2" charset="-34"/>
                <a:ea typeface="Tahoma" panose="020B0604030504040204" pitchFamily="34" charset="0"/>
                <a:cs typeface="DB Heavent" panose="02000506060000020004" pitchFamily="2" charset="-34"/>
              </a:rPr>
              <a:t>.75</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  </a:t>
            </a:r>
            <a:endPar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sp>
        <p:nvSpPr>
          <p:cNvPr id="14" name="Rectangle 13">
            <a:extLst>
              <a:ext uri="{FF2B5EF4-FFF2-40B4-BE49-F238E27FC236}">
                <a16:creationId xmlns:a16="http://schemas.microsoft.com/office/drawing/2014/main" id="{F50935DD-8067-4D81-8806-B19D766BECE2}"/>
              </a:ext>
            </a:extLst>
          </p:cNvPr>
          <p:cNvSpPr>
            <a:spLocks/>
          </p:cNvSpPr>
          <p:nvPr/>
        </p:nvSpPr>
        <p:spPr>
          <a:xfrm>
            <a:off x="759612" y="55111"/>
            <a:ext cx="8466275" cy="646331"/>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Strategy top picks</a:t>
            </a:r>
          </a:p>
        </p:txBody>
      </p:sp>
      <p:sp>
        <p:nvSpPr>
          <p:cNvPr id="15" name="Pentagon 2">
            <a:extLst>
              <a:ext uri="{FF2B5EF4-FFF2-40B4-BE49-F238E27FC236}">
                <a16:creationId xmlns:a16="http://schemas.microsoft.com/office/drawing/2014/main" id="{AEC0FD24-9E2F-44C8-951D-98141531A643}"/>
              </a:ext>
            </a:extLst>
          </p:cNvPr>
          <p:cNvSpPr/>
          <p:nvPr/>
        </p:nvSpPr>
        <p:spPr>
          <a:xfrm>
            <a:off x="762242" y="953521"/>
            <a:ext cx="2939528" cy="900996"/>
          </a:xfrm>
          <a:prstGeom prst="homePlate">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FFFFF"/>
                </a:solidFill>
                <a:effectLst>
                  <a:outerShdw blurRad="38100" dist="38100" dir="2700000" algn="tl">
                    <a:srgbClr val="000000">
                      <a:alpha val="43137"/>
                    </a:srgbClr>
                  </a:outerShdw>
                </a:effectLst>
                <a:latin typeface="DB Heavent" panose="02000506060000020004" pitchFamily="2" charset="-34"/>
                <a:cs typeface="DB Heavent" panose="02000506060000020004" pitchFamily="2" charset="-34"/>
              </a:rPr>
              <a:t>BDMS</a:t>
            </a:r>
            <a:endPar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endParaRPr>
          </a:p>
        </p:txBody>
      </p:sp>
      <p:sp>
        <p:nvSpPr>
          <p:cNvPr id="8" name="Title 1">
            <a:extLst>
              <a:ext uri="{FF2B5EF4-FFF2-40B4-BE49-F238E27FC236}">
                <a16:creationId xmlns:a16="http://schemas.microsoft.com/office/drawing/2014/main" id="{EFF3A148-0C6F-0F1E-027A-D8C972EB4916}"/>
              </a:ext>
            </a:extLst>
          </p:cNvPr>
          <p:cNvSpPr>
            <a:spLocks noGrp="1"/>
          </p:cNvSpPr>
          <p:nvPr>
            <p:ph type="title"/>
          </p:nvPr>
        </p:nvSpPr>
        <p:spPr>
          <a:xfrm>
            <a:off x="299214" y="75201"/>
            <a:ext cx="9999333" cy="727753"/>
          </a:xfrm>
        </p:spPr>
        <p:txBody>
          <a:bodyPr/>
          <a:lstStyle/>
          <a:p>
            <a:r>
              <a:rPr lang="en-US" dirty="0"/>
              <a:t>Strategy top picks</a:t>
            </a:r>
          </a:p>
        </p:txBody>
      </p:sp>
      <p:pic>
        <p:nvPicPr>
          <p:cNvPr id="2" name="Picture 1">
            <a:extLst>
              <a:ext uri="{FF2B5EF4-FFF2-40B4-BE49-F238E27FC236}">
                <a16:creationId xmlns:a16="http://schemas.microsoft.com/office/drawing/2014/main" id="{4F583A38-2AED-8EFA-4493-0E9DC8F70A0F}"/>
              </a:ext>
            </a:extLst>
          </p:cNvPr>
          <p:cNvPicPr>
            <a:picLocks noChangeAspect="1"/>
          </p:cNvPicPr>
          <p:nvPr/>
        </p:nvPicPr>
        <p:blipFill>
          <a:blip r:embed="rId2"/>
          <a:stretch>
            <a:fillRect/>
          </a:stretch>
        </p:blipFill>
        <p:spPr>
          <a:xfrm>
            <a:off x="8157313" y="2005083"/>
            <a:ext cx="3882054" cy="1985314"/>
          </a:xfrm>
          <a:prstGeom prst="rect">
            <a:avLst/>
          </a:prstGeom>
        </p:spPr>
      </p:pic>
      <p:pic>
        <p:nvPicPr>
          <p:cNvPr id="3" name="Picture 2">
            <a:extLst>
              <a:ext uri="{FF2B5EF4-FFF2-40B4-BE49-F238E27FC236}">
                <a16:creationId xmlns:a16="http://schemas.microsoft.com/office/drawing/2014/main" id="{10655949-EE1B-A6C2-BB63-4BDA7EA7FFDF}"/>
              </a:ext>
            </a:extLst>
          </p:cNvPr>
          <p:cNvPicPr>
            <a:picLocks noChangeAspect="1"/>
          </p:cNvPicPr>
          <p:nvPr/>
        </p:nvPicPr>
        <p:blipFill>
          <a:blip r:embed="rId3"/>
          <a:stretch>
            <a:fillRect/>
          </a:stretch>
        </p:blipFill>
        <p:spPr>
          <a:xfrm>
            <a:off x="7773885" y="4226138"/>
            <a:ext cx="4265482" cy="1898056"/>
          </a:xfrm>
          <a:prstGeom prst="rect">
            <a:avLst/>
          </a:prstGeom>
        </p:spPr>
      </p:pic>
    </p:spTree>
    <p:extLst>
      <p:ext uri="{BB962C8B-B14F-4D97-AF65-F5344CB8AC3E}">
        <p14:creationId xmlns:p14="http://schemas.microsoft.com/office/powerpoint/2010/main" val="35968865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2F860-17A7-9515-4842-1D6A5778A606}"/>
              </a:ext>
            </a:extLst>
          </p:cNvPr>
          <p:cNvPicPr>
            <a:picLocks noChangeAspect="1"/>
          </p:cNvPicPr>
          <p:nvPr/>
        </p:nvPicPr>
        <p:blipFill>
          <a:blip r:embed="rId2"/>
          <a:stretch>
            <a:fillRect/>
          </a:stretch>
        </p:blipFill>
        <p:spPr>
          <a:xfrm>
            <a:off x="0" y="5010"/>
            <a:ext cx="12192000" cy="6847980"/>
          </a:xfrm>
          <a:prstGeom prst="rect">
            <a:avLst/>
          </a:prstGeom>
        </p:spPr>
      </p:pic>
    </p:spTree>
    <p:extLst>
      <p:ext uri="{BB962C8B-B14F-4D97-AF65-F5344CB8AC3E}">
        <p14:creationId xmlns:p14="http://schemas.microsoft.com/office/powerpoint/2010/main" val="13896736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8F03AD-BDFC-4133-9713-7D0F0DEF17AB}"/>
              </a:ext>
            </a:extLst>
          </p:cNvPr>
          <p:cNvPicPr>
            <a:picLocks noChangeAspect="1"/>
          </p:cNvPicPr>
          <p:nvPr/>
        </p:nvPicPr>
        <p:blipFill>
          <a:blip r:embed="rId2"/>
          <a:stretch>
            <a:fillRect/>
          </a:stretch>
        </p:blipFill>
        <p:spPr>
          <a:xfrm>
            <a:off x="107577" y="912629"/>
            <a:ext cx="11806518" cy="5313813"/>
          </a:xfrm>
          <a:prstGeom prst="rect">
            <a:avLst/>
          </a:prstGeom>
        </p:spPr>
      </p:pic>
      <p:cxnSp>
        <p:nvCxnSpPr>
          <p:cNvPr id="5" name="Straight Arrow Connector 4">
            <a:extLst>
              <a:ext uri="{FF2B5EF4-FFF2-40B4-BE49-F238E27FC236}">
                <a16:creationId xmlns:a16="http://schemas.microsoft.com/office/drawing/2014/main" id="{925300C0-4DFC-2B1A-8741-15C610445902}"/>
              </a:ext>
            </a:extLst>
          </p:cNvPr>
          <p:cNvCxnSpPr/>
          <p:nvPr/>
        </p:nvCxnSpPr>
        <p:spPr>
          <a:xfrm>
            <a:off x="8516471" y="4069976"/>
            <a:ext cx="28866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670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81ACE-540A-7121-C828-0F044F57AEEE}"/>
              </a:ext>
            </a:extLst>
          </p:cNvPr>
          <p:cNvSpPr txBox="1"/>
          <p:nvPr/>
        </p:nvSpPr>
        <p:spPr>
          <a:xfrm>
            <a:off x="1179576" y="1389888"/>
            <a:ext cx="10021824" cy="3046988"/>
          </a:xfrm>
          <a:prstGeom prst="rect">
            <a:avLst/>
          </a:prstGeom>
          <a:noFill/>
        </p:spPr>
        <p:txBody>
          <a:bodyPr wrap="square" rtlCol="0">
            <a:spAutoFit/>
          </a:bodyPr>
          <a:lstStyle/>
          <a:p>
            <a:pPr algn="ctr"/>
            <a:r>
              <a:rPr lang="th-TH" sz="9600" dirty="0">
                <a:solidFill>
                  <a:srgbClr val="0000CC"/>
                </a:solidFill>
                <a:cs typeface="+mj-cs"/>
              </a:rPr>
              <a:t>ตัวแปรสำคัญๆ  </a:t>
            </a:r>
          </a:p>
          <a:p>
            <a:pPr algn="ctr"/>
            <a:r>
              <a:rPr lang="th-TH" sz="9600" i="1" dirty="0">
                <a:solidFill>
                  <a:srgbClr val="002060"/>
                </a:solidFill>
                <a:cs typeface="+mj-cs"/>
              </a:rPr>
              <a:t>(ที่ใช้ดูทิศทางตลาด)</a:t>
            </a:r>
            <a:endParaRPr lang="en-US" sz="9600" i="1" dirty="0">
              <a:solidFill>
                <a:srgbClr val="002060"/>
              </a:solidFill>
              <a:cs typeface="+mj-cs"/>
            </a:endParaRPr>
          </a:p>
        </p:txBody>
      </p:sp>
    </p:spTree>
    <p:extLst>
      <p:ext uri="{BB962C8B-B14F-4D97-AF65-F5344CB8AC3E}">
        <p14:creationId xmlns:p14="http://schemas.microsoft.com/office/powerpoint/2010/main" val="6781702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FBFF95-43B5-483A-BD93-F6DFD32570EA}"/>
              </a:ext>
            </a:extLst>
          </p:cNvPr>
          <p:cNvSpPr txBox="1"/>
          <p:nvPr/>
        </p:nvSpPr>
        <p:spPr>
          <a:xfrm>
            <a:off x="63444" y="2606106"/>
            <a:ext cx="7632756" cy="4093428"/>
          </a:xfrm>
          <a:prstGeom prst="rect">
            <a:avLst/>
          </a:prstGeom>
        </p:spPr>
        <p:txBody>
          <a:bodyPr wrap="square" rtlCol="0">
            <a:spAutoFit/>
          </a:bodyPr>
          <a:lstStyle/>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TRUE </a:t>
            </a:r>
            <a:r>
              <a:rPr kumimoji="0" lang="th-TH"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รายงานผลขาดทุน 1.598 พันลบ. ในงวด 3</a:t>
            </a:r>
            <a:r>
              <a:rPr kumimoji="0" lang="en-US"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  </a:t>
            </a:r>
            <a:r>
              <a:rPr kumimoji="0" lang="th-TH"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ราคาหุ้นปรับตัวลงมามาก(ตามตลาด) และเรามองว่า การที่ กสทช.อนุมัติให้ </a:t>
            </a:r>
            <a:r>
              <a:rPr kumimoji="0" lang="en-US"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ADVANC </a:t>
            </a:r>
            <a:r>
              <a:rPr kumimoji="0" lang="th-TH"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ซื้อ 3</a:t>
            </a:r>
            <a:r>
              <a:rPr kumimoji="0" lang="en-US"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BB </a:t>
            </a:r>
            <a:r>
              <a:rPr kumimoji="0" lang="th-TH"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แบบมีเงื่อนไข จะทำให้การแข่งขันในเรื่อง </a:t>
            </a:r>
            <a:r>
              <a:rPr kumimoji="0" lang="en-US"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Internet </a:t>
            </a:r>
            <a:r>
              <a:rPr kumimoji="0" lang="th-TH"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นั้นไม่รุนแรง ซึ่งเป็นข้อที่ดี</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บริษัทฯ ให้ข้อมูลว่า มูลค่าผลประโยชน์ที่ได้จากการควบรวมกิจการ 2.5 แสนล้านบาท ค่าใช้จ่ายหลักในการผสานรวมกันจะเกิดขึ้นภายในปี 2567 ซึ่งจะส่งผลให้บริษัทบรรลุผลประโยชน์ที่ได้จากการควบรวมกิจการสุทธิเป็นบวกในปี 2568 และมีกำไร โดยคาดว่าจะสามารถรับรู้การประหยัดกระแสเงินสดได้ในระดับคงที่ประมาณ 2.2 หมื่นล้านบาท ตั้งแต่ปี 2569</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มติบอร์ด กสทช. ให้ </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ADVANC-3BB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ควบรวมแบบมีเงื่อนไข ห้ามขึ้นราคา ไม่ลดคุณภาพบริการ 5 ปี</a:t>
            </a:r>
          </a:p>
        </p:txBody>
      </p:sp>
      <p:grpSp>
        <p:nvGrpSpPr>
          <p:cNvPr id="10" name="Group 9"/>
          <p:cNvGrpSpPr/>
          <p:nvPr/>
        </p:nvGrpSpPr>
        <p:grpSpPr>
          <a:xfrm>
            <a:off x="2390665" y="942683"/>
            <a:ext cx="8845450" cy="920812"/>
            <a:chOff x="2444849" y="942683"/>
            <a:chExt cx="8845450" cy="920812"/>
          </a:xfrm>
        </p:grpSpPr>
        <p:grpSp>
          <p:nvGrpSpPr>
            <p:cNvPr id="6" name="Group 5"/>
            <p:cNvGrpSpPr/>
            <p:nvPr/>
          </p:nvGrpSpPr>
          <p:grpSpPr>
            <a:xfrm>
              <a:off x="2444849" y="953520"/>
              <a:ext cx="8845450" cy="909975"/>
              <a:chOff x="2965422" y="922100"/>
              <a:chExt cx="8239198" cy="909975"/>
            </a:xfrm>
          </p:grpSpPr>
          <p:sp>
            <p:nvSpPr>
              <p:cNvPr id="33" name="Rectangle 32"/>
              <p:cNvSpPr/>
              <p:nvPr/>
            </p:nvSpPr>
            <p:spPr>
              <a:xfrm>
                <a:off x="2965422" y="922100"/>
                <a:ext cx="8239198" cy="909975"/>
              </a:xfrm>
              <a:prstGeom prst="rect">
                <a:avLst/>
              </a:prstGeom>
              <a:solidFill>
                <a:schemeClr val="bg1">
                  <a:lumMod val="9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30" name="Rectangle 29"/>
              <p:cNvSpPr/>
              <p:nvPr/>
            </p:nvSpPr>
            <p:spPr>
              <a:xfrm>
                <a:off x="4020678" y="967994"/>
                <a:ext cx="70036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“รับรู้เรื่องผลการดำเนินงานไปแล้ว ”</a:t>
                </a:r>
              </a:p>
            </p:txBody>
          </p:sp>
        </p:grpSp>
        <p:sp>
          <p:nvSpPr>
            <p:cNvPr id="9" name="Rectangle 8"/>
            <p:cNvSpPr/>
            <p:nvPr/>
          </p:nvSpPr>
          <p:spPr>
            <a:xfrm>
              <a:off x="11121815"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16" name="Rectangle 15"/>
            <p:cNvSpPr/>
            <p:nvPr/>
          </p:nvSpPr>
          <p:spPr>
            <a:xfrm>
              <a:off x="10982423"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grpSp>
      <p:sp>
        <p:nvSpPr>
          <p:cNvPr id="18" name="Rectangle 17"/>
          <p:cNvSpPr/>
          <p:nvPr/>
        </p:nvSpPr>
        <p:spPr>
          <a:xfrm>
            <a:off x="759612" y="2102592"/>
            <a:ext cx="4805926" cy="492443"/>
          </a:xfrm>
          <a:prstGeom prst="rect">
            <a:avLst/>
          </a:prstGeom>
          <a:solidFill>
            <a:schemeClr val="accent6">
              <a:lumMod val="20000"/>
              <a:lumOff val="80000"/>
            </a:schemeClr>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เป้าเชิงกลยุทธ์ </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6.25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ราคาปิด</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lang="en-US" sz="2600" dirty="0">
                <a:solidFill>
                  <a:srgbClr val="000000"/>
                </a:solidFill>
                <a:latin typeface="DB Heavent" panose="02000506060000020004" pitchFamily="2" charset="-34"/>
                <a:ea typeface="Tahoma" panose="020B0604030504040204" pitchFamily="34" charset="0"/>
                <a:cs typeface="DB Heavent" panose="02000506060000020004" pitchFamily="2" charset="-34"/>
              </a:rPr>
              <a:t>5.85</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  </a:t>
            </a:r>
            <a:endPar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sp>
        <p:nvSpPr>
          <p:cNvPr id="14" name="Rectangle 13">
            <a:extLst>
              <a:ext uri="{FF2B5EF4-FFF2-40B4-BE49-F238E27FC236}">
                <a16:creationId xmlns:a16="http://schemas.microsoft.com/office/drawing/2014/main" id="{F50935DD-8067-4D81-8806-B19D766BECE2}"/>
              </a:ext>
            </a:extLst>
          </p:cNvPr>
          <p:cNvSpPr>
            <a:spLocks/>
          </p:cNvSpPr>
          <p:nvPr/>
        </p:nvSpPr>
        <p:spPr>
          <a:xfrm>
            <a:off x="759612" y="55111"/>
            <a:ext cx="8466275" cy="646331"/>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Strategy top picks</a:t>
            </a:r>
          </a:p>
        </p:txBody>
      </p:sp>
      <p:sp>
        <p:nvSpPr>
          <p:cNvPr id="15" name="Pentagon 2">
            <a:extLst>
              <a:ext uri="{FF2B5EF4-FFF2-40B4-BE49-F238E27FC236}">
                <a16:creationId xmlns:a16="http://schemas.microsoft.com/office/drawing/2014/main" id="{AEC0FD24-9E2F-44C8-951D-98141531A643}"/>
              </a:ext>
            </a:extLst>
          </p:cNvPr>
          <p:cNvSpPr/>
          <p:nvPr/>
        </p:nvSpPr>
        <p:spPr>
          <a:xfrm>
            <a:off x="762242" y="953521"/>
            <a:ext cx="2939528" cy="900996"/>
          </a:xfrm>
          <a:prstGeom prst="homePlate">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FFFFF"/>
                </a:solidFill>
                <a:effectLst>
                  <a:outerShdw blurRad="38100" dist="38100" dir="2700000" algn="tl">
                    <a:srgbClr val="000000">
                      <a:alpha val="43137"/>
                    </a:srgbClr>
                  </a:outerShdw>
                </a:effectLst>
                <a:latin typeface="DB Heavent" panose="02000506060000020004" pitchFamily="2" charset="-34"/>
                <a:cs typeface="DB Heavent" panose="02000506060000020004" pitchFamily="2" charset="-34"/>
              </a:rPr>
              <a:t>TRUE</a:t>
            </a:r>
            <a:endPar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endParaRPr>
          </a:p>
        </p:txBody>
      </p:sp>
      <p:sp>
        <p:nvSpPr>
          <p:cNvPr id="8" name="Title 1">
            <a:extLst>
              <a:ext uri="{FF2B5EF4-FFF2-40B4-BE49-F238E27FC236}">
                <a16:creationId xmlns:a16="http://schemas.microsoft.com/office/drawing/2014/main" id="{EFF3A148-0C6F-0F1E-027A-D8C972EB4916}"/>
              </a:ext>
            </a:extLst>
          </p:cNvPr>
          <p:cNvSpPr>
            <a:spLocks noGrp="1"/>
          </p:cNvSpPr>
          <p:nvPr>
            <p:ph type="title"/>
          </p:nvPr>
        </p:nvSpPr>
        <p:spPr>
          <a:xfrm>
            <a:off x="299214" y="75201"/>
            <a:ext cx="9999333" cy="727753"/>
          </a:xfrm>
        </p:spPr>
        <p:txBody>
          <a:bodyPr/>
          <a:lstStyle/>
          <a:p>
            <a:r>
              <a:rPr lang="en-US" dirty="0"/>
              <a:t>Strategy top picks</a:t>
            </a:r>
          </a:p>
        </p:txBody>
      </p:sp>
      <p:pic>
        <p:nvPicPr>
          <p:cNvPr id="5" name="Picture 4">
            <a:extLst>
              <a:ext uri="{FF2B5EF4-FFF2-40B4-BE49-F238E27FC236}">
                <a16:creationId xmlns:a16="http://schemas.microsoft.com/office/drawing/2014/main" id="{319AF19C-125B-D8F2-403D-40C89E36382B}"/>
              </a:ext>
            </a:extLst>
          </p:cNvPr>
          <p:cNvPicPr>
            <a:picLocks noChangeAspect="1"/>
          </p:cNvPicPr>
          <p:nvPr/>
        </p:nvPicPr>
        <p:blipFill>
          <a:blip r:embed="rId2"/>
          <a:stretch>
            <a:fillRect/>
          </a:stretch>
        </p:blipFill>
        <p:spPr>
          <a:xfrm>
            <a:off x="7960233" y="2014061"/>
            <a:ext cx="3986784" cy="2264664"/>
          </a:xfrm>
          <a:prstGeom prst="rect">
            <a:avLst/>
          </a:prstGeom>
        </p:spPr>
      </p:pic>
    </p:spTree>
    <p:extLst>
      <p:ext uri="{BB962C8B-B14F-4D97-AF65-F5344CB8AC3E}">
        <p14:creationId xmlns:p14="http://schemas.microsoft.com/office/powerpoint/2010/main" val="39418745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6DDF7-9885-C484-BADE-70666DCECD43}"/>
              </a:ext>
            </a:extLst>
          </p:cNvPr>
          <p:cNvPicPr>
            <a:picLocks noChangeAspect="1"/>
          </p:cNvPicPr>
          <p:nvPr/>
        </p:nvPicPr>
        <p:blipFill>
          <a:blip r:embed="rId2"/>
          <a:stretch>
            <a:fillRect/>
          </a:stretch>
        </p:blipFill>
        <p:spPr>
          <a:xfrm>
            <a:off x="1166241" y="828986"/>
            <a:ext cx="9323786" cy="5686113"/>
          </a:xfrm>
          <a:prstGeom prst="rect">
            <a:avLst/>
          </a:prstGeom>
        </p:spPr>
      </p:pic>
    </p:spTree>
    <p:extLst>
      <p:ext uri="{BB962C8B-B14F-4D97-AF65-F5344CB8AC3E}">
        <p14:creationId xmlns:p14="http://schemas.microsoft.com/office/powerpoint/2010/main" val="2613660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6F81D3-47B4-1570-0957-EAAE81D2D467}"/>
              </a:ext>
            </a:extLst>
          </p:cNvPr>
          <p:cNvPicPr>
            <a:picLocks noChangeAspect="1"/>
          </p:cNvPicPr>
          <p:nvPr/>
        </p:nvPicPr>
        <p:blipFill>
          <a:blip r:embed="rId2"/>
          <a:stretch>
            <a:fillRect/>
          </a:stretch>
        </p:blipFill>
        <p:spPr>
          <a:xfrm>
            <a:off x="414894" y="1276555"/>
            <a:ext cx="11209456" cy="4124120"/>
          </a:xfrm>
          <a:prstGeom prst="rect">
            <a:avLst/>
          </a:prstGeom>
        </p:spPr>
      </p:pic>
      <p:cxnSp>
        <p:nvCxnSpPr>
          <p:cNvPr id="5" name="Straight Arrow Connector 4">
            <a:extLst>
              <a:ext uri="{FF2B5EF4-FFF2-40B4-BE49-F238E27FC236}">
                <a16:creationId xmlns:a16="http://schemas.microsoft.com/office/drawing/2014/main" id="{60A67CC2-38DB-0203-3EB3-F88D5A61E624}"/>
              </a:ext>
            </a:extLst>
          </p:cNvPr>
          <p:cNvCxnSpPr/>
          <p:nvPr/>
        </p:nvCxnSpPr>
        <p:spPr>
          <a:xfrm>
            <a:off x="8620125" y="3819525"/>
            <a:ext cx="1981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4792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FBFF95-43B5-483A-BD93-F6DFD32570EA}"/>
              </a:ext>
            </a:extLst>
          </p:cNvPr>
          <p:cNvSpPr txBox="1"/>
          <p:nvPr/>
        </p:nvSpPr>
        <p:spPr>
          <a:xfrm>
            <a:off x="63444" y="2672781"/>
            <a:ext cx="7592415" cy="3693319"/>
          </a:xfrm>
          <a:prstGeom prst="rect">
            <a:avLst/>
          </a:prstGeom>
        </p:spPr>
        <p:txBody>
          <a:bodyPr wrap="square" rtlCol="0">
            <a:spAutoFit/>
          </a:bodyPr>
          <a:lstStyle/>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ราคาหุ้น </a:t>
            </a:r>
            <a:r>
              <a:rPr kumimoji="0" lang="en-US"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KBANK </a:t>
            </a:r>
            <a:r>
              <a:rPr kumimoji="0" lang="th-TH"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หลังส่งงบ ดีขึ้นจากทิศทางผลการดำเนินงานที่ดีขึ้น และ </a:t>
            </a:r>
            <a:r>
              <a:rPr kumimoji="0" lang="en-US"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KBANK </a:t>
            </a:r>
            <a:r>
              <a:rPr kumimoji="0" lang="th-TH" sz="26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ก็เป็นหุ้นที่นักลงทุนต่างประเทศกลับเข้ามาซื้อมากที่สุดตัวหนึ่ง</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กำไรสุทธิ 3</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Q23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อยู่ที่ 1.1 หมื่นล้านบาท เพิ่มขึ้น +7% </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YoY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และ +3% </a:t>
            </a:r>
            <a:r>
              <a:rPr kumimoji="0" lang="en-US" sz="2600"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QoQ</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ดีกว่าที่ตลาดและเราคาด +6% จาก </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NIM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ที่ดีกว่าคาด ขณะที่คุณภาพของสินทรัพย์เริ่มดูดีขึ้นโดย </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NPL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ลดลง</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คุณภาพของสินทรัพย์เริ่มดูดีขึ้น และมี </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Coverage ratio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ที่เพิ่มขึ้นได้ดีมาอยู่ที่ 155% จากไตรมาสก่อนที่ 147% ประกอบกับมี </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valuation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ที่น่าสนใจมาก</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เราประเมิน </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KBANK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จะจ่ายเงินปันผลงวดปี 2566-67 ที่ @4.5 บาท และ @4.9 บาท คิดเป็น </a:t>
            </a:r>
            <a:r>
              <a:rPr kumimoji="0" lang="en-US"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Dividend Yield </a:t>
            </a:r>
            <a:r>
              <a:rPr kumimoji="0" lang="th-TH" sz="26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จากราคาตลาดที่ 3.4% และ 3.7% ตามลำดับ</a:t>
            </a:r>
          </a:p>
        </p:txBody>
      </p:sp>
      <p:grpSp>
        <p:nvGrpSpPr>
          <p:cNvPr id="10" name="Group 9"/>
          <p:cNvGrpSpPr/>
          <p:nvPr/>
        </p:nvGrpSpPr>
        <p:grpSpPr>
          <a:xfrm>
            <a:off x="2390665" y="942683"/>
            <a:ext cx="8845450" cy="920812"/>
            <a:chOff x="2444849" y="942683"/>
            <a:chExt cx="8845450" cy="920812"/>
          </a:xfrm>
        </p:grpSpPr>
        <p:grpSp>
          <p:nvGrpSpPr>
            <p:cNvPr id="6" name="Group 5"/>
            <p:cNvGrpSpPr/>
            <p:nvPr/>
          </p:nvGrpSpPr>
          <p:grpSpPr>
            <a:xfrm>
              <a:off x="2444849" y="953520"/>
              <a:ext cx="8845450" cy="909975"/>
              <a:chOff x="2965422" y="922100"/>
              <a:chExt cx="8239198" cy="909975"/>
            </a:xfrm>
          </p:grpSpPr>
          <p:sp>
            <p:nvSpPr>
              <p:cNvPr id="33" name="Rectangle 32"/>
              <p:cNvSpPr/>
              <p:nvPr/>
            </p:nvSpPr>
            <p:spPr>
              <a:xfrm>
                <a:off x="2965422" y="922100"/>
                <a:ext cx="8239198" cy="909975"/>
              </a:xfrm>
              <a:prstGeom prst="rect">
                <a:avLst/>
              </a:prstGeom>
              <a:solidFill>
                <a:schemeClr val="bg1">
                  <a:lumMod val="9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30" name="Rectangle 29"/>
              <p:cNvSpPr/>
              <p:nvPr/>
            </p:nvSpPr>
            <p:spPr>
              <a:xfrm>
                <a:off x="4020678" y="967994"/>
                <a:ext cx="70036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 รูปทรงยังดูดี กำไรฟื้นตัว ”</a:t>
                </a:r>
              </a:p>
            </p:txBody>
          </p:sp>
        </p:grpSp>
        <p:sp>
          <p:nvSpPr>
            <p:cNvPr id="9" name="Rectangle 8"/>
            <p:cNvSpPr/>
            <p:nvPr/>
          </p:nvSpPr>
          <p:spPr>
            <a:xfrm>
              <a:off x="11121815"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16" name="Rectangle 15"/>
            <p:cNvSpPr/>
            <p:nvPr/>
          </p:nvSpPr>
          <p:spPr>
            <a:xfrm>
              <a:off x="10982423"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grpSp>
      <p:sp>
        <p:nvSpPr>
          <p:cNvPr id="18" name="Rectangle 17"/>
          <p:cNvSpPr/>
          <p:nvPr/>
        </p:nvSpPr>
        <p:spPr>
          <a:xfrm>
            <a:off x="759612" y="2102592"/>
            <a:ext cx="4805926" cy="492443"/>
          </a:xfrm>
          <a:prstGeom prst="rect">
            <a:avLst/>
          </a:prstGeom>
          <a:solidFill>
            <a:schemeClr val="accent6">
              <a:lumMod val="20000"/>
              <a:lumOff val="80000"/>
            </a:schemeClr>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เป้าเชิงกลยุทธ์ </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lang="th-TH" sz="2600" dirty="0">
                <a:solidFill>
                  <a:srgbClr val="000000"/>
                </a:solidFill>
                <a:latin typeface="DB Heavent" panose="02000506060000020004" pitchFamily="2" charset="-34"/>
                <a:ea typeface="Tahoma" panose="020B0604030504040204" pitchFamily="34" charset="0"/>
                <a:cs typeface="DB Heavent" panose="02000506060000020004" pitchFamily="2" charset="-34"/>
              </a:rPr>
              <a:t>134</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ราคาปิด</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131.5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  </a:t>
            </a:r>
            <a:endPar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sp>
        <p:nvSpPr>
          <p:cNvPr id="14" name="Rectangle 13">
            <a:extLst>
              <a:ext uri="{FF2B5EF4-FFF2-40B4-BE49-F238E27FC236}">
                <a16:creationId xmlns:a16="http://schemas.microsoft.com/office/drawing/2014/main" id="{F50935DD-8067-4D81-8806-B19D766BECE2}"/>
              </a:ext>
            </a:extLst>
          </p:cNvPr>
          <p:cNvSpPr>
            <a:spLocks/>
          </p:cNvSpPr>
          <p:nvPr/>
        </p:nvSpPr>
        <p:spPr>
          <a:xfrm>
            <a:off x="759612" y="55111"/>
            <a:ext cx="8466275" cy="646331"/>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Strategy top picks</a:t>
            </a:r>
          </a:p>
        </p:txBody>
      </p:sp>
      <p:sp>
        <p:nvSpPr>
          <p:cNvPr id="15" name="Pentagon 2">
            <a:extLst>
              <a:ext uri="{FF2B5EF4-FFF2-40B4-BE49-F238E27FC236}">
                <a16:creationId xmlns:a16="http://schemas.microsoft.com/office/drawing/2014/main" id="{AEC0FD24-9E2F-44C8-951D-98141531A643}"/>
              </a:ext>
            </a:extLst>
          </p:cNvPr>
          <p:cNvSpPr/>
          <p:nvPr/>
        </p:nvSpPr>
        <p:spPr>
          <a:xfrm>
            <a:off x="762242" y="953521"/>
            <a:ext cx="2939528" cy="900996"/>
          </a:xfrm>
          <a:prstGeom prst="homePlate">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FFFFF"/>
                </a:solidFill>
                <a:effectLst>
                  <a:outerShdw blurRad="38100" dist="38100" dir="2700000" algn="tl">
                    <a:srgbClr val="000000">
                      <a:alpha val="43137"/>
                    </a:srgbClr>
                  </a:outerShdw>
                </a:effectLst>
                <a:latin typeface="DB Heavent" panose="02000506060000020004" pitchFamily="2" charset="-34"/>
                <a:cs typeface="DB Heavent" panose="02000506060000020004" pitchFamily="2" charset="-34"/>
              </a:rPr>
              <a:t>KBANK </a:t>
            </a:r>
            <a:endPar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endParaRPr>
          </a:p>
        </p:txBody>
      </p:sp>
      <p:sp>
        <p:nvSpPr>
          <p:cNvPr id="8" name="Title 1">
            <a:extLst>
              <a:ext uri="{FF2B5EF4-FFF2-40B4-BE49-F238E27FC236}">
                <a16:creationId xmlns:a16="http://schemas.microsoft.com/office/drawing/2014/main" id="{EFF3A148-0C6F-0F1E-027A-D8C972EB4916}"/>
              </a:ext>
            </a:extLst>
          </p:cNvPr>
          <p:cNvSpPr>
            <a:spLocks noGrp="1"/>
          </p:cNvSpPr>
          <p:nvPr>
            <p:ph type="title"/>
          </p:nvPr>
        </p:nvSpPr>
        <p:spPr>
          <a:xfrm>
            <a:off x="299214" y="75201"/>
            <a:ext cx="9999333" cy="727753"/>
          </a:xfrm>
        </p:spPr>
        <p:txBody>
          <a:bodyPr/>
          <a:lstStyle/>
          <a:p>
            <a:r>
              <a:rPr lang="en-US" dirty="0"/>
              <a:t>Strategy top picks</a:t>
            </a:r>
          </a:p>
        </p:txBody>
      </p:sp>
      <p:pic>
        <p:nvPicPr>
          <p:cNvPr id="2" name="Picture 1">
            <a:extLst>
              <a:ext uri="{FF2B5EF4-FFF2-40B4-BE49-F238E27FC236}">
                <a16:creationId xmlns:a16="http://schemas.microsoft.com/office/drawing/2014/main" id="{CDEBED4B-7D59-57FC-FA7E-F3A4531757B6}"/>
              </a:ext>
            </a:extLst>
          </p:cNvPr>
          <p:cNvPicPr>
            <a:picLocks noChangeAspect="1"/>
          </p:cNvPicPr>
          <p:nvPr/>
        </p:nvPicPr>
        <p:blipFill>
          <a:blip r:embed="rId2"/>
          <a:stretch>
            <a:fillRect/>
          </a:stretch>
        </p:blipFill>
        <p:spPr>
          <a:xfrm>
            <a:off x="7655859" y="2196077"/>
            <a:ext cx="4053436" cy="2074468"/>
          </a:xfrm>
          <a:prstGeom prst="rect">
            <a:avLst/>
          </a:prstGeom>
        </p:spPr>
      </p:pic>
      <p:pic>
        <p:nvPicPr>
          <p:cNvPr id="3" name="Picture 2">
            <a:extLst>
              <a:ext uri="{FF2B5EF4-FFF2-40B4-BE49-F238E27FC236}">
                <a16:creationId xmlns:a16="http://schemas.microsoft.com/office/drawing/2014/main" id="{730C40E9-DA2D-0AA2-5FB7-37DA9DF3FD4E}"/>
              </a:ext>
            </a:extLst>
          </p:cNvPr>
          <p:cNvPicPr>
            <a:picLocks noChangeAspect="1"/>
          </p:cNvPicPr>
          <p:nvPr/>
        </p:nvPicPr>
        <p:blipFill>
          <a:blip r:embed="rId3"/>
          <a:stretch>
            <a:fillRect/>
          </a:stretch>
        </p:blipFill>
        <p:spPr>
          <a:xfrm>
            <a:off x="7655859" y="4555160"/>
            <a:ext cx="3936673" cy="1705287"/>
          </a:xfrm>
          <a:prstGeom prst="rect">
            <a:avLst/>
          </a:prstGeom>
        </p:spPr>
      </p:pic>
    </p:spTree>
    <p:extLst>
      <p:ext uri="{BB962C8B-B14F-4D97-AF65-F5344CB8AC3E}">
        <p14:creationId xmlns:p14="http://schemas.microsoft.com/office/powerpoint/2010/main" val="4027740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BEC54D-4A6E-64D1-6078-93156E2898E4}"/>
              </a:ext>
            </a:extLst>
          </p:cNvPr>
          <p:cNvPicPr>
            <a:picLocks noChangeAspect="1"/>
          </p:cNvPicPr>
          <p:nvPr/>
        </p:nvPicPr>
        <p:blipFill>
          <a:blip r:embed="rId2"/>
          <a:stretch>
            <a:fillRect/>
          </a:stretch>
        </p:blipFill>
        <p:spPr>
          <a:xfrm>
            <a:off x="504216" y="1467054"/>
            <a:ext cx="11183567" cy="4114595"/>
          </a:xfrm>
          <a:prstGeom prst="rect">
            <a:avLst/>
          </a:prstGeom>
        </p:spPr>
      </p:pic>
      <p:cxnSp>
        <p:nvCxnSpPr>
          <p:cNvPr id="10" name="Straight Arrow Connector 9">
            <a:extLst>
              <a:ext uri="{FF2B5EF4-FFF2-40B4-BE49-F238E27FC236}">
                <a16:creationId xmlns:a16="http://schemas.microsoft.com/office/drawing/2014/main" id="{A0263D3F-D9E6-B98A-E77D-B909974EB9AB}"/>
              </a:ext>
            </a:extLst>
          </p:cNvPr>
          <p:cNvCxnSpPr/>
          <p:nvPr/>
        </p:nvCxnSpPr>
        <p:spPr>
          <a:xfrm>
            <a:off x="9115425" y="2657475"/>
            <a:ext cx="16287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7157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FBFF95-43B5-483A-BD93-F6DFD32570EA}"/>
              </a:ext>
            </a:extLst>
          </p:cNvPr>
          <p:cNvSpPr txBox="1"/>
          <p:nvPr/>
        </p:nvSpPr>
        <p:spPr>
          <a:xfrm>
            <a:off x="63444" y="2672781"/>
            <a:ext cx="7592415" cy="3970318"/>
          </a:xfrm>
          <a:prstGeom prst="rect">
            <a:avLst/>
          </a:prstGeom>
        </p:spPr>
        <p:txBody>
          <a:bodyPr wrap="square" rtlCol="0">
            <a:spAutoFit/>
          </a:bodyPr>
          <a:lstStyle/>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กำไร 3</a:t>
            </a:r>
            <a:r>
              <a:rPr kumimoji="0" lang="en-US" sz="28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Q23 </a:t>
            </a:r>
            <a:r>
              <a:rPr kumimoji="0" lang="th-TH" sz="28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ทำสถิติสูงสุดใหม่รายไตรมาสที่ 1.0 พันล้านบาท (+12% </a:t>
            </a:r>
            <a:r>
              <a:rPr kumimoji="0" lang="en-US" sz="28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YoY, +9% </a:t>
            </a:r>
            <a:r>
              <a:rPr kumimoji="0" lang="en-US" sz="2800" b="1"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QoQ</a:t>
            </a:r>
            <a:r>
              <a:rPr kumimoji="0" lang="en-US" sz="28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8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เป็นไปตามตลาดคาด จากสินเชื่อที่เพิ่มขึ้นต่อเนื่อง +16% </a:t>
            </a:r>
            <a:r>
              <a:rPr kumimoji="0" lang="en-US" sz="28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YTD</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อัตราส่วน </a:t>
            </a:r>
            <a:r>
              <a:rPr kumimoji="0" lang="en-US"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NPL </a:t>
            </a:r>
            <a:r>
              <a:rPr kumimoji="0" lang="th-TH"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และ </a:t>
            </a:r>
            <a:r>
              <a:rPr kumimoji="0" lang="en-US"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NPL formation </a:t>
            </a:r>
            <a:r>
              <a:rPr kumimoji="0" lang="th-TH"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ต่อสินเชื่อรวมที่ทรงตัว </a:t>
            </a:r>
            <a:r>
              <a:rPr kumimoji="0" lang="en-US" sz="2800"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QoQ</a:t>
            </a:r>
            <a:r>
              <a:rPr kumimoji="0" lang="en-US"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 2.2% สะท้อนถึงแนวโน้ม </a:t>
            </a:r>
            <a:r>
              <a:rPr kumimoji="0" lang="en-US"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NPL </a:t>
            </a:r>
            <a:r>
              <a:rPr kumimoji="0" lang="th-TH"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ที่ผ่านจุดสูงสุดไปแล้ว</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กำไรสุทธิปี 2023</a:t>
            </a:r>
            <a:r>
              <a:rPr kumimoji="0" lang="en-US"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E </a:t>
            </a:r>
            <a:r>
              <a:rPr kumimoji="0" lang="th-TH"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 3.7 พันล้านบาท ทรงตัว </a:t>
            </a:r>
            <a:r>
              <a:rPr kumimoji="0" lang="en-US"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YoY </a:t>
            </a:r>
            <a:r>
              <a:rPr kumimoji="0" lang="th-TH"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จากสินเชื่อที่เพิ่มขึ้น +19% </a:t>
            </a:r>
            <a:r>
              <a:rPr kumimoji="0" lang="en-US"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YoY </a:t>
            </a:r>
            <a:r>
              <a:rPr kumimoji="0" lang="th-TH"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ซึ่งชดเชยด้วยค่าใช้จ่ายที่เพิ่มขึ้นตามอุตสาหกรรม ทั้งต้นทุนทางการเงินที่เพิ่มเป็น 3.0% และค่าใช้จ่ายสำรอง</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แนวโน้มผลการดำเนินงานที่จะกลับมาขยายตัวปี 2024</a:t>
            </a:r>
            <a:r>
              <a:rPr kumimoji="0" lang="en-US"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E </a:t>
            </a:r>
            <a:r>
              <a:rPr kumimoji="0" lang="th-TH"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สูง ตามเศรษฐกิจที่ดีขึ้น และวัฏจักรการขึ้น </a:t>
            </a:r>
            <a:r>
              <a:rPr kumimoji="0" lang="en-US"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NPL </a:t>
            </a:r>
            <a:r>
              <a:rPr kumimoji="0" lang="th-TH" sz="28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ที่ใกล้ถึงจุดสูงสุด</a:t>
            </a:r>
          </a:p>
        </p:txBody>
      </p:sp>
      <p:grpSp>
        <p:nvGrpSpPr>
          <p:cNvPr id="10" name="Group 9"/>
          <p:cNvGrpSpPr/>
          <p:nvPr/>
        </p:nvGrpSpPr>
        <p:grpSpPr>
          <a:xfrm>
            <a:off x="2390665" y="942683"/>
            <a:ext cx="8845450" cy="920812"/>
            <a:chOff x="2444849" y="942683"/>
            <a:chExt cx="8845450" cy="920812"/>
          </a:xfrm>
        </p:grpSpPr>
        <p:grpSp>
          <p:nvGrpSpPr>
            <p:cNvPr id="6" name="Group 5"/>
            <p:cNvGrpSpPr/>
            <p:nvPr/>
          </p:nvGrpSpPr>
          <p:grpSpPr>
            <a:xfrm>
              <a:off x="2444849" y="953520"/>
              <a:ext cx="8845450" cy="909975"/>
              <a:chOff x="2965422" y="922100"/>
              <a:chExt cx="8239198" cy="909975"/>
            </a:xfrm>
          </p:grpSpPr>
          <p:sp>
            <p:nvSpPr>
              <p:cNvPr id="33" name="Rectangle 32"/>
              <p:cNvSpPr/>
              <p:nvPr/>
            </p:nvSpPr>
            <p:spPr>
              <a:xfrm>
                <a:off x="2965422" y="922100"/>
                <a:ext cx="8239198" cy="909975"/>
              </a:xfrm>
              <a:prstGeom prst="rect">
                <a:avLst/>
              </a:prstGeom>
              <a:solidFill>
                <a:schemeClr val="bg1">
                  <a:lumMod val="9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30" name="Rectangle 29"/>
              <p:cNvSpPr/>
              <p:nvPr/>
            </p:nvSpPr>
            <p:spPr>
              <a:xfrm>
                <a:off x="4020678" y="967994"/>
                <a:ext cx="70036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“กำไร 3</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Q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ผ่านจุดต่ำสุดไปแล้ว </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a:t>
                </a:r>
              </a:p>
            </p:txBody>
          </p:sp>
        </p:grpSp>
        <p:sp>
          <p:nvSpPr>
            <p:cNvPr id="9" name="Rectangle 8"/>
            <p:cNvSpPr/>
            <p:nvPr/>
          </p:nvSpPr>
          <p:spPr>
            <a:xfrm>
              <a:off x="11121815"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16" name="Rectangle 15"/>
            <p:cNvSpPr/>
            <p:nvPr/>
          </p:nvSpPr>
          <p:spPr>
            <a:xfrm>
              <a:off x="10982423"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grpSp>
      <p:sp>
        <p:nvSpPr>
          <p:cNvPr id="18" name="Rectangle 17"/>
          <p:cNvSpPr/>
          <p:nvPr/>
        </p:nvSpPr>
        <p:spPr>
          <a:xfrm>
            <a:off x="759612" y="2102592"/>
            <a:ext cx="4805926" cy="492443"/>
          </a:xfrm>
          <a:prstGeom prst="rect">
            <a:avLst/>
          </a:prstGeom>
          <a:solidFill>
            <a:schemeClr val="accent6">
              <a:lumMod val="20000"/>
              <a:lumOff val="80000"/>
            </a:schemeClr>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เป้าเชิงกลยุทธ์ </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24.00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ราคาปิด</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lang="en-US" sz="2600" dirty="0">
                <a:solidFill>
                  <a:srgbClr val="000000"/>
                </a:solidFill>
                <a:latin typeface="DB Heavent" panose="02000506060000020004" pitchFamily="2" charset="-34"/>
                <a:ea typeface="Tahoma" panose="020B0604030504040204" pitchFamily="34" charset="0"/>
                <a:cs typeface="DB Heavent" panose="02000506060000020004" pitchFamily="2" charset="-34"/>
              </a:rPr>
              <a:t>21.60</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  </a:t>
            </a:r>
            <a:endPar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sp>
        <p:nvSpPr>
          <p:cNvPr id="14" name="Rectangle 13">
            <a:extLst>
              <a:ext uri="{FF2B5EF4-FFF2-40B4-BE49-F238E27FC236}">
                <a16:creationId xmlns:a16="http://schemas.microsoft.com/office/drawing/2014/main" id="{F50935DD-8067-4D81-8806-B19D766BECE2}"/>
              </a:ext>
            </a:extLst>
          </p:cNvPr>
          <p:cNvSpPr>
            <a:spLocks/>
          </p:cNvSpPr>
          <p:nvPr/>
        </p:nvSpPr>
        <p:spPr>
          <a:xfrm>
            <a:off x="759612" y="55111"/>
            <a:ext cx="8466275" cy="646331"/>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Strategy top picks</a:t>
            </a:r>
          </a:p>
        </p:txBody>
      </p:sp>
      <p:sp>
        <p:nvSpPr>
          <p:cNvPr id="15" name="Pentagon 2">
            <a:extLst>
              <a:ext uri="{FF2B5EF4-FFF2-40B4-BE49-F238E27FC236}">
                <a16:creationId xmlns:a16="http://schemas.microsoft.com/office/drawing/2014/main" id="{AEC0FD24-9E2F-44C8-951D-98141531A643}"/>
              </a:ext>
            </a:extLst>
          </p:cNvPr>
          <p:cNvSpPr/>
          <p:nvPr/>
        </p:nvSpPr>
        <p:spPr>
          <a:xfrm>
            <a:off x="762242" y="953521"/>
            <a:ext cx="2939528" cy="900996"/>
          </a:xfrm>
          <a:prstGeom prst="homePlate">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FFFFF"/>
                </a:solidFill>
                <a:effectLst>
                  <a:outerShdw blurRad="38100" dist="38100" dir="2700000" algn="tl">
                    <a:srgbClr val="000000">
                      <a:alpha val="43137"/>
                    </a:srgbClr>
                  </a:outerShdw>
                </a:effectLst>
                <a:latin typeface="DB Heavent" panose="02000506060000020004" pitchFamily="2" charset="-34"/>
                <a:cs typeface="DB Heavent" panose="02000506060000020004" pitchFamily="2" charset="-34"/>
              </a:rPr>
              <a:t>TIDLOR</a:t>
            </a:r>
            <a:endPar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endParaRPr>
          </a:p>
        </p:txBody>
      </p:sp>
      <p:sp>
        <p:nvSpPr>
          <p:cNvPr id="8" name="Title 1">
            <a:extLst>
              <a:ext uri="{FF2B5EF4-FFF2-40B4-BE49-F238E27FC236}">
                <a16:creationId xmlns:a16="http://schemas.microsoft.com/office/drawing/2014/main" id="{EFF3A148-0C6F-0F1E-027A-D8C972EB4916}"/>
              </a:ext>
            </a:extLst>
          </p:cNvPr>
          <p:cNvSpPr>
            <a:spLocks noGrp="1"/>
          </p:cNvSpPr>
          <p:nvPr>
            <p:ph type="title"/>
          </p:nvPr>
        </p:nvSpPr>
        <p:spPr>
          <a:xfrm>
            <a:off x="299214" y="75201"/>
            <a:ext cx="9999333" cy="727753"/>
          </a:xfrm>
        </p:spPr>
        <p:txBody>
          <a:bodyPr/>
          <a:lstStyle/>
          <a:p>
            <a:r>
              <a:rPr lang="en-US" dirty="0"/>
              <a:t>Strategy top picks</a:t>
            </a:r>
          </a:p>
        </p:txBody>
      </p:sp>
      <p:pic>
        <p:nvPicPr>
          <p:cNvPr id="2" name="Picture 1">
            <a:extLst>
              <a:ext uri="{FF2B5EF4-FFF2-40B4-BE49-F238E27FC236}">
                <a16:creationId xmlns:a16="http://schemas.microsoft.com/office/drawing/2014/main" id="{AB2EA141-48F0-8FC0-3237-77D7B90290A0}"/>
              </a:ext>
            </a:extLst>
          </p:cNvPr>
          <p:cNvPicPr>
            <a:picLocks noChangeAspect="1"/>
          </p:cNvPicPr>
          <p:nvPr/>
        </p:nvPicPr>
        <p:blipFill>
          <a:blip r:embed="rId2"/>
          <a:stretch>
            <a:fillRect/>
          </a:stretch>
        </p:blipFill>
        <p:spPr>
          <a:xfrm>
            <a:off x="7824297" y="1909388"/>
            <a:ext cx="4082032" cy="2091774"/>
          </a:xfrm>
          <a:prstGeom prst="rect">
            <a:avLst/>
          </a:prstGeom>
        </p:spPr>
      </p:pic>
      <p:pic>
        <p:nvPicPr>
          <p:cNvPr id="3" name="Picture 2">
            <a:extLst>
              <a:ext uri="{FF2B5EF4-FFF2-40B4-BE49-F238E27FC236}">
                <a16:creationId xmlns:a16="http://schemas.microsoft.com/office/drawing/2014/main" id="{21723880-8342-36FB-557D-C3E971AB266C}"/>
              </a:ext>
            </a:extLst>
          </p:cNvPr>
          <p:cNvPicPr>
            <a:picLocks noChangeAspect="1"/>
          </p:cNvPicPr>
          <p:nvPr/>
        </p:nvPicPr>
        <p:blipFill>
          <a:blip r:embed="rId3"/>
          <a:stretch>
            <a:fillRect/>
          </a:stretch>
        </p:blipFill>
        <p:spPr>
          <a:xfrm>
            <a:off x="7718612" y="4328672"/>
            <a:ext cx="4293403" cy="1864071"/>
          </a:xfrm>
          <a:prstGeom prst="rect">
            <a:avLst/>
          </a:prstGeom>
        </p:spPr>
      </p:pic>
    </p:spTree>
    <p:extLst>
      <p:ext uri="{BB962C8B-B14F-4D97-AF65-F5344CB8AC3E}">
        <p14:creationId xmlns:p14="http://schemas.microsoft.com/office/powerpoint/2010/main" val="30016237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0DD8-3932-7F60-0BC1-E82F9F5F33A5}"/>
              </a:ext>
            </a:extLst>
          </p:cNvPr>
          <p:cNvPicPr>
            <a:picLocks noChangeAspect="1"/>
          </p:cNvPicPr>
          <p:nvPr/>
        </p:nvPicPr>
        <p:blipFill>
          <a:blip r:embed="rId2"/>
          <a:stretch>
            <a:fillRect/>
          </a:stretch>
        </p:blipFill>
        <p:spPr>
          <a:xfrm>
            <a:off x="1110286" y="1019514"/>
            <a:ext cx="9971428" cy="5428571"/>
          </a:xfrm>
          <a:prstGeom prst="rect">
            <a:avLst/>
          </a:prstGeom>
        </p:spPr>
      </p:pic>
      <p:cxnSp>
        <p:nvCxnSpPr>
          <p:cNvPr id="5" name="Straight Arrow Connector 4">
            <a:extLst>
              <a:ext uri="{FF2B5EF4-FFF2-40B4-BE49-F238E27FC236}">
                <a16:creationId xmlns:a16="http://schemas.microsoft.com/office/drawing/2014/main" id="{B675E648-D711-642E-4A1E-39E36CD48A4C}"/>
              </a:ext>
            </a:extLst>
          </p:cNvPr>
          <p:cNvCxnSpPr/>
          <p:nvPr/>
        </p:nvCxnSpPr>
        <p:spPr>
          <a:xfrm>
            <a:off x="7503459" y="3294529"/>
            <a:ext cx="29762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172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FBFF95-43B5-483A-BD93-F6DFD32570EA}"/>
              </a:ext>
            </a:extLst>
          </p:cNvPr>
          <p:cNvSpPr txBox="1"/>
          <p:nvPr/>
        </p:nvSpPr>
        <p:spPr>
          <a:xfrm>
            <a:off x="63444" y="2672781"/>
            <a:ext cx="7592415" cy="3785652"/>
          </a:xfrm>
          <a:prstGeom prst="rect">
            <a:avLst/>
          </a:prstGeom>
        </p:spPr>
        <p:txBody>
          <a:bodyPr wrap="square" rtlCol="0">
            <a:spAutoFit/>
          </a:bodyPr>
          <a:lstStyle/>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0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ราคา </a:t>
            </a:r>
            <a:r>
              <a:rPr kumimoji="0" lang="en-US" sz="20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BGRIM </a:t>
            </a:r>
            <a:r>
              <a:rPr kumimoji="0" lang="th-TH" sz="2000" b="1"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ดูจะแข็งแรงเมื่อเทียบกับตลาด ทำให้เรานำกลับเข้าพอร์ตเราอีกครั้งหนึ่ง  ทั้งนี้ หุ้นโรงไฟฟ้า ราคาปรับตัวลงมามากจากนโยบายลดค่าไฟ ผลการดำเนินงานที่ชะลอตัวลง แต่คาดว่าสถานการณ์ในเชิงลบ ค่อยๆ ผ่อนคลายลงแล้ว</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ประเด็นของค่าไฟและต้นทุน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Gas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คาดจะมีความสอดคล้องกันมากขึ้น คือไม่กดดันโรงไฟฟ้าเอกชนเหมือนช่วงที่ผ่านมา ซึ่งจะทำให้กำไรของ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BGRIM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มีโอกาสที่จะรักษาระดับ 5-600 ล้านบาท/ไตรมาส ได้อีกครั้ง</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เราประเมินกำไรปกติ 3</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Q23E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 644 ล้านบาท ( +2476%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YoY, -6% </a:t>
            </a:r>
            <a:r>
              <a:rPr kumimoji="0" lang="en-US" sz="2000" i="0" u="none" strike="noStrike" kern="1200" cap="none" spc="0" normalizeH="0" baseline="0" noProof="0" dirty="0" err="1">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QoQ</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 YoY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ฟื้นตัวจากทิศทางราคาก๊าซและการปรับค่า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Ft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ที่ยังให้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positive impact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และรับรู้รายได้จากโครงการใหม่</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BGRIM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มีกำลังการผลิตใหม่ที่รอ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COD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ในปี 2566 อีก 632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MW (342 MWe)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ตามการเริ่ม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COD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โรงไฟฟ้า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BGPM2R 98MWe,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และ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BGPAT 2,3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รวม 196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MWe,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โรงไฟฟ้า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Solar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มาเลเซีย (36.5</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MWe)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และ โรงไฟฟ้าโซลาร์เกาหลี 11.7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MWe</a:t>
            </a:r>
          </a:p>
          <a:p>
            <a:pPr marL="266700" marR="0" lvl="0" indent="-2667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เรากำลังรอดูการเดินหน้ากลยุทธ์ใหม่ของบริษัทฯ ในการต่อยอดกำลังการผลิตไฟฟ้าเป็น 10,000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MW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ล่าสุด 3,690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MW)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ทั้งในส่วนของการลงทุนใหม่ๆ และการ </a:t>
            </a:r>
            <a:r>
              <a:rPr kumimoji="0" lang="en-US"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Funding </a:t>
            </a:r>
            <a:r>
              <a:rPr kumimoji="0" lang="th-TH" sz="200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เงินลงทุนในอนาคต</a:t>
            </a:r>
          </a:p>
        </p:txBody>
      </p:sp>
      <p:grpSp>
        <p:nvGrpSpPr>
          <p:cNvPr id="10" name="Group 9"/>
          <p:cNvGrpSpPr/>
          <p:nvPr/>
        </p:nvGrpSpPr>
        <p:grpSpPr>
          <a:xfrm>
            <a:off x="2390665" y="942683"/>
            <a:ext cx="8845450" cy="920812"/>
            <a:chOff x="2444849" y="942683"/>
            <a:chExt cx="8845450" cy="920812"/>
          </a:xfrm>
        </p:grpSpPr>
        <p:grpSp>
          <p:nvGrpSpPr>
            <p:cNvPr id="6" name="Group 5"/>
            <p:cNvGrpSpPr/>
            <p:nvPr/>
          </p:nvGrpSpPr>
          <p:grpSpPr>
            <a:xfrm>
              <a:off x="2444849" y="953520"/>
              <a:ext cx="8845450" cy="909975"/>
              <a:chOff x="2965422" y="922100"/>
              <a:chExt cx="8239198" cy="909975"/>
            </a:xfrm>
          </p:grpSpPr>
          <p:sp>
            <p:nvSpPr>
              <p:cNvPr id="33" name="Rectangle 32"/>
              <p:cNvSpPr/>
              <p:nvPr/>
            </p:nvSpPr>
            <p:spPr>
              <a:xfrm>
                <a:off x="2965422" y="922100"/>
                <a:ext cx="8239198" cy="909975"/>
              </a:xfrm>
              <a:prstGeom prst="rect">
                <a:avLst/>
              </a:prstGeom>
              <a:solidFill>
                <a:schemeClr val="bg1">
                  <a:lumMod val="9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30" name="Rectangle 29"/>
              <p:cNvSpPr/>
              <p:nvPr/>
            </p:nvSpPr>
            <p:spPr>
              <a:xfrm>
                <a:off x="4020678" y="967994"/>
                <a:ext cx="70036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en-US"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40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  “ กลับมาเข้ารังอีกครั้ง ”</a:t>
                </a:r>
              </a:p>
            </p:txBody>
          </p:sp>
        </p:grpSp>
        <p:sp>
          <p:nvSpPr>
            <p:cNvPr id="9" name="Rectangle 8"/>
            <p:cNvSpPr/>
            <p:nvPr/>
          </p:nvSpPr>
          <p:spPr>
            <a:xfrm>
              <a:off x="11121815"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16" name="Rectangle 15"/>
            <p:cNvSpPr/>
            <p:nvPr/>
          </p:nvSpPr>
          <p:spPr>
            <a:xfrm>
              <a:off x="10982423" y="942683"/>
              <a:ext cx="114300" cy="911834"/>
            </a:xfrm>
            <a:prstGeom prst="rect">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grpSp>
      <p:sp>
        <p:nvSpPr>
          <p:cNvPr id="18" name="Rectangle 17"/>
          <p:cNvSpPr/>
          <p:nvPr/>
        </p:nvSpPr>
        <p:spPr>
          <a:xfrm>
            <a:off x="759612" y="2102592"/>
            <a:ext cx="4805926" cy="492443"/>
          </a:xfrm>
          <a:prstGeom prst="rect">
            <a:avLst/>
          </a:prstGeom>
          <a:solidFill>
            <a:schemeClr val="accent6">
              <a:lumMod val="20000"/>
              <a:lumOff val="80000"/>
            </a:schemeClr>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เป้าเชิงกลยุทธ์ </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25.00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ราคาปิด</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lang="en-US" sz="2600" dirty="0">
                <a:solidFill>
                  <a:srgbClr val="000000"/>
                </a:solidFill>
                <a:latin typeface="DB Heavent" panose="02000506060000020004" pitchFamily="2" charset="-34"/>
                <a:ea typeface="Tahoma" panose="020B0604030504040204" pitchFamily="34" charset="0"/>
                <a:cs typeface="DB Heavent" panose="02000506060000020004" pitchFamily="2" charset="-34"/>
              </a:rPr>
              <a:t>21.60</a:t>
            </a:r>
            <a:r>
              <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rPr>
              <a:t>บาท)  </a:t>
            </a:r>
            <a:endParaRPr kumimoji="0" lang="en-US" sz="2600" b="0" i="0" u="none" strike="noStrike" kern="1200" cap="none" spc="0" normalizeH="0" baseline="0" noProof="0" dirty="0">
              <a:ln>
                <a:noFill/>
              </a:ln>
              <a:solidFill>
                <a:srgbClr val="000000"/>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sp>
        <p:nvSpPr>
          <p:cNvPr id="14" name="Rectangle 13">
            <a:extLst>
              <a:ext uri="{FF2B5EF4-FFF2-40B4-BE49-F238E27FC236}">
                <a16:creationId xmlns:a16="http://schemas.microsoft.com/office/drawing/2014/main" id="{F50935DD-8067-4D81-8806-B19D766BECE2}"/>
              </a:ext>
            </a:extLst>
          </p:cNvPr>
          <p:cNvSpPr>
            <a:spLocks/>
          </p:cNvSpPr>
          <p:nvPr/>
        </p:nvSpPr>
        <p:spPr>
          <a:xfrm>
            <a:off x="759612" y="55111"/>
            <a:ext cx="8466275" cy="646331"/>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Strategy top picks</a:t>
            </a:r>
          </a:p>
        </p:txBody>
      </p:sp>
      <p:sp>
        <p:nvSpPr>
          <p:cNvPr id="15" name="Pentagon 2">
            <a:extLst>
              <a:ext uri="{FF2B5EF4-FFF2-40B4-BE49-F238E27FC236}">
                <a16:creationId xmlns:a16="http://schemas.microsoft.com/office/drawing/2014/main" id="{AEC0FD24-9E2F-44C8-951D-98141531A643}"/>
              </a:ext>
            </a:extLst>
          </p:cNvPr>
          <p:cNvSpPr/>
          <p:nvPr/>
        </p:nvSpPr>
        <p:spPr>
          <a:xfrm>
            <a:off x="762242" y="953521"/>
            <a:ext cx="2939528" cy="900996"/>
          </a:xfrm>
          <a:prstGeom prst="homePlate">
            <a:avLst/>
          </a:prstGeom>
          <a:solidFill>
            <a:srgbClr val="4B7FA0"/>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FFFFF"/>
                </a:solidFill>
                <a:effectLst>
                  <a:outerShdw blurRad="38100" dist="38100" dir="2700000" algn="tl">
                    <a:srgbClr val="000000">
                      <a:alpha val="43137"/>
                    </a:srgbClr>
                  </a:outerShdw>
                </a:effectLst>
                <a:latin typeface="DB Heavent" panose="02000506060000020004" pitchFamily="2" charset="-34"/>
                <a:cs typeface="DB Heavent" panose="02000506060000020004" pitchFamily="2" charset="-34"/>
              </a:rPr>
              <a:t>BGRIM</a:t>
            </a:r>
            <a:endPar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endParaRPr>
          </a:p>
        </p:txBody>
      </p:sp>
      <p:sp>
        <p:nvSpPr>
          <p:cNvPr id="8" name="Title 1">
            <a:extLst>
              <a:ext uri="{FF2B5EF4-FFF2-40B4-BE49-F238E27FC236}">
                <a16:creationId xmlns:a16="http://schemas.microsoft.com/office/drawing/2014/main" id="{EFF3A148-0C6F-0F1E-027A-D8C972EB4916}"/>
              </a:ext>
            </a:extLst>
          </p:cNvPr>
          <p:cNvSpPr>
            <a:spLocks noGrp="1"/>
          </p:cNvSpPr>
          <p:nvPr>
            <p:ph type="title"/>
          </p:nvPr>
        </p:nvSpPr>
        <p:spPr>
          <a:xfrm>
            <a:off x="299214" y="75201"/>
            <a:ext cx="9999333" cy="727753"/>
          </a:xfrm>
        </p:spPr>
        <p:txBody>
          <a:bodyPr/>
          <a:lstStyle/>
          <a:p>
            <a:r>
              <a:rPr lang="en-US" dirty="0"/>
              <a:t>Strategy top picks</a:t>
            </a:r>
          </a:p>
        </p:txBody>
      </p:sp>
      <p:pic>
        <p:nvPicPr>
          <p:cNvPr id="5" name="Picture 4">
            <a:extLst>
              <a:ext uri="{FF2B5EF4-FFF2-40B4-BE49-F238E27FC236}">
                <a16:creationId xmlns:a16="http://schemas.microsoft.com/office/drawing/2014/main" id="{A594B2BE-8C3B-7BAB-DD7A-512DFDCE2865}"/>
              </a:ext>
            </a:extLst>
          </p:cNvPr>
          <p:cNvPicPr>
            <a:picLocks noChangeAspect="1"/>
          </p:cNvPicPr>
          <p:nvPr/>
        </p:nvPicPr>
        <p:blipFill>
          <a:blip r:embed="rId2"/>
          <a:stretch>
            <a:fillRect/>
          </a:stretch>
        </p:blipFill>
        <p:spPr>
          <a:xfrm>
            <a:off x="7655858" y="2143752"/>
            <a:ext cx="4237505" cy="2168671"/>
          </a:xfrm>
          <a:prstGeom prst="rect">
            <a:avLst/>
          </a:prstGeom>
        </p:spPr>
      </p:pic>
      <p:pic>
        <p:nvPicPr>
          <p:cNvPr id="7" name="Picture 6">
            <a:extLst>
              <a:ext uri="{FF2B5EF4-FFF2-40B4-BE49-F238E27FC236}">
                <a16:creationId xmlns:a16="http://schemas.microsoft.com/office/drawing/2014/main" id="{AAF9019B-88A6-71CB-E0D2-F5324F4F6C4D}"/>
              </a:ext>
            </a:extLst>
          </p:cNvPr>
          <p:cNvPicPr>
            <a:picLocks noChangeAspect="1"/>
          </p:cNvPicPr>
          <p:nvPr/>
        </p:nvPicPr>
        <p:blipFill>
          <a:blip r:embed="rId3"/>
          <a:stretch>
            <a:fillRect/>
          </a:stretch>
        </p:blipFill>
        <p:spPr>
          <a:xfrm>
            <a:off x="7841926" y="4507928"/>
            <a:ext cx="4051437" cy="1755000"/>
          </a:xfrm>
          <a:prstGeom prst="rect">
            <a:avLst/>
          </a:prstGeom>
        </p:spPr>
      </p:pic>
    </p:spTree>
    <p:extLst>
      <p:ext uri="{BB962C8B-B14F-4D97-AF65-F5344CB8AC3E}">
        <p14:creationId xmlns:p14="http://schemas.microsoft.com/office/powerpoint/2010/main" val="211044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6F99C8-7354-C7F3-4EBA-41062B93A970}"/>
              </a:ext>
            </a:extLst>
          </p:cNvPr>
          <p:cNvPicPr>
            <a:picLocks noChangeAspect="1"/>
          </p:cNvPicPr>
          <p:nvPr/>
        </p:nvPicPr>
        <p:blipFill>
          <a:blip r:embed="rId2"/>
          <a:stretch>
            <a:fillRect/>
          </a:stretch>
        </p:blipFill>
        <p:spPr>
          <a:xfrm>
            <a:off x="1767027" y="969990"/>
            <a:ext cx="8657945" cy="5477314"/>
          </a:xfrm>
          <a:prstGeom prst="rect">
            <a:avLst/>
          </a:prstGeom>
        </p:spPr>
      </p:pic>
    </p:spTree>
    <p:extLst>
      <p:ext uri="{BB962C8B-B14F-4D97-AF65-F5344CB8AC3E}">
        <p14:creationId xmlns:p14="http://schemas.microsoft.com/office/powerpoint/2010/main" val="26325228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0935DD-8067-4D81-8806-B19D766BECE2}"/>
              </a:ext>
            </a:extLst>
          </p:cNvPr>
          <p:cNvSpPr>
            <a:spLocks/>
          </p:cNvSpPr>
          <p:nvPr/>
        </p:nvSpPr>
        <p:spPr>
          <a:xfrm>
            <a:off x="924714" y="40517"/>
            <a:ext cx="8029507" cy="646331"/>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Derivative in trend</a:t>
            </a:r>
            <a:endParaRPr kumimoji="0" lang="th-TH"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endParaRPr>
          </a:p>
        </p:txBody>
      </p:sp>
      <p:pic>
        <p:nvPicPr>
          <p:cNvPr id="5" name="Picture 4">
            <a:extLst>
              <a:ext uri="{FF2B5EF4-FFF2-40B4-BE49-F238E27FC236}">
                <a16:creationId xmlns:a16="http://schemas.microsoft.com/office/drawing/2014/main" id="{8625FDA7-976F-BEBA-08FF-A82CC6811997}"/>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3964463479"/>
      </p:ext>
    </p:extLst>
  </p:cSld>
  <p:clrMapOvr>
    <a:masterClrMapping/>
  </p:clrMapOvr>
</p:sld>
</file>

<file path=ppt/theme/theme1.xml><?xml version="1.0" encoding="utf-8"?>
<a:theme xmlns:a="http://schemas.openxmlformats.org/drawingml/2006/main" name="xx">
  <a:themeElements>
    <a:clrScheme name="KTBST">
      <a:dk1>
        <a:srgbClr val="003D66"/>
      </a:dk1>
      <a:lt1>
        <a:srgbClr val="FFFFFF"/>
      </a:lt1>
      <a:dk2>
        <a:srgbClr val="003D66"/>
      </a:dk2>
      <a:lt2>
        <a:srgbClr val="E7E6E6"/>
      </a:lt2>
      <a:accent1>
        <a:srgbClr val="739CD8"/>
      </a:accent1>
      <a:accent2>
        <a:srgbClr val="A3C4E8"/>
      </a:accent2>
      <a:accent3>
        <a:srgbClr val="8A8D8F"/>
      </a:accent3>
      <a:accent4>
        <a:srgbClr val="D6D1CA"/>
      </a:accent4>
      <a:accent5>
        <a:srgbClr val="AA875E"/>
      </a:accent5>
      <a:accent6>
        <a:srgbClr val="003D66"/>
      </a:accent6>
      <a:hlink>
        <a:srgbClr val="003D66"/>
      </a:hlink>
      <a:folHlink>
        <a:srgbClr val="003D66"/>
      </a:folHlink>
    </a:clrScheme>
    <a:fontScheme name="Custom 1">
      <a:majorFont>
        <a:latin typeface="DB Heavent Bold"/>
        <a:ea typeface=""/>
        <a:cs typeface="DB Heavent Bold"/>
      </a:majorFont>
      <a:minorFont>
        <a:latin typeface="DB Heavent Light"/>
        <a:ea typeface=""/>
        <a:cs typeface="DB Heavent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xx">
  <a:themeElements>
    <a:clrScheme name="KTBST">
      <a:dk1>
        <a:srgbClr val="003D66"/>
      </a:dk1>
      <a:lt1>
        <a:srgbClr val="FFFFFF"/>
      </a:lt1>
      <a:dk2>
        <a:srgbClr val="003D66"/>
      </a:dk2>
      <a:lt2>
        <a:srgbClr val="E7E6E6"/>
      </a:lt2>
      <a:accent1>
        <a:srgbClr val="739CD8"/>
      </a:accent1>
      <a:accent2>
        <a:srgbClr val="A3C4E8"/>
      </a:accent2>
      <a:accent3>
        <a:srgbClr val="8A8D8F"/>
      </a:accent3>
      <a:accent4>
        <a:srgbClr val="D6D1CA"/>
      </a:accent4>
      <a:accent5>
        <a:srgbClr val="AA875E"/>
      </a:accent5>
      <a:accent6>
        <a:srgbClr val="003D66"/>
      </a:accent6>
      <a:hlink>
        <a:srgbClr val="003D66"/>
      </a:hlink>
      <a:folHlink>
        <a:srgbClr val="003D66"/>
      </a:folHlink>
    </a:clrScheme>
    <a:fontScheme name="Custom 1">
      <a:majorFont>
        <a:latin typeface="DB Heavent Bold"/>
        <a:ea typeface=""/>
        <a:cs typeface="DB Heavent Bold"/>
      </a:majorFont>
      <a:minorFont>
        <a:latin typeface="DB Heavent Light"/>
        <a:ea typeface=""/>
        <a:cs typeface="DB Heavent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1_xx">
  <a:themeElements>
    <a:clrScheme name="KTBST">
      <a:dk1>
        <a:srgbClr val="003D66"/>
      </a:dk1>
      <a:lt1>
        <a:srgbClr val="FFFFFF"/>
      </a:lt1>
      <a:dk2>
        <a:srgbClr val="003D66"/>
      </a:dk2>
      <a:lt2>
        <a:srgbClr val="E7E6E6"/>
      </a:lt2>
      <a:accent1>
        <a:srgbClr val="739CD8"/>
      </a:accent1>
      <a:accent2>
        <a:srgbClr val="A3C4E8"/>
      </a:accent2>
      <a:accent3>
        <a:srgbClr val="8A8D8F"/>
      </a:accent3>
      <a:accent4>
        <a:srgbClr val="D6D1CA"/>
      </a:accent4>
      <a:accent5>
        <a:srgbClr val="AA875E"/>
      </a:accent5>
      <a:accent6>
        <a:srgbClr val="003D66"/>
      </a:accent6>
      <a:hlink>
        <a:srgbClr val="003D66"/>
      </a:hlink>
      <a:folHlink>
        <a:srgbClr val="003D66"/>
      </a:folHlink>
    </a:clrScheme>
    <a:fontScheme name="KTBST">
      <a:majorFont>
        <a:latin typeface="DB Heavent"/>
        <a:ea typeface=""/>
        <a:cs typeface="DB Heavent"/>
      </a:majorFont>
      <a:minorFont>
        <a:latin typeface="DB Heavent Light"/>
        <a:ea typeface=""/>
        <a:cs typeface="DB Heavent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xx">
  <a:themeElements>
    <a:clrScheme name="KTBST">
      <a:dk1>
        <a:srgbClr val="003D66"/>
      </a:dk1>
      <a:lt1>
        <a:srgbClr val="FFFFFF"/>
      </a:lt1>
      <a:dk2>
        <a:srgbClr val="003D66"/>
      </a:dk2>
      <a:lt2>
        <a:srgbClr val="E7E6E6"/>
      </a:lt2>
      <a:accent1>
        <a:srgbClr val="739CD8"/>
      </a:accent1>
      <a:accent2>
        <a:srgbClr val="A3C4E8"/>
      </a:accent2>
      <a:accent3>
        <a:srgbClr val="8A8D8F"/>
      </a:accent3>
      <a:accent4>
        <a:srgbClr val="D6D1CA"/>
      </a:accent4>
      <a:accent5>
        <a:srgbClr val="AA875E"/>
      </a:accent5>
      <a:accent6>
        <a:srgbClr val="003D66"/>
      </a:accent6>
      <a:hlink>
        <a:srgbClr val="003D66"/>
      </a:hlink>
      <a:folHlink>
        <a:srgbClr val="003D66"/>
      </a:folHlink>
    </a:clrScheme>
    <a:fontScheme name="Custom 1">
      <a:majorFont>
        <a:latin typeface="DB Heavent Bold"/>
        <a:ea typeface=""/>
        <a:cs typeface="DB Heavent Bold"/>
      </a:majorFont>
      <a:minorFont>
        <a:latin typeface="DB Heavent Light"/>
        <a:ea typeface=""/>
        <a:cs typeface="DB Heavent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xx">
  <a:themeElements>
    <a:clrScheme name="KTBST">
      <a:dk1>
        <a:srgbClr val="003D66"/>
      </a:dk1>
      <a:lt1>
        <a:srgbClr val="FFFFFF"/>
      </a:lt1>
      <a:dk2>
        <a:srgbClr val="003D66"/>
      </a:dk2>
      <a:lt2>
        <a:srgbClr val="E7E6E6"/>
      </a:lt2>
      <a:accent1>
        <a:srgbClr val="739CD8"/>
      </a:accent1>
      <a:accent2>
        <a:srgbClr val="A3C4E8"/>
      </a:accent2>
      <a:accent3>
        <a:srgbClr val="8A8D8F"/>
      </a:accent3>
      <a:accent4>
        <a:srgbClr val="D6D1CA"/>
      </a:accent4>
      <a:accent5>
        <a:srgbClr val="AA875E"/>
      </a:accent5>
      <a:accent6>
        <a:srgbClr val="003D66"/>
      </a:accent6>
      <a:hlink>
        <a:srgbClr val="003D66"/>
      </a:hlink>
      <a:folHlink>
        <a:srgbClr val="003D66"/>
      </a:folHlink>
    </a:clrScheme>
    <a:fontScheme name="KTBST">
      <a:majorFont>
        <a:latin typeface="DB Heavent"/>
        <a:ea typeface=""/>
        <a:cs typeface="DB Heavent"/>
      </a:majorFont>
      <a:minorFont>
        <a:latin typeface="DB Heavent Light"/>
        <a:ea typeface=""/>
        <a:cs typeface="DB Heavent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xx">
  <a:themeElements>
    <a:clrScheme name="KTBST">
      <a:dk1>
        <a:srgbClr val="003D66"/>
      </a:dk1>
      <a:lt1>
        <a:srgbClr val="FFFFFF"/>
      </a:lt1>
      <a:dk2>
        <a:srgbClr val="003D66"/>
      </a:dk2>
      <a:lt2>
        <a:srgbClr val="E7E6E6"/>
      </a:lt2>
      <a:accent1>
        <a:srgbClr val="739CD8"/>
      </a:accent1>
      <a:accent2>
        <a:srgbClr val="A3C4E8"/>
      </a:accent2>
      <a:accent3>
        <a:srgbClr val="8A8D8F"/>
      </a:accent3>
      <a:accent4>
        <a:srgbClr val="D6D1CA"/>
      </a:accent4>
      <a:accent5>
        <a:srgbClr val="AA875E"/>
      </a:accent5>
      <a:accent6>
        <a:srgbClr val="003D66"/>
      </a:accent6>
      <a:hlink>
        <a:srgbClr val="003D66"/>
      </a:hlink>
      <a:folHlink>
        <a:srgbClr val="003D66"/>
      </a:folHlink>
    </a:clrScheme>
    <a:fontScheme name="Custom 1">
      <a:majorFont>
        <a:latin typeface="DB Heavent Bold"/>
        <a:ea typeface=""/>
        <a:cs typeface="DB Heavent Bold"/>
      </a:majorFont>
      <a:minorFont>
        <a:latin typeface="DB Heavent Light"/>
        <a:ea typeface=""/>
        <a:cs typeface="DB Heavent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xx">
  <a:themeElements>
    <a:clrScheme name="KTBST">
      <a:dk1>
        <a:srgbClr val="003D66"/>
      </a:dk1>
      <a:lt1>
        <a:srgbClr val="FFFFFF"/>
      </a:lt1>
      <a:dk2>
        <a:srgbClr val="003D66"/>
      </a:dk2>
      <a:lt2>
        <a:srgbClr val="E7E6E6"/>
      </a:lt2>
      <a:accent1>
        <a:srgbClr val="739CD8"/>
      </a:accent1>
      <a:accent2>
        <a:srgbClr val="A3C4E8"/>
      </a:accent2>
      <a:accent3>
        <a:srgbClr val="8A8D8F"/>
      </a:accent3>
      <a:accent4>
        <a:srgbClr val="D6D1CA"/>
      </a:accent4>
      <a:accent5>
        <a:srgbClr val="AA875E"/>
      </a:accent5>
      <a:accent6>
        <a:srgbClr val="003D66"/>
      </a:accent6>
      <a:hlink>
        <a:srgbClr val="003D66"/>
      </a:hlink>
      <a:folHlink>
        <a:srgbClr val="003D66"/>
      </a:folHlink>
    </a:clrScheme>
    <a:fontScheme name="Custom 1">
      <a:majorFont>
        <a:latin typeface="DB Heavent Bold"/>
        <a:ea typeface=""/>
        <a:cs typeface="DB Heavent Bold"/>
      </a:majorFont>
      <a:minorFont>
        <a:latin typeface="DB Heavent Light"/>
        <a:ea typeface=""/>
        <a:cs typeface="DB Heavent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D051CBB1396B49B52F2BAFA8E7DD7D" ma:contentTypeVersion="7" ma:contentTypeDescription="Create a new document." ma:contentTypeScope="" ma:versionID="9da8e0b4cbfd7126f8b6772dca079145">
  <xsd:schema xmlns:xsd="http://www.w3.org/2001/XMLSchema" xmlns:xs="http://www.w3.org/2001/XMLSchema" xmlns:p="http://schemas.microsoft.com/office/2006/metadata/properties" xmlns:ns3="c6218ae7-866f-478d-ab1e-d60255be87e6" xmlns:ns4="2de1870b-2405-4a6a-8da4-7848cb5c565e" targetNamespace="http://schemas.microsoft.com/office/2006/metadata/properties" ma:root="true" ma:fieldsID="c325359137365ce82a0059653305b625" ns3:_="" ns4:_="">
    <xsd:import namespace="c6218ae7-866f-478d-ab1e-d60255be87e6"/>
    <xsd:import namespace="2de1870b-2405-4a6a-8da4-7848cb5c565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18ae7-866f-478d-ab1e-d60255be87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e1870b-2405-4a6a-8da4-7848cb5c565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5F93EF-E5A5-4F03-928D-FE07D0E1CE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18ae7-866f-478d-ab1e-d60255be87e6"/>
    <ds:schemaRef ds:uri="2de1870b-2405-4a6a-8da4-7848cb5c56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669B18-5D1D-4990-B63B-A998308ABF18}">
  <ds:schemaRefs>
    <ds:schemaRef ds:uri="http://schemas.microsoft.com/sharepoint/v3/contenttype/forms"/>
  </ds:schemaRefs>
</ds:datastoreItem>
</file>

<file path=customXml/itemProps3.xml><?xml version="1.0" encoding="utf-8"?>
<ds:datastoreItem xmlns:ds="http://schemas.openxmlformats.org/officeDocument/2006/customXml" ds:itemID="{E9CDCCA6-6834-4A6F-8DC2-77B997792047}">
  <ds:schemaRefs>
    <ds:schemaRef ds:uri="c6218ae7-866f-478d-ab1e-d60255be87e6"/>
    <ds:schemaRef ds:uri="http://schemas.microsoft.com/office/2006/documentManagement/types"/>
    <ds:schemaRef ds:uri="http://schemas.microsoft.com/office/infopath/2007/PartnerControls"/>
    <ds:schemaRef ds:uri="http://purl.org/dc/dcmitype/"/>
    <ds:schemaRef ds:uri="http://schemas.microsoft.com/office/2006/metadata/properties"/>
    <ds:schemaRef ds:uri="http://purl.org/dc/terms/"/>
    <ds:schemaRef ds:uri="2de1870b-2405-4a6a-8da4-7848cb5c565e"/>
    <ds:schemaRef ds:uri="http://purl.org/dc/elements/1.1/"/>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18992</TotalTime>
  <Words>8899</Words>
  <Application>Microsoft Office PowerPoint</Application>
  <PresentationFormat>Widescreen</PresentationFormat>
  <Paragraphs>715</Paragraphs>
  <Slides>166</Slides>
  <Notes>50</Notes>
  <HiddenSlides>99</HiddenSlides>
  <MMClips>0</MMClips>
  <ScaleCrop>false</ScaleCrop>
  <HeadingPairs>
    <vt:vector size="8" baseType="variant">
      <vt:variant>
        <vt:lpstr>Fonts Used</vt:lpstr>
      </vt:variant>
      <vt:variant>
        <vt:i4>13</vt:i4>
      </vt:variant>
      <vt:variant>
        <vt:lpstr>Theme</vt:lpstr>
      </vt:variant>
      <vt:variant>
        <vt:i4>8</vt:i4>
      </vt:variant>
      <vt:variant>
        <vt:lpstr>Links</vt:lpstr>
      </vt:variant>
      <vt:variant>
        <vt:i4>99</vt:i4>
      </vt:variant>
      <vt:variant>
        <vt:lpstr>Slide Titles</vt:lpstr>
      </vt:variant>
      <vt:variant>
        <vt:i4>166</vt:i4>
      </vt:variant>
    </vt:vector>
  </HeadingPairs>
  <TitlesOfParts>
    <vt:vector size="286" baseType="lpstr">
      <vt:lpstr>CordiaUPC</vt:lpstr>
      <vt:lpstr>Arial</vt:lpstr>
      <vt:lpstr>DB Heavent Bold</vt:lpstr>
      <vt:lpstr>Tahoma</vt:lpstr>
      <vt:lpstr>Wingdings</vt:lpstr>
      <vt:lpstr>Calibri</vt:lpstr>
      <vt:lpstr>DBHeavent-Med</vt:lpstr>
      <vt:lpstr>DBHeaventt-Light</vt:lpstr>
      <vt:lpstr>Calibri Light</vt:lpstr>
      <vt:lpstr>DB Heavent Med</vt:lpstr>
      <vt:lpstr>DB Heavent</vt:lpstr>
      <vt:lpstr>DB Heavent Light</vt:lpstr>
      <vt:lpstr>MN Lotchong</vt:lpstr>
      <vt:lpstr>xx</vt:lpstr>
      <vt:lpstr>3_xx</vt:lpstr>
      <vt:lpstr>1_Custom Design</vt:lpstr>
      <vt:lpstr>31_xx</vt:lpstr>
      <vt:lpstr>2_xx</vt:lpstr>
      <vt:lpstr>4_xx</vt:lpstr>
      <vt:lpstr>5_xx</vt:lpstr>
      <vt:lpstr>6_xx</vt:lpstr>
      <vt:lpstr>E:\000\Bloomberg\เปรียบ SET-Commodity.xlsx!ยูเครน-รัสเซีย![เปรียบ SET-Commodity.xlsx]ยูเครน-รัสเซีย Chart 4</vt:lpstr>
      <vt:lpstr>E:\000\Bloomberg\เปรียบ SET-Commodity.xlsx!ยูเครน-รัสเซีย![เปรียบ SET-Commodity.xlsx]ยูเครน-รัสเซีย Chart 1</vt:lpstr>
      <vt:lpstr>E:\000\Bloomberg\เปรียบ SET-Commodity.xlsx!ยูเครน-รัสเซีย![เปรียบ SET-Commodity.xlsx]ยูเครน-รัสเซีย Chart 6</vt:lpstr>
      <vt:lpstr>E:\000\Bloomberg\เปรียบ SET-Commodity.xlsx!ยูเครน-รัสเซีย![เปรียบ SET-Commodity.xlsx]ยูเครน-รัสเซีย Chart 5</vt:lpstr>
      <vt:lpstr>E:\000\Bloomberg\เปรียบ SET-Commodity.xlsx!ยูเครน-รัสเซีย![เปรียบ SET-Commodity.xlsx]ยูเครน-รัสเซีย Chart 7</vt:lpstr>
      <vt:lpstr>file:///D:\Google%20Drive\Bloomberg\003-Foreign%20limit-daily_setsmart%20version%2014OCT2023.xlsx!SETSMART-Foreign%20avaliable!%5b003-Foreign%20limit-daily_setsmart%20version%2014OCT2023.xlsx%5dSETSMART-Foreign%20avaliable%20Chart%201</vt:lpstr>
      <vt:lpstr>file:///D:\Google%20Drive\Bloomberg\003-Foreign%20limit-daily_setsmart%20version%2014OCT2023.xlsx!SETSMART-Foreign%20avaliable!%5b003-Foreign%20limit-daily_setsmart%20version%2014OCT2023.xlsx%5dSETSMART-Foreign%20avaliable%20Chart%201</vt:lpstr>
      <vt:lpstr>E:\000\Bloomberg\003-Foreign limit-daily_setsmart version 14OCT2023.xlsx!Foreign Asia-6!R5C2:R20C10</vt:lpstr>
      <vt:lpstr>E:\000\Bloomberg\003-Foreign limit-daily_setsmart version 14OCT2023.xlsx!Foreign Asia-6![003-Foreign limit-daily_setsmart version 14OCT2023.xlsx]Foreign Asia-6 Chart 2</vt:lpstr>
      <vt:lpstr>E:\000\Bloomberg\003-Foreign limit-daily_setsmart version 14OCT2023.xlsx!SETSMART-Foreign avaliable![003-Foreign limit-daily_setsmart version 14OCT2023.xlsx]SETSMART-Foreign avaliable Chart 2</vt:lpstr>
      <vt:lpstr>file:///D:\Google%20Drive\Bloomberg\MSCI.xlsx!SET%2014day!%5bMSCI.xlsx%5dSET%2014day%20Chart%201</vt:lpstr>
      <vt:lpstr>file:///\\FS01\Research\Research-Restrict\Mongkol\MSCI.xlsx!Foreign%20Asia!R4C23:R16C31</vt:lpstr>
      <vt:lpstr>file:///\\FS01\Research\Research-Restrict\Mongkol\MSCI.xlsx!Foreign%20net%20in%20THB%20!%5bMSCI.xlsx%5dForeign%20net%20in%20THB%20%20Chart%2019</vt:lpstr>
      <vt:lpstr>file:///\\FS01\Research\Research-Restrict\Mongkol\MSCI.xlsx!Foreign%20net%20in%20THB%20!%5bMSCI.xlsx%5dForeign%20net%20in%20THB%20%20Chart%2020</vt:lpstr>
      <vt:lpstr>file:///\\FS01\Research\Research-Restrict\Mongkol\MSCI.xlsx!Foreign%20net%20in%20THB%20!R5505C6:R5540C10</vt:lpstr>
      <vt:lpstr>E:\000\Bloomberg\003-Foreign limit-daily_setsmart version 14OCT2023.xlsx!มูลค่าหุ้นที่ถือ!R2C3:R20C9</vt:lpstr>
      <vt:lpstr>E:\000\Bloomberg\003-Foreign limit-daily_setsmart version 14OCT2023.xlsx!มูลค่าหุ้นที่ถือ!R58C3:R78C9</vt:lpstr>
      <vt:lpstr>E:\000\Bloomberg\003-Foreign limit-daily_setsmart version 14OCT2023.xlsx!มูลค่าหุ้นที่ถือ!R28C3:R48C9</vt:lpstr>
      <vt:lpstr>file:///D:\Google%20Drive\Bloomberg\SET%20-%20%202022%20Best%20EPS%20%20(Bloomberg)%2014JAN2023.xlsx!EPS%202023!%5bSET%20-%20%202022%20Best%20EPS%20%20(Bloomberg)%2014JAN2023.xlsx%5dEPS%202023%20Chart%204</vt:lpstr>
      <vt:lpstr>file:///D:\Google%20Drive\Bloomberg\SET%20-%20%202022%20Best%20EPS%20%20(Bloomberg)%2014JAN2023.xlsx!EPS%202023!%5bSET%20-%20%202022%20Best%20EPS%20%20(Bloomberg)%2014JAN2023.xlsx%5dEPS%202023%20Chart%203</vt:lpstr>
      <vt:lpstr>file:///D:\Google%20Drive\Bloomberg\SET%20-%20%202022%20Best%20EPS%20%20(Bloomberg)%2014JAN2023.xlsx!EPS%202023!%5bSET%20-%20%202022%20Best%20EPS%20%20(Bloomberg)%2014JAN2023.xlsx%5dEPS%202023%20Chart%202</vt:lpstr>
      <vt:lpstr>file:///D:\Google%20Drive\Bloomberg\SET%20-%20%202022%20Best%20EPS%20%20(Bloomberg)%2014JAN2023.xlsx!EPS%202023!%5bSET%20-%20%202022%20Best%20EPS%20%20(Bloomberg)%2014JAN2023.xlsx%5dEPS%202023%20Chart%205</vt:lpstr>
      <vt:lpstr>file:///D:\Google%20Drive\Bloomberg\SET%20-%20%202022%20Best%20EPS%20%20(Bloomberg)%2014JAN2023.xlsx!EPS%202023!%5bSET%20-%20%202022%20Best%20EPS%20%20(Bloomberg)%2014JAN2023.xlsx%5dEPS%202023%20Chart%207</vt:lpstr>
      <vt:lpstr>file:///D:\Google%20Drive\Bloomberg\SET%20-%20%202022%20Best%20EPS%20%20(Bloomberg)%2014JAN2023.xlsx!EPS%202023!%5bSET%20-%20%202022%20Best%20EPS%20%20(Bloomberg)%2014JAN2023.xlsx%5dEPS%202023%20Chart%209</vt:lpstr>
      <vt:lpstr>file:///D:\Google%20Drive\Bloomberg\SET%20-%20%202022%20Best%20EPS%20%20(Bloomberg)%2014JAN2023.xlsx!EPS%202023!%5bSET%20-%20%202022%20Best%20EPS%20%20(Bloomberg)%2014JAN2023.xlsx%5dEPS%202023%20Chart%206</vt:lpstr>
      <vt:lpstr>file:///D:\Google%20Drive\Bloomberg\SET%20-%20%202022%20Best%20EPS%20%20(Bloomberg)%2014JAN2023.xlsx!EPS%202023!%5bSET%20-%20%202022%20Best%20EPS%20%20(Bloomberg)%2014JAN2023.xlsx%5dEPS%202023%20Chart%208</vt:lpstr>
      <vt:lpstr>file:///E:\000\KTB%20Sec\BOT%20%20ตัวเลข-ข้อมูลเศรษฐกิจ\ฐานะการคลังตามระบบกระแสเงินสดของรัฐบาล_Fit-106_ก-ค-66.xlsx!รายเดือน!%5bฐานะการคลังตามระบบกระแสเงินสดของรัฐบาล_Fit-106_ก-ค-66.xlsx%5dรายเดือน%20Chart%203</vt:lpstr>
      <vt:lpstr>file:///E:\000\Bloomberg\Recheck%20Performance%20Edit%203.xlsx!Compare%20Return!%5bRecheck%20Performance%20Edit%203.xlsx%5dCompare%20Return%20Chart%202</vt:lpstr>
      <vt:lpstr>file:///E:\000\Bloomberg\DAOL%20Portfolio.xlsx!Portfolio!R1C1:R70C18</vt:lpstr>
      <vt:lpstr>file:///D:\Google%20Drive\Bloomberg\MSCI.xlsx!High%20Dividend!R46C2:R64C9</vt:lpstr>
      <vt:lpstr>file:///D:\Google%20Drive\Bloomberg\MSCI.xlsx!High%20Dividend!R25C2:R42C8</vt:lpstr>
      <vt:lpstr>file:///D:\Google%20Drive\Bloomberg\MSCI.xlsx!High%20Dividend!R3C2:R20C8</vt:lpstr>
      <vt:lpstr>file:///D:\Google%20Drive\Bloomberg\ไฟล์ที่ใช้ประชุมวันจันทร์\Dividend%20Calendar%2001%2020%20Feb%202023.xlsx!Graph!%5bDividend%20Calendar%2001%2020%20Feb%202023.xlsx%5dGraph%20Chart%202</vt:lpstr>
      <vt:lpstr>file:///H:\My%20Drive\Bloomberg\ไฟล์ที่ใช้ประชุมวันจันทร์\Dividend%20Calendar%2001%2009%20Feb%202022.xlsx!Graph!%5bDividend%20Calendar%2001%2009%20Feb%202022.xlsx%5dGraph%20Chart%202</vt:lpstr>
      <vt:lpstr>file:///\\FS01\Research\Research-Restrict\Mongkol\MSCI.xlsx!INDEX_Weekly_Value!R4C4:R44C13</vt:lpstr>
      <vt:lpstr>file:///\\FS01\Research\Research-Restrict\Mongkol\MSCI.xlsx!INDEX_Weekly_Value!R47C4:R75C13</vt:lpstr>
      <vt:lpstr>file:///D:\Google%20Drive\Bloomberg\VERSION_3\Ranking-%20ราคาเปลี่ยนแปลงแต่ละช่วงเวลา%2011APR2023.xlsx!Top%20Ranking!R5C6:R24C14</vt:lpstr>
      <vt:lpstr>file:///D:\Google%20Drive\Bloomberg\VERSION_3\Ranking-%20ราคาเปลี่ยนแปลงแต่ละช่วงเวลา%2011APR2023.xlsx!Top%20Ranking!R31C6:R50C14</vt:lpstr>
      <vt:lpstr>file:///D:\Google%20Drive\Bloomberg\VERSION_3\Ranking-%20ราคาเปลี่ยนแปลงแต่ละช่วงเวลา%2011APR2023.xlsx!Top%20Ranking!R57C6:R76C14</vt:lpstr>
      <vt:lpstr>file:///D:\Google%20Drive\Bloomberg\VERSION_3\Ranking-%20ราคาเปลี่ยนแปลงแต่ละช่วงเวลา%2011APR2023.xlsx!Top%20Ranking!R84C6:R103C14</vt:lpstr>
      <vt:lpstr>file:///D:\Google%20Drive\Bloomberg\VERSION_3\Ranking-%20ราคาเปลี่ยนแปลงแต่ละช่วงเวลา%2011APR2023.xlsx!Top%20Ranking!R110C6:R129C14</vt:lpstr>
      <vt:lpstr>file:///\\FS01\Research\Research-Restrict\Mongkol\MSIC_RTD.xlsx!Value!%5bMSIC_RTD.xlsx%5dValue%20Chart%204</vt:lpstr>
      <vt:lpstr>file:///\\FS01\Research\Research-Restrict\Mongkol\MSIC_RTD.xlsx!Value!%5bMSIC_RTD.xlsx%5dValue%20Chart%207</vt:lpstr>
      <vt:lpstr>file:///D:\Google%20Drive\Bloomberg\MSCI.xlsx!INTEREST_BOND!%5bMSCI.xlsx%5dINTEREST_BOND%20Chart%205315-6</vt:lpstr>
      <vt:lpstr>file:///D:\Google%20Drive\Bloomberg\MSCI.xlsx!INTEREST_BOND!%5bMSCI.xlsx%5dINTEREST_BOND%20Chart%205315-2</vt:lpstr>
      <vt:lpstr>file:///D:\Google%20Drive\Bloomberg\MSCI.xlsx!INTEREST_BOND!%5bMSCI.xlsx%5dINTEREST_BOND%20Chart%2058</vt:lpstr>
      <vt:lpstr>file:///D:\Google%20Drive\Bloomberg\MSCI.xlsx!INTEREST_BOND!%5bMSCI.xlsx%5dINTEREST_BOND%20Chart%2099</vt:lpstr>
      <vt:lpstr>file:///D:\Google%20Drive\Bloomberg\MSCI.xlsx!INTEREST_BOND!%5bMSCI.xlsx%5dINTEREST_BOND%20Chart%2081</vt:lpstr>
      <vt:lpstr>file:///D:\Google%20Drive\Bloomberg\MSCI.xlsx!INTEREST_BOND!R1099C60:R1114C62</vt:lpstr>
      <vt:lpstr>file:///D:\Google%20Drive\Bloomberg\MSCI.xlsx!INTEREST_BOND!%5bMSCI.xlsx%5dINTEREST_BOND%20Chart%20103</vt:lpstr>
      <vt:lpstr>file:///D:\Google%20Drive\Bloomberg\MSCI.xlsx!INTEREST_BOND!R13578C11:R13586C13</vt:lpstr>
      <vt:lpstr>file:///\\FS01\Research\Research-Restrict\Mongkol\00Sector%20index_PER%20001.xlsx!PER_Value!R5C3:R32C13</vt:lpstr>
      <vt:lpstr>file:///\\FS01\Research\Research-Restrict\Mongkol\00Sector%20index_PER%20001.xlsx!PER_Value!R6C16:R31C25</vt:lpstr>
      <vt:lpstr>file:///\\FS01\Research\Research-Restrict\Mongkol\00Sector%20index_PER%20001.xlsx!PER_Value!R6C28:R32C33</vt:lpstr>
      <vt:lpstr>file:///D:\Google%20Drive\Bloomberg\ไฟล์คำนวณ%20Index%20Return%20and%20SD%2023feb2022.xlsx!Summary!R4C3:R25C21</vt:lpstr>
      <vt:lpstr>file:///D:\Google%20Drive\Bloomberg\SET%20-%20%202022%20Best%20EPS%20%20(Bloomberg)%2014JAN2023.xlsx!EPS%202023!%5bSET%20-%20%202022%20Best%20EPS%20%20(Bloomberg)%2014JAN2023.xlsx%5dEPS%202023%20Chart%204</vt:lpstr>
      <vt:lpstr>file:///D:\Google%20Drive\Bloomberg\SET%20-%20%202022%20Best%20EPS%20%20(Bloomberg)%2014JAN2023.xlsx!EPS%202023!%5bSET%20-%20%202022%20Best%20EPS%20%20(Bloomberg)%2014JAN2023.xlsx%5dEPS%202023%20Chart%203</vt:lpstr>
      <vt:lpstr>file:///D:\Google%20Drive\Bloomberg\SET%20-%20%202022%20Best%20EPS%20%20(Bloomberg)%2014JAN2023.xlsx!EPS%202023!%5bSET%20-%20%202022%20Best%20EPS%20%20(Bloomberg)%2014JAN2023.xlsx%5dEPS%202023%20Chart%202</vt:lpstr>
      <vt:lpstr>file:///D:\Google%20Drive\Bloomberg\SET%20-%20%202022%20Best%20EPS%20%20(Bloomberg)%2014JAN2023.xlsx!EPS%202023!%5bSET%20-%20%202022%20Best%20EPS%20%20(Bloomberg)%2014JAN2023.xlsx%5dEPS%202023%20Chart%205</vt:lpstr>
      <vt:lpstr>file:///D:\Google%20Drive\Bloomberg\SET%20-%20%202022%20Best%20EPS%20%20(Bloomberg)%2014JAN2023.xlsx!EPS%202023!%5bSET%20-%20%202022%20Best%20EPS%20%20(Bloomberg)%2014JAN2023.xlsx%5dEPS%202023%20Chart%207</vt:lpstr>
      <vt:lpstr>file:///D:\Google%20Drive\Bloomberg\SET%20-%20%202022%20Best%20EPS%20%20(Bloomberg)%2014JAN2023.xlsx!EPS%202023!%5bSET%20-%20%202022%20Best%20EPS%20%20(Bloomberg)%2014JAN2023.xlsx%5dEPS%202023%20Chart%209</vt:lpstr>
      <vt:lpstr>file:///D:\Google%20Drive\Bloomberg\SET%20-%20%202022%20Best%20EPS%20%20(Bloomberg)%2014JAN2023.xlsx!EPS%202023!%5bSET%20-%20%202022%20Best%20EPS%20%20(Bloomberg)%2014JAN2023.xlsx%5dEPS%202023%20Chart%206</vt:lpstr>
      <vt:lpstr>file:///D:\Google%20Drive\Bloomberg\SET%20-%20%202022%20Best%20EPS%20%20(Bloomberg)%2014JAN2023.xlsx!EPS%202023!%5bSET%20-%20%202022%20Best%20EPS%20%20(Bloomberg)%2014JAN2023.xlsx%5dEPS%202023%20Chart%208</vt:lpstr>
      <vt:lpstr>file:///D:\Google%20Drive\Bloomberg\Earning%20Yield%20Analysis%20%2001%2028MAR2023.xlsx!Earning%20Yield%20Analysis!%5bEarning%20Yield%20Analysis%20%2001%2028MAR2023.xlsx%5dEarning%20Yield%20Analysis%20Chart%2014</vt:lpstr>
      <vt:lpstr>file:///D:\Google%20Drive\Bloomberg\Forex%20Gain-loss%20001%2014MAY2023.xlsx!FX%20Gain_VALUE!%5bForex%20Gain-loss%20001%2014MAY2023.xlsx%5dFX%20Gain_VALUE%20Chart%201</vt:lpstr>
      <vt:lpstr>file:///D:\Google%20Drive\Bloomberg\Forex%20Gain-loss%20001%2014MAY2023.xlsx!FX%20Gain_VALUE!%5bForex%20Gain-loss%20001%2014MAY2023.xlsx%5dFX%20Gain_VALUE%20Chart%203</vt:lpstr>
      <vt:lpstr>file:///D:\Google%20Drive\Bloomberg\Forex%20Gain-loss%20001%2014MAY2023.xlsx!FX%20Gain_VALUE!%5bForex%20Gain-loss%20001%2014MAY2023.xlsx%5dFX%20Gain_VALUE%20Chart%205</vt:lpstr>
      <vt:lpstr>file:///D:\Google%20Drive\Bloomberg\Forex%20Gain-loss%20001%2014MAY2023.xlsx!FX%20Gain_VALUE!%5bForex%20Gain-loss%20001%2014MAY2023.xlsx%5dFX%20Gain_VALUE%20Chart%204</vt:lpstr>
      <vt:lpstr>file:///H:\My%20Drive\Bloomberg\Forex%20Gain-loss%20001%2014MAY2023.xlsx!FX%20Gain_VALUE!%5bForex%20Gain-loss%20001%2014MAY2023.xlsx%5dFX%20Gain_VALUE%20Chart%201</vt:lpstr>
      <vt:lpstr>file:///H:\My%20Drive\Bloomberg\Forex%20Gain-loss%20001%2014MAY2023.xlsx!FX%20Gain_VALUE!%5bForex%20Gain-loss%20001%2014MAY2023.xlsx%5dFX%20Gain_VALUE%20Chart%203</vt:lpstr>
      <vt:lpstr>file:///H:\My%20Drive\Bloomberg\Forex%20Gain-loss%20001%2014MAY2023.xlsx!FX%20Gain_VALUE!%5bForex%20Gain-loss%20001%2014MAY2023.xlsx%5dFX%20Gain_VALUE%20Chart%205</vt:lpstr>
      <vt:lpstr>file:///H:\My%20Drive\Bloomberg\Forex%20Gain-loss%20001%2014MAY2023.xlsx!FX%20Gain_VALUE!%5bForex%20Gain-loss%20001%2014MAY2023.xlsx%5dFX%20Gain_VALUE%20Chart%204</vt:lpstr>
      <vt:lpstr>file:///D:\Google%20Drive\Bloomberg\Forex%20Gain-loss%20001%2024FEB2023.xlsx!FX%20Gain_VALUE!%5bForex%20Gain-loss%20001%2024FEB2023.xlsx%5dFX%20Gain_VALUE%20Chart%201</vt:lpstr>
      <vt:lpstr>file:///D:\Google%20Drive\Bloomberg\Forex%20Gain-loss%20001%2024FEB2023.xlsx!FX%20Gain_VALUE!%5bForex%20Gain-loss%20001%2024FEB2023.xlsx%5dFX%20Gain_VALUE%20Chart%203</vt:lpstr>
      <vt:lpstr>file:///D:\Google%20Drive\Bloomberg\Forex%20Gain-loss%20001%2024FEB2023.xlsx!FX%20Gain_VALUE!%5bForex%20Gain-loss%20001%2024FEB2023.xlsx%5dFX%20Gain_VALUE%20Chart%205</vt:lpstr>
      <vt:lpstr>file:///D:\Google%20Drive\Bloomberg\Forex%20Gain-loss%20001%2024FEB2023.xlsx!FX%20Gain_VALUE!%5bForex%20Gain-loss%20001%2024FEB2023.xlsx%5dFX%20Gain_VALUE%20Chart%204</vt:lpstr>
      <vt:lpstr>file:///\\FS01\Research\Research-Restrict\Mongkol\MSCI.xlsx!Pre-Com-Rubber!%5bMSCI.xlsx%5dPre-Com-Rubber%20Chart%2012</vt:lpstr>
      <vt:lpstr>file:///\\FS01\Research\Research-Restrict\Mongkol\MSCI.xlsx!Pre-Com-Rubber!%5bMSCI.xlsx%5dPre-Com-Rubber%20Chart%2020</vt:lpstr>
      <vt:lpstr>file:///\\FS01\Research\Research-Restrict\Mongkol\MSCI.xlsx!Pre-Com-Rubber!%5bMSCI.xlsx%5dPre-Com-Rubber%20Chart%202</vt:lpstr>
      <vt:lpstr>file:///\\FS01\Research\Research-Restrict\Mongkol\MSCI.xlsx!Pre-Com-Rubber!%5bMSCI.xlsx%5dPre-Com-Rubber%20Chart%2016</vt:lpstr>
      <vt:lpstr>file:///\\FS01\Research\Research-Restrict\Mongkol\MSCI.xlsx!Pre-Com-Rubber!%5bMSCI.xlsx%5dPre-Com-Rubber%20Chart%2020</vt:lpstr>
      <vt:lpstr>file:///\\FS01\Research\Research-Restrict\Mongkol\MSCI.xlsx!Pre-Com-Rubber!%5bMSCI.xlsx%5dPre-Com-Rubber%20Chart%2012</vt:lpstr>
      <vt:lpstr>file:///\\FS01\Research\Research-Restrict\Mongkol\MSCI.xlsx!Pre-Com-Rubber!%5bMSCI.xlsx%5dPre-Com-Rubber%20Chart%2014</vt:lpstr>
      <vt:lpstr>file:///\\FS01\Research\Research-Restrict\Mongkol\MSCI.xlsx!Pre-Com-Rubber!%5bMSCI.xlsx%5dPre-Com-Rubber%20Chart%2015</vt:lpstr>
      <vt:lpstr>file:///\\FS01\Research\Research-Restrict\Mongkol\MSCI.xlsx!Pre-Com-Rubber!%5bMSCI.xlsx%5dPre-Com-Rubber%20Chart%2016</vt:lpstr>
      <vt:lpstr>file:///\\FS01\Research\Research-Restrict\Mongkol\MSCI.xlsx!Pre-Com-Rubber!%5bMSCI.xlsx%5dPre-Com-Rubber%20Chart%2017</vt:lpstr>
      <vt:lpstr>file:///\\FS01\Research\Research-Restrict\Mongkol\MSCI.xlsx!Pre-Com-Rubber!%5bMSCI.xlsx%5dPre-Com-Rubber%20Chart%2018</vt:lpstr>
      <vt:lpstr>file:///\\FS01\Research\Research-Restrict\Mongkol\MSCI.xlsx!Pre-Com-Rubber!%5bMSCI.xlsx%5dPre-Com-Rubber%20Chart%2019</vt:lpstr>
      <vt:lpstr>file:///\\FS01\Research\Research-Restrict\Mongkol\MSCI.xlsx!Pre-Com-Rubber!%5bMSCI.xlsx%5dPre-Com-Rubber%20Chart%2023</vt:lpstr>
      <vt:lpstr>file:///\\FS01\Research\Research-Restrict\Mongkol\MSIC_RTD.xlsx!Value!%5bMSIC_RTD.xlsx%5dValue%20Chart%203</vt:lpstr>
      <vt:lpstr>file:///\\FS01\Research\Research-Restrict\Mongkol\MSIC_RTD.xlsx!Value!%5bMSIC_RTD.xlsx%5dValue%20Chart%206</vt:lpstr>
      <vt:lpstr>file:///\\FS01\Research\Research-Restrict\Mongkol\MSIC_RTD.xlsx!Value!%5bMSIC_RTD.xlsx%5dValue%20Chart%205</vt:lpstr>
      <vt:lpstr>file:///\\FS01\Research\Research-Restrict\Mongkol\MSIC_RTD.xlsx!Value!%5bMSIC_RTD.xlsx%5dValue%20Chart%201</vt:lpstr>
      <vt:lpstr>file:///\\FS01\Research\Research-Restrict\Mongkol\MSCI.xlsx!BADI!%5bMSCI.xlsx%5dBADI%20Chart%2011</vt:lpstr>
      <vt:lpstr>file:///\\FS01\Research\Research-Restrict\Mongkol\MSCI.xlsx!BADI!%5bMSCI.xlsx%5dBADI%20Chart%2012</vt:lpstr>
      <vt:lpstr>file:///\\FS01\Research\Research-Restrict\Mongkol\MSCI.xlsx!BADI!%5bMSCI.xlsx%5dBADI%20Chart%2013</vt:lpstr>
      <vt:lpstr>file:///\\FS01\Research\Research-Restrict\Mongkol\MSCI.xlsx!BADI!R6C44:R23C58</vt:lpstr>
      <vt:lpstr>file:///\\FS01\Research\Research-Restrict\Strategy\Portfolio%20Advisory\11.Nov23\Port%20Advisory%20Nov%202023.xlsx!2.PA%20Week!%5bPort%20Advisory%20Nov%202023.xlsx%5d2.PA%20Week%20Chart%201</vt:lpstr>
      <vt:lpstr>file:///\\FS01\Research\Research-Restrict\Strategy\Portfolio%20Advisory\11.Nov23\Port%20Advisory%20Nov%202023.xlsx!3.PA%20Performance_Edit%20!%5bPort%20Advisory%20Nov%202023.xlsx%5d3.PA%20Performance_Edit%20%20Chart%201</vt:lpstr>
      <vt:lpstr>PowerPoint Presentation</vt:lpstr>
      <vt:lpstr>PowerPoint Presentation</vt:lpstr>
      <vt:lpstr>ราคาสินทรัพย์ :  เทียบกับสงครามยูเครน และอิสราเอล</vt:lpstr>
      <vt:lpstr>Calendar (Week)</vt:lpstr>
      <vt:lpstr>Weekly Strategy</vt:lpstr>
      <vt:lpstr>Weekly Strategy</vt:lpstr>
      <vt:lpstr>Weekly Strategies </vt:lpstr>
      <vt:lpstr>Weekly Strategies </vt:lpstr>
      <vt:lpstr>PowerPoint Presentation</vt:lpstr>
      <vt:lpstr>PowerPoint Presentation</vt:lpstr>
      <vt:lpstr>Flow ต่างชาติ ที่ไหลเข้า-ออก  6 ตลาดหลักเอเซีย</vt:lpstr>
      <vt:lpstr>Flow เข้าตลาด  EM สูงขึ้น  (ทุก assets class)</vt:lpstr>
      <vt:lpstr>Net Position นักลงทุนต่างประเทศในตลาดหุ้นไทย</vt:lpstr>
      <vt:lpstr>Net Position (Equity)  6 ตลาดหุ้น เอเซีย </vt:lpstr>
      <vt:lpstr>Net Position (Equity)  6 ตลาดหุ้นเอเซีย</vt:lpstr>
      <vt:lpstr>Foreign Net Position  in Thai  Market</vt:lpstr>
      <vt:lpstr>หุ้นที่นักลงทุนต่างประเทศซื้อ-ขาย นับตั้งแต่ปี 2021 เป็นต้นมา</vt:lpstr>
      <vt:lpstr>PowerPoint Presentation</vt:lpstr>
      <vt:lpstr>PowerPoint Presentation</vt:lpstr>
      <vt:lpstr>Net Buy/Sell นักลงทุนต่างประเทศ</vt:lpstr>
      <vt:lpstr>Net Buy/Sell นักลงทุนต่างประเทศ</vt:lpstr>
      <vt:lpstr>คาดการณ์ดอกเบี้ย Fed</vt:lpstr>
      <vt:lpstr>Bond Yield ของสหรัฐฯ</vt:lpstr>
      <vt:lpstr>Bond Yield ของไทยปรับตัวขึ้นมาอีกครั้ง</vt:lpstr>
      <vt:lpstr>Bond Yield +  Dividend Yield กอง REITs ของไทย</vt:lpstr>
      <vt:lpstr>ค่าเงินดอลล่าร์  อ่อนค่า (เงินบาทแข็ง)</vt:lpstr>
      <vt:lpstr>ราคา Commodity</vt:lpstr>
      <vt:lpstr>สัญญาซื้อน้ำมันดิบ (Brent) ลดลง = ลบต่อราคาน้ำมัน</vt:lpstr>
      <vt:lpstr>ค่าการกลั่นน้ำมัน (Brent)</vt:lpstr>
      <vt:lpstr>PowerPoint Presentation</vt:lpstr>
      <vt:lpstr>PowerPoint Presentation</vt:lpstr>
      <vt:lpstr>PowerPoint Presentation</vt:lpstr>
      <vt:lpstr>GDP ของไทย</vt:lpstr>
      <vt:lpstr>GDP ของไทย  (สัดส่วนของการบริโภคภาคเอกชน ต่อ GDP)</vt:lpstr>
      <vt:lpstr>7-Oct-23 :  กลุ่มฮามาส เปิดฉากโจมตีอิสราเอล</vt:lpstr>
      <vt:lpstr>PowerPoint Presentation</vt:lpstr>
      <vt:lpstr>PowerPoint Presentation</vt:lpstr>
      <vt:lpstr>PowerPoint Presentation</vt:lpstr>
      <vt:lpstr>PowerPoint Presentation</vt:lpstr>
      <vt:lpstr>ณ วันนี้ (14) ... อิสราเอลคุมพื้นที่ได้แล้ว มีการหยุดยิงบางช่วง</vt:lpstr>
      <vt:lpstr>PowerPoint Presentation</vt:lpstr>
      <vt:lpstr>ผลกระทบ หากเกิดสงคราม  (Bloomberg)</vt:lpstr>
      <vt:lpstr>ถ้า.....  บานปลาย คือไม่จบ จะกระทบใคร</vt:lpstr>
      <vt:lpstr>PowerPoint Presentation</vt:lpstr>
      <vt:lpstr>หาแนวรับดัชนีฯ  โดยใช้กำไรตลาดและ P/E</vt:lpstr>
      <vt:lpstr>วงจรธุรกิจ (กระแสเงินสด)</vt:lpstr>
      <vt:lpstr>PowerPoint Presentation</vt:lpstr>
      <vt:lpstr>PowerPoint Presentation</vt:lpstr>
      <vt:lpstr>PowerPoint Presentation</vt:lpstr>
      <vt:lpstr>ข้อมูลสถิติ Program Trading รายวัน</vt:lpstr>
      <vt:lpstr>ข้อมูลสถิติ Program Trading รายวัน</vt:lpstr>
      <vt:lpstr>MSCI Index ปรับหุ้นเข้า/ออก </vt:lpstr>
      <vt:lpstr>FTSE Index ปรับหุ้นเข้า/ออก </vt:lpstr>
      <vt:lpstr>ศาลรธน.ยังไม่ลงมติวินิจฉัยคดี 'ก้าวไกล'โล่ง ต่อลมหายใจ'พิธา'ปมถือหุ้นสื่อ </vt:lpstr>
      <vt:lpstr>การปรับ EPS ตลาดหุ้นสำคัญๆ  ปี 2023</vt:lpstr>
      <vt:lpstr>PowerPoint Presentation</vt:lpstr>
      <vt:lpstr>นายกฯ ชวน  รายใหญ่สหรัฐฯ มาลงทุนในไทย</vt:lpstr>
      <vt:lpstr>เศรษฐา เผยที่มาเงินแล้ว ออกเป็นพ.ร.บ.กู้เงิน 5 แสนล้านบาท แจก 50 ล้านสิทธิ</vt:lpstr>
      <vt:lpstr>จ่ายเงินดิจิทัลงวดเดียว อนุฯ ชงคัด 3 กลุ่มรับ 1 หมื่น</vt:lpstr>
      <vt:lpstr>PowerPoint Presentation</vt:lpstr>
      <vt:lpstr>“เศรษฐา”แถลงวันนี้ “ฟูลแพคเกจดิจิทัล วอลเล็ต”</vt:lpstr>
      <vt:lpstr>เงินกู้เพื่อชดเชยการขาดดุลของรัฐบาล</vt:lpstr>
      <vt:lpstr>Preview หุ้นเข้า SET50/SET100…….  ใช้ราคา 24 ต.ค.66</vt:lpstr>
      <vt:lpstr>JKN ดิ่งฟลอร์ อาการหนักยื่นฟื้นฟูกิจการแก้ปัญหาสภาพคล่อง</vt:lpstr>
      <vt:lpstr>PowerPoint Presentation</vt:lpstr>
      <vt:lpstr>หุ้นที่มีการใช้วงเงิน margin มากๆ จะถูกเพ่งเล็ง ถ้าราคาลงมาก</vt:lpstr>
      <vt:lpstr>PowerPoint Presentation</vt:lpstr>
      <vt:lpstr>Portfolio Performance</vt:lpstr>
      <vt:lpstr>Portfolio Performance</vt:lpstr>
      <vt:lpstr>พอร์ตหุ้นวันนี้</vt:lpstr>
      <vt:lpstr>กลยุทธ์ลงทุนโดย DAOL</vt:lpstr>
      <vt:lpstr>PowerPoint Presentation</vt:lpstr>
      <vt:lpstr>หุ้นต้องสงสัย(ว่าจะดี)</vt:lpstr>
      <vt:lpstr>จับจังหวะเลือกซื้อ(ขาย)หุ้น ณ  จุดรับของดัชนีฯ  แต่ละระดับ</vt:lpstr>
      <vt:lpstr>Strategy top picks</vt:lpstr>
      <vt:lpstr>PowerPoint Presentation</vt:lpstr>
      <vt:lpstr>Strategy top picks</vt:lpstr>
      <vt:lpstr>PowerPoint Presentation</vt:lpstr>
      <vt:lpstr>Strategy top picks</vt:lpstr>
      <vt:lpstr>PowerPoint Presentation</vt:lpstr>
      <vt:lpstr>PowerPoint Presentation</vt:lpstr>
      <vt:lpstr>Strategy top picks</vt:lpstr>
      <vt:lpstr>PowerPoint Presentation</vt:lpstr>
      <vt:lpstr>PowerPoint Presentation</vt:lpstr>
      <vt:lpstr>Strategy top picks</vt:lpstr>
      <vt:lpstr>PowerPoint Presentation</vt:lpstr>
      <vt:lpstr>Strategy top picks</vt:lpstr>
      <vt:lpstr>PowerPoint Presentation</vt:lpstr>
      <vt:lpstr>PowerPoint Presentation</vt:lpstr>
      <vt:lpstr>Strategy top picks</vt:lpstr>
      <vt:lpstr>PowerPoint Presentation</vt:lpstr>
      <vt:lpstr>PowerPoint Presentation</vt:lpstr>
      <vt:lpstr>Strategy top picks</vt:lpstr>
      <vt:lpstr>PowerPoint Presentation</vt:lpstr>
      <vt:lpstr>Strategy top picks</vt:lpstr>
      <vt:lpstr>PowerPoint Presentation</vt:lpstr>
      <vt:lpstr>Strategy top picks</vt:lpstr>
      <vt:lpstr>PowerPoint Presentation</vt:lpstr>
      <vt:lpstr>PowerPoint Presentation</vt:lpstr>
      <vt:lpstr>PowerPoint Presentation</vt:lpstr>
      <vt:lpstr>บทวิเคราะห์ปัจจัยพื้นฐานวันนี้</vt:lpstr>
      <vt:lpstr>PowerPoint Presentation</vt:lpstr>
      <vt:lpstr>ตารางหุ้นที่มี Dividend Yield สูง</vt:lpstr>
      <vt:lpstr>PowerPoint Presentation</vt:lpstr>
      <vt:lpstr>ผลกระทบของการลดลงของราคาหุ้นจาก “XD”  ต่อดัชนีฯ</vt:lpstr>
      <vt:lpstr>ผลกระทบของการลดลงของราคาหุ้นจาก “XD”  ต่อดัชนีฯ</vt:lpstr>
      <vt:lpstr>PowerPoint Presentation</vt:lpstr>
      <vt:lpstr>2017-23  : 10 Event ที่กดดันตลาดหุ้นไทยในรอบ 7 ปีที่ผ่านมา</vt:lpstr>
      <vt:lpstr>PowerPoint Presentation</vt:lpstr>
      <vt:lpstr>Calendar (Week)</vt:lpstr>
      <vt:lpstr>Calendar (Month)</vt:lpstr>
      <vt:lpstr>PowerPoint Presentation</vt:lpstr>
      <vt:lpstr>ดัชนีตลาดหุ้นและราคาสินทรัพย์ทางการเงิน </vt:lpstr>
      <vt:lpstr>Ranking : ราคาเปลี่ยนแปลงมากที่สุดในแต่ละช่วงเวลา</vt:lpstr>
      <vt:lpstr>ค่าเงินบาทอ่อนค่า เป็นลบต่อตลาดหุ้นไทย</vt:lpstr>
      <vt:lpstr>Bond Yield 10 ปี ของสหรัฐฯ</vt:lpstr>
      <vt:lpstr>Fed Fund Rate (Policy Rate) </vt:lpstr>
      <vt:lpstr>US’s GDP  &amp;  Stock Market</vt:lpstr>
      <vt:lpstr>QE : Fed &amp; ECB</vt:lpstr>
      <vt:lpstr>PowerPoint Presentation</vt:lpstr>
      <vt:lpstr>PowerPoint Presentation</vt:lpstr>
      <vt:lpstr>P/E ตลาดหุ้นสำคัญๆ </vt:lpstr>
      <vt:lpstr>EPS ตลาดหุ้นสำคัญๆ </vt:lpstr>
      <vt:lpstr>EPS : Growth Rate ตลาดหุ้นสำคัญๆ </vt:lpstr>
      <vt:lpstr>ผลตอบแทนตลาดหุ้นไทย เทียบกับตลาดโลก</vt:lpstr>
      <vt:lpstr>การปรับ EPS ตลาดหุ้นสำคัญๆ  ปี 2023</vt:lpstr>
      <vt:lpstr>กำไรตลาดหุ้นปีนี้ ผลกระทบจากปัจจัยลบรอบด้าน</vt:lpstr>
      <vt:lpstr>PowerPoint Presentation</vt:lpstr>
      <vt:lpstr>ปรับกำไรตลาดหุ้นปีนี้ลง 6%</vt:lpstr>
      <vt:lpstr>SET Profitability as of  2Q-2023</vt:lpstr>
      <vt:lpstr>PowerPoint Presentation</vt:lpstr>
      <vt:lpstr>PowerPoint Presentation</vt:lpstr>
      <vt:lpstr>SET Index Target  for 2023</vt:lpstr>
      <vt:lpstr>SET Index Target  for 2023</vt:lpstr>
      <vt:lpstr>SET Index Target  for 2023</vt:lpstr>
      <vt:lpstr>SET Index Target  for 2023</vt:lpstr>
      <vt:lpstr>Market P/E (base on SET’s Report)</vt:lpstr>
      <vt:lpstr>SET Profitability as of  1Q-2023</vt:lpstr>
      <vt:lpstr>SET Profitability as of  4Q-2022</vt:lpstr>
      <vt:lpstr>Spread ปิโตรเคมี  และ  ดัชนีราคาสินค้าโภคภัณฑ์</vt:lpstr>
      <vt:lpstr>Spread ปิโตรเคมี  และ  ดัชนีราคาสินค้าโภคภัณฑ์</vt:lpstr>
      <vt:lpstr>ค่าการกลั่นน้ำมัน</vt:lpstr>
      <vt:lpstr>ราคากากถั่วเหลือง ราคาหุ้น TVO  &amp;  ราคายางพารา และราคาหุ้น NER</vt:lpstr>
      <vt:lpstr>ราคา Cotton</vt:lpstr>
      <vt:lpstr>ราคาน้ำมันดิบ  Brent และ ราคาทองคำ</vt:lpstr>
      <vt:lpstr>ราคาถ่านหิน &amp;  ราคา BANPU </vt:lpstr>
      <vt:lpstr>ราคาหุ้น NER และยางพารา</vt:lpstr>
      <vt:lpstr>ค่าระวางเรือ</vt:lpstr>
      <vt:lpstr>ค่าระวางเรือ  และราคาหุ้นเดินเรือของไทย</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สรุปกำไร3Q-23  ที่ส่งมาแล้วทั้งหมด  (ไม่รวม AOT, THAI)</vt:lpstr>
      <vt:lpstr>PowerPoint Presentation</vt:lpstr>
      <vt:lpstr>PowerPoint Presentation</vt:lpstr>
      <vt:lpstr>ราคาหุ้น</vt:lpstr>
      <vt:lpstr>IVL</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Suwanan Sukthong</dc:creator>
  <cp:lastModifiedBy>Mongkol Puangpetra</cp:lastModifiedBy>
  <cp:revision>3221</cp:revision>
  <dcterms:created xsi:type="dcterms:W3CDTF">2023-03-24T02:53:32Z</dcterms:created>
  <dcterms:modified xsi:type="dcterms:W3CDTF">2023-11-22T01:39:06Z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0x010100B4D051CBB1396B49B52F2BAFA8E7DD7D</vt:lpwstr>
  </property>
</Properties>
</file>