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4"/>
    <p:sldMasterId id="2147483668" r:id="rId5"/>
    <p:sldMasterId id="2147483671" r:id="rId6"/>
    <p:sldMasterId id="2147483683" r:id="rId7"/>
    <p:sldMasterId id="2147483686" r:id="rId8"/>
  </p:sldMasterIdLst>
  <p:notesMasterIdLst>
    <p:notesMasterId r:id="rId106"/>
  </p:notesMasterIdLst>
  <p:sldIdLst>
    <p:sldId id="23216" r:id="rId9"/>
    <p:sldId id="22976" r:id="rId10"/>
    <p:sldId id="22849" r:id="rId11"/>
    <p:sldId id="22871" r:id="rId12"/>
    <p:sldId id="23186" r:id="rId13"/>
    <p:sldId id="23201" r:id="rId14"/>
    <p:sldId id="23187" r:id="rId15"/>
    <p:sldId id="23188" r:id="rId16"/>
    <p:sldId id="22814" r:id="rId17"/>
    <p:sldId id="23228" r:id="rId18"/>
    <p:sldId id="23220" r:id="rId19"/>
    <p:sldId id="23227" r:id="rId20"/>
    <p:sldId id="22985" r:id="rId21"/>
    <p:sldId id="23229" r:id="rId22"/>
    <p:sldId id="23230" r:id="rId23"/>
    <p:sldId id="23226" r:id="rId24"/>
    <p:sldId id="23222" r:id="rId25"/>
    <p:sldId id="23184" r:id="rId26"/>
    <p:sldId id="21445" r:id="rId27"/>
    <p:sldId id="22868" r:id="rId28"/>
    <p:sldId id="21429" r:id="rId29"/>
    <p:sldId id="21428" r:id="rId30"/>
    <p:sldId id="21430" r:id="rId31"/>
    <p:sldId id="22443" r:id="rId32"/>
    <p:sldId id="22441" r:id="rId33"/>
    <p:sldId id="22442" r:id="rId34"/>
    <p:sldId id="21431" r:id="rId35"/>
    <p:sldId id="21434" r:id="rId36"/>
    <p:sldId id="22322" r:id="rId37"/>
    <p:sldId id="23014" r:id="rId38"/>
    <p:sldId id="23076" r:id="rId39"/>
    <p:sldId id="23077" r:id="rId40"/>
    <p:sldId id="23067" r:id="rId41"/>
    <p:sldId id="23068" r:id="rId42"/>
    <p:sldId id="22875" r:id="rId43"/>
    <p:sldId id="19211" r:id="rId44"/>
    <p:sldId id="22139" r:id="rId45"/>
    <p:sldId id="22756" r:id="rId46"/>
    <p:sldId id="23204" r:id="rId47"/>
    <p:sldId id="22329" r:id="rId48"/>
    <p:sldId id="23127" r:id="rId49"/>
    <p:sldId id="23224" r:id="rId50"/>
    <p:sldId id="23225" r:id="rId51"/>
    <p:sldId id="23223" r:id="rId52"/>
    <p:sldId id="23218" r:id="rId53"/>
    <p:sldId id="23219" r:id="rId54"/>
    <p:sldId id="20420" r:id="rId55"/>
    <p:sldId id="20421" r:id="rId56"/>
    <p:sldId id="22832" r:id="rId57"/>
    <p:sldId id="20157" r:id="rId58"/>
    <p:sldId id="20123" r:id="rId59"/>
    <p:sldId id="22249" r:id="rId60"/>
    <p:sldId id="22246" r:id="rId61"/>
    <p:sldId id="22142" r:id="rId62"/>
    <p:sldId id="20422" r:id="rId63"/>
    <p:sldId id="23172" r:id="rId64"/>
    <p:sldId id="23037" r:id="rId65"/>
    <p:sldId id="18290" r:id="rId66"/>
    <p:sldId id="22975" r:id="rId67"/>
    <p:sldId id="18772" r:id="rId68"/>
    <p:sldId id="22238" r:id="rId69"/>
    <p:sldId id="18465" r:id="rId70"/>
    <p:sldId id="18466" r:id="rId71"/>
    <p:sldId id="20423" r:id="rId72"/>
    <p:sldId id="20424" r:id="rId73"/>
    <p:sldId id="20425" r:id="rId74"/>
    <p:sldId id="20426" r:id="rId75"/>
    <p:sldId id="20505" r:id="rId76"/>
    <p:sldId id="20427" r:id="rId77"/>
    <p:sldId id="20428" r:id="rId78"/>
    <p:sldId id="21723" r:id="rId79"/>
    <p:sldId id="20076" r:id="rId80"/>
    <p:sldId id="22450" r:id="rId81"/>
    <p:sldId id="22873" r:id="rId82"/>
    <p:sldId id="23029" r:id="rId83"/>
    <p:sldId id="22980" r:id="rId84"/>
    <p:sldId id="22853" r:id="rId85"/>
    <p:sldId id="20448" r:id="rId86"/>
    <p:sldId id="22055" r:id="rId87"/>
    <p:sldId id="22045" r:id="rId88"/>
    <p:sldId id="22206" r:id="rId89"/>
    <p:sldId id="20708" r:id="rId90"/>
    <p:sldId id="22008" r:id="rId91"/>
    <p:sldId id="21729" r:id="rId92"/>
    <p:sldId id="22452" r:id="rId93"/>
    <p:sldId id="22356" r:id="rId94"/>
    <p:sldId id="22884" r:id="rId95"/>
    <p:sldId id="20429" r:id="rId96"/>
    <p:sldId id="23088" r:id="rId97"/>
    <p:sldId id="20430" r:id="rId98"/>
    <p:sldId id="20431" r:id="rId99"/>
    <p:sldId id="20432" r:id="rId100"/>
    <p:sldId id="20433" r:id="rId101"/>
    <p:sldId id="20495" r:id="rId102"/>
    <p:sldId id="20434" r:id="rId103"/>
    <p:sldId id="20435" r:id="rId104"/>
    <p:sldId id="283" r:id="rId105"/>
  </p:sldIdLst>
  <p:sldSz cx="12192000" cy="6858000"/>
  <p:notesSz cx="6858000" cy="9144000"/>
  <p:embeddedFontLst>
    <p:embeddedFont>
      <p:font typeface="Calibri" panose="020F0502020204030204" pitchFamily="34" charset="0"/>
      <p:regular r:id="rId107"/>
      <p:bold r:id="rId108"/>
      <p:italic r:id="rId109"/>
      <p:boldItalic r:id="rId110"/>
    </p:embeddedFont>
    <p:embeddedFont>
      <p:font typeface="Calibri Light" panose="020F0302020204030204" pitchFamily="34" charset="0"/>
      <p:regular r:id="rId111"/>
      <p:italic r:id="rId112"/>
    </p:embeddedFont>
    <p:embeddedFont>
      <p:font typeface="DB Heavent" panose="02000506060000020004" pitchFamily="2" charset="-34"/>
      <p:regular r:id="rId113"/>
    </p:embeddedFont>
    <p:embeddedFont>
      <p:font typeface="DB Heavent Light" panose="02000506060000020004" pitchFamily="2" charset="-34"/>
      <p:regular r:id="rId114"/>
    </p:embeddedFont>
    <p:embeddedFont>
      <p:font typeface="DB Heavent Med" panose="02000606060000090000" pitchFamily="2" charset="-34"/>
      <p:regular r:id="rId115"/>
    </p:embeddedFont>
    <p:embeddedFont>
      <p:font typeface="DBHeavent-Med" panose="02000606060000090000" pitchFamily="2" charset="-34"/>
      <p:regular r:id="rId116"/>
    </p:embeddedFont>
    <p:embeddedFont>
      <p:font typeface="DBHeaventt-Light" panose="02000506060000020004" pitchFamily="2" charset="-34"/>
      <p:regular r:id="rId117"/>
    </p:embeddedFont>
    <p:embeddedFont>
      <p:font typeface="MN Lotchong" pitchFamily="2" charset="0"/>
      <p:regular r:id="rId118"/>
      <p:bold r:id="rId119"/>
      <p:italic r:id="rId120"/>
      <p:boldItalic r:id="rId121"/>
    </p:embeddedFont>
    <p:embeddedFont>
      <p:font typeface="Tahoma" panose="020B0604030504040204" pitchFamily="34" charset="0"/>
      <p:regular r:id="rId122"/>
      <p:bold r:id="rId1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wanan Sukthong" initials="SS" lastIdx="2" clrIdx="0">
    <p:extLst>
      <p:ext uri="{19B8F6BF-5375-455C-9EA6-DF929625EA0E}">
        <p15:presenceInfo xmlns:p15="http://schemas.microsoft.com/office/powerpoint/2012/main" userId="S::suwanan.s@daol.co.th::71feb163-1d86-48ed-a5aa-004a647ee3ae" providerId="AD"/>
      </p:ext>
    </p:extLst>
  </p:cmAuthor>
  <p:cmAuthor id="2" name="Mongkol Puangpetra" initials="MP" lastIdx="3" clrIdx="1">
    <p:extLst>
      <p:ext uri="{19B8F6BF-5375-455C-9EA6-DF929625EA0E}">
        <p15:presenceInfo xmlns:p15="http://schemas.microsoft.com/office/powerpoint/2012/main" userId="S::mongkol.p@daol.co.th::2cf87f93-baeb-43a9-bfd6-f77d82c43b5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FF00"/>
    <a:srgbClr val="000000"/>
    <a:srgbClr val="33CC33"/>
    <a:srgbClr val="B98080"/>
    <a:srgbClr val="FED402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9927" autoAdjust="0"/>
    <p:restoredTop sz="96374" autoAdjust="0"/>
  </p:normalViewPr>
  <p:slideViewPr>
    <p:cSldViewPr snapToGrid="0">
      <p:cViewPr varScale="1">
        <p:scale>
          <a:sx n="111" d="100"/>
          <a:sy n="111" d="100"/>
        </p:scale>
        <p:origin x="804" y="1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117" Type="http://schemas.openxmlformats.org/officeDocument/2006/relationships/font" Target="fonts/font11.fntdata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12" Type="http://schemas.openxmlformats.org/officeDocument/2006/relationships/font" Target="fonts/font6.fntdata"/><Relationship Id="rId16" Type="http://schemas.openxmlformats.org/officeDocument/2006/relationships/slide" Target="slides/slide8.xml"/><Relationship Id="rId107" Type="http://schemas.openxmlformats.org/officeDocument/2006/relationships/font" Target="fonts/font1.fntdata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102" Type="http://schemas.openxmlformats.org/officeDocument/2006/relationships/slide" Target="slides/slide94.xml"/><Relationship Id="rId123" Type="http://schemas.openxmlformats.org/officeDocument/2006/relationships/font" Target="fonts/font17.fntdata"/><Relationship Id="rId12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113" Type="http://schemas.openxmlformats.org/officeDocument/2006/relationships/font" Target="fonts/font7.fntdata"/><Relationship Id="rId118" Type="http://schemas.openxmlformats.org/officeDocument/2006/relationships/font" Target="fonts/font12.fntdata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59" Type="http://schemas.openxmlformats.org/officeDocument/2006/relationships/slide" Target="slides/slide51.xml"/><Relationship Id="rId103" Type="http://schemas.openxmlformats.org/officeDocument/2006/relationships/slide" Target="slides/slide95.xml"/><Relationship Id="rId108" Type="http://schemas.openxmlformats.org/officeDocument/2006/relationships/font" Target="fonts/font2.fntdata"/><Relationship Id="rId124" Type="http://schemas.openxmlformats.org/officeDocument/2006/relationships/commentAuthors" Target="commentAuthors.xml"/><Relationship Id="rId54" Type="http://schemas.openxmlformats.org/officeDocument/2006/relationships/slide" Target="slides/slide46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49" Type="http://schemas.openxmlformats.org/officeDocument/2006/relationships/slide" Target="slides/slide41.xml"/><Relationship Id="rId114" Type="http://schemas.openxmlformats.org/officeDocument/2006/relationships/font" Target="fonts/font8.fntdata"/><Relationship Id="rId119" Type="http://schemas.openxmlformats.org/officeDocument/2006/relationships/font" Target="fonts/font13.fntdata"/><Relationship Id="rId44" Type="http://schemas.openxmlformats.org/officeDocument/2006/relationships/slide" Target="slides/slide36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109" Type="http://schemas.openxmlformats.org/officeDocument/2006/relationships/font" Target="fonts/font3.fntdata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04" Type="http://schemas.openxmlformats.org/officeDocument/2006/relationships/slide" Target="slides/slide96.xml"/><Relationship Id="rId120" Type="http://schemas.openxmlformats.org/officeDocument/2006/relationships/font" Target="fonts/font14.fntdata"/><Relationship Id="rId125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customXml" Target="../customXml/item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110" Type="http://schemas.openxmlformats.org/officeDocument/2006/relationships/font" Target="fonts/font4.fntdata"/><Relationship Id="rId115" Type="http://schemas.openxmlformats.org/officeDocument/2006/relationships/font" Target="fonts/font9.fntdata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Relationship Id="rId100" Type="http://schemas.openxmlformats.org/officeDocument/2006/relationships/slide" Target="slides/slide92.xml"/><Relationship Id="rId105" Type="http://schemas.openxmlformats.org/officeDocument/2006/relationships/slide" Target="slides/slide97.xml"/><Relationship Id="rId126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93" Type="http://schemas.openxmlformats.org/officeDocument/2006/relationships/slide" Target="slides/slide85.xml"/><Relationship Id="rId98" Type="http://schemas.openxmlformats.org/officeDocument/2006/relationships/slide" Target="slides/slide90.xml"/><Relationship Id="rId121" Type="http://schemas.openxmlformats.org/officeDocument/2006/relationships/font" Target="fonts/font15.fntdata"/><Relationship Id="rId3" Type="http://schemas.openxmlformats.org/officeDocument/2006/relationships/customXml" Target="../customXml/item3.xml"/><Relationship Id="rId25" Type="http://schemas.openxmlformats.org/officeDocument/2006/relationships/slide" Target="slides/slide17.xml"/><Relationship Id="rId46" Type="http://schemas.openxmlformats.org/officeDocument/2006/relationships/slide" Target="slides/slide38.xml"/><Relationship Id="rId67" Type="http://schemas.openxmlformats.org/officeDocument/2006/relationships/slide" Target="slides/slide59.xml"/><Relationship Id="rId116" Type="http://schemas.openxmlformats.org/officeDocument/2006/relationships/font" Target="fonts/font10.fntdata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62" Type="http://schemas.openxmlformats.org/officeDocument/2006/relationships/slide" Target="slides/slide54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111" Type="http://schemas.openxmlformats.org/officeDocument/2006/relationships/font" Target="fonts/font5.fntdata"/><Relationship Id="rId15" Type="http://schemas.openxmlformats.org/officeDocument/2006/relationships/slide" Target="slides/slide7.xml"/><Relationship Id="rId36" Type="http://schemas.openxmlformats.org/officeDocument/2006/relationships/slide" Target="slides/slide28.xml"/><Relationship Id="rId57" Type="http://schemas.openxmlformats.org/officeDocument/2006/relationships/slide" Target="slides/slide49.xml"/><Relationship Id="rId106" Type="http://schemas.openxmlformats.org/officeDocument/2006/relationships/notesMaster" Target="notesMasters/notesMaster1.xml"/><Relationship Id="rId127" Type="http://schemas.openxmlformats.org/officeDocument/2006/relationships/theme" Target="theme/theme1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52" Type="http://schemas.openxmlformats.org/officeDocument/2006/relationships/slide" Target="slides/slide44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94" Type="http://schemas.openxmlformats.org/officeDocument/2006/relationships/slide" Target="slides/slide86.xml"/><Relationship Id="rId99" Type="http://schemas.openxmlformats.org/officeDocument/2006/relationships/slide" Target="slides/slide91.xml"/><Relationship Id="rId101" Type="http://schemas.openxmlformats.org/officeDocument/2006/relationships/slide" Target="slides/slide93.xml"/><Relationship Id="rId122" Type="http://schemas.openxmlformats.org/officeDocument/2006/relationships/font" Target="fonts/font1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BCB1E4-720F-4490-A9B7-A55E9D4E486A}" type="datetimeFigureOut">
              <a:rPr lang="en-US" smtClean="0"/>
              <a:t>10-Oct-23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83CAF4-2EAF-4347-B9AF-665CA3100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507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56391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2447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3366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5187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0402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4653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2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2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1044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759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1785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63421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993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2461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5210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8994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8648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5563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0217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2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2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8659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2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2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8306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6186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6563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294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07175" cy="3717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2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2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689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2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2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9095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2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2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4449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2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2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5345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2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2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000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2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2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9971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2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2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517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2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2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1789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2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2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8986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3676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872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68077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51024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1334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82645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93183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64145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002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282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901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061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7725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256A7-42F8-064B-BC60-4EC748C78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714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D7E5F9-5822-4BFD-9430-65F6504E28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9214" y="66575"/>
            <a:ext cx="9999333" cy="72775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EB6916B-4C8C-4CD1-8004-EDFC05F738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211" y="1060431"/>
            <a:ext cx="11631268" cy="4737145"/>
          </a:xfrm>
          <a:prstGeom prst="rect">
            <a:avLst/>
          </a:prstGeom>
        </p:spPr>
        <p:txBody>
          <a:bodyPr/>
          <a:lstStyle>
            <a:lvl1pPr marL="341330" indent="-281002">
              <a:buFont typeface="Arial" panose="020B0604020202020204" pitchFamily="34" charset="0"/>
              <a:buChar char="•"/>
              <a:defRPr>
                <a:solidFill>
                  <a:srgbClr val="003B66"/>
                </a:solidFill>
                <a:latin typeface="+mn-lt"/>
                <a:cs typeface="+mj-cs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595627-3F9F-42E3-A157-CE95456DDB6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187279" y="6072191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1A994A16-F757-4587-9A9D-DD6AF91B7C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15E5447B-F74B-4F7F-A772-193EF3164F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99212" y="6072191"/>
            <a:ext cx="2241662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By Strategy Research</a:t>
            </a:r>
          </a:p>
        </p:txBody>
      </p:sp>
    </p:spTree>
    <p:extLst>
      <p:ext uri="{BB962C8B-B14F-4D97-AF65-F5344CB8AC3E}">
        <p14:creationId xmlns:p14="http://schemas.microsoft.com/office/powerpoint/2010/main" val="2106089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BF601-3C9F-4A70-88D4-421144EB5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22D9A-BA57-4647-A6D7-7B415BE3E4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B31A93-DB7A-4FD0-909B-5B87BCA58E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B06FBF-4F91-454C-979A-B370FAB6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89081-4F77-40C8-A05A-38B29FD20260}" type="datetimeFigureOut">
              <a:rPr lang="en-US" smtClean="0"/>
              <a:t>10-Oct-23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87F60E-8820-43C1-957B-CD757AA41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A110C8-523D-4743-B782-437CA85E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02D47-178A-4BE1-91BC-6870496E8F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904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7807D-1F64-4E92-B3A8-12546D2A4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7AC38B-6357-4C67-B7C7-4782C4F9C1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642635-FC46-4BCD-8DD8-4B51D0882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D6DB66-1372-417D-8F46-0ADBBD7C2D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525103-38DE-4A2E-9F40-457F6C9728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494F31-B9CB-4CCB-89C7-50E929D40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89081-4F77-40C8-A05A-38B29FD20260}" type="datetimeFigureOut">
              <a:rPr lang="en-US" smtClean="0"/>
              <a:t>10-Oct-23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0D86F-D97F-4DCA-BFE6-DBFC9EBFC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7A9365-D4D6-4B02-AE83-5149D1853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02D47-178A-4BE1-91BC-6870496E8F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0222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2DB5F-D96A-43D7-B7FD-6711DBAA1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E3ECBD-A18B-4E13-A375-15767E47F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89081-4F77-40C8-A05A-38B29FD20260}" type="datetimeFigureOut">
              <a:rPr lang="en-US" smtClean="0"/>
              <a:t>10-Oct-23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E2BD44-C2E6-4DBE-A266-039AABBC9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121715-C288-4B85-976F-5005727F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02D47-178A-4BE1-91BC-6870496E8F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493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53C3DC-ACB2-432C-81BD-2D4FCFC85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89081-4F77-40C8-A05A-38B29FD20260}" type="datetimeFigureOut">
              <a:rPr lang="en-US" smtClean="0"/>
              <a:t>10-Oct-23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F6D1E-B0FA-4E89-8581-E8F6A8661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76685-D486-435E-8850-B6BC6237F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02D47-178A-4BE1-91BC-6870496E8F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6050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0E37B-914A-4811-8FA7-37CB19C89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692D9-4680-4F18-A8B2-A4E8EB6E6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AC6168-DCC3-4BE4-9DA7-74D5419AF5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6A3A7-C5D0-45C8-AEF7-5D96A9867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89081-4F77-40C8-A05A-38B29FD20260}" type="datetimeFigureOut">
              <a:rPr lang="en-US" smtClean="0"/>
              <a:t>10-Oct-23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56B11D-BED8-4E9B-98F9-EDDF8D0AF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01DC3F-EEC5-41CC-A9BE-B14BEDC0E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02D47-178A-4BE1-91BC-6870496E8F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5954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A16A8-21AE-4EDF-9137-7B5DA64EE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63C059-8ACF-43E9-AAA0-5A765E48E2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D2C7AD-EEFA-4E5B-BA65-F33643350F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015A2F-D444-4138-A66B-ABF11D84D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89081-4F77-40C8-A05A-38B29FD20260}" type="datetimeFigureOut">
              <a:rPr lang="en-US" smtClean="0"/>
              <a:t>10-Oct-23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6278C4-E66B-43B8-AED0-01F895A43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52239C-02EE-45AD-AEC5-F71C97280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02D47-178A-4BE1-91BC-6870496E8F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075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69B5E-6871-4E51-A3A3-691032D1C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EC72D3-C681-48AD-B326-A1C17AFC40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6C3E8-44ED-479D-9AAE-C83C326E6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89081-4F77-40C8-A05A-38B29FD20260}" type="datetimeFigureOut">
              <a:rPr lang="en-US" smtClean="0"/>
              <a:t>10-Oct-23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24A0B-1D07-4DD7-947B-9DB4FD9DD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AAF27-E0F1-4B84-839F-966841AE3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02D47-178A-4BE1-91BC-6870496E8F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0218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1B08CC-12EC-479B-8C94-2AB444ACD4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0D5049-C89D-45F6-967A-4045468AB4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8A6D4B-87BB-442F-9BD2-EAFB7EBD8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89081-4F77-40C8-A05A-38B29FD20260}" type="datetimeFigureOut">
              <a:rPr lang="en-US" smtClean="0"/>
              <a:t>10-Oct-23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C7C64F-FF2D-44C5-BCC8-525A22FE8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CA195-7510-49CB-A850-F4D260CD0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02D47-178A-4BE1-91BC-6870496E8F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7343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D7E5F9-5822-4BFD-9430-65F6504E28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9212" y="66574"/>
            <a:ext cx="9999333" cy="72775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EB6916B-4C8C-4CD1-8004-EDFC05F738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211" y="1060427"/>
            <a:ext cx="11631268" cy="4737145"/>
          </a:xfrm>
          <a:prstGeom prst="rect">
            <a:avLst/>
          </a:prstGeom>
        </p:spPr>
        <p:txBody>
          <a:bodyPr/>
          <a:lstStyle>
            <a:lvl1pPr marL="341313" indent="-280988">
              <a:buFont typeface="Arial" panose="020B0604020202020204" pitchFamily="34" charset="0"/>
              <a:buChar char="•"/>
              <a:defRPr>
                <a:solidFill>
                  <a:srgbClr val="003B66"/>
                </a:solidFill>
                <a:latin typeface="+mn-lt"/>
                <a:cs typeface="+mj-cs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595627-3F9F-42E3-A157-CE95456DDB6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187279" y="6072187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94A16-F757-4587-9A9D-DD6AF91B7C1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</p:spTree>
    <p:extLst>
      <p:ext uri="{BB962C8B-B14F-4D97-AF65-F5344CB8AC3E}">
        <p14:creationId xmlns:p14="http://schemas.microsoft.com/office/powerpoint/2010/main" val="8703535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8668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12822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D7E5F9-5822-4BFD-9430-65F6504E28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9212" y="66575"/>
            <a:ext cx="9999333" cy="72775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EB6916B-4C8C-4CD1-8004-EDFC05F738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211" y="1060429"/>
            <a:ext cx="11631268" cy="4737145"/>
          </a:xfrm>
          <a:prstGeom prst="rect">
            <a:avLst/>
          </a:prstGeom>
        </p:spPr>
        <p:txBody>
          <a:bodyPr/>
          <a:lstStyle>
            <a:lvl1pPr marL="341305" indent="-280981">
              <a:buFont typeface="Arial" panose="020B0604020202020204" pitchFamily="34" charset="0"/>
              <a:buChar char="•"/>
              <a:defRPr>
                <a:solidFill>
                  <a:srgbClr val="003B66"/>
                </a:solidFill>
                <a:latin typeface="+mn-lt"/>
                <a:cs typeface="+mj-cs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595627-3F9F-42E3-A157-CE95456DDB6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187279" y="60721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1A994A16-F757-4587-9A9D-DD6AF91B7C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15E5447B-F74B-4F7F-A772-193EF3164F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99211" y="6072188"/>
            <a:ext cx="224166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By Strategy Research</a:t>
            </a:r>
          </a:p>
        </p:txBody>
      </p:sp>
    </p:spTree>
    <p:extLst>
      <p:ext uri="{BB962C8B-B14F-4D97-AF65-F5344CB8AC3E}">
        <p14:creationId xmlns:p14="http://schemas.microsoft.com/office/powerpoint/2010/main" val="7262661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0279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DCDF7-A1E5-4BB3-AB9B-DA0CAFB790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576079-3D95-4536-9C02-FBFB547EDB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491310-0373-4A4C-9483-1F5F9DD32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E87D2-F508-45B7-9863-02E323F2DA9F}" type="datetimeFigureOut">
              <a:rPr lang="en-US" smtClean="0"/>
              <a:t>10-Oct-23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55CC86-6563-4276-BEF7-B3C6F2636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74629-05B4-42B9-A280-24D96FEA4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B72F6-332C-48C1-ACAB-CEF53CF11C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1749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00E218-7C04-4EE0-98B4-9635DAD3B3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38253" y="6295735"/>
            <a:ext cx="2241663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r>
              <a:rPr lang="en-US">
                <a:solidFill>
                  <a:srgbClr val="003D66"/>
                </a:solidFill>
              </a:rPr>
              <a:t>By Strategy Research</a:t>
            </a:r>
            <a:endParaRPr lang="en-US" dirty="0">
              <a:solidFill>
                <a:srgbClr val="003D66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1DB52-6C5A-475D-9A1F-9C10FCAA09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219028" y="6304104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defTabSz="914377">
              <a:defRPr/>
            </a:pPr>
            <a:fld id="{1C3CB30C-02F5-4478-8C0E-7AE05C328AB5}" type="slidenum">
              <a:rPr lang="en-US" smtClean="0">
                <a:solidFill>
                  <a:srgbClr val="003D66"/>
                </a:solidFill>
              </a:rPr>
              <a:pPr defTabSz="914377">
                <a:defRPr/>
              </a:pPr>
              <a:t>‹#›</a:t>
            </a:fld>
            <a:endParaRPr lang="en-US" dirty="0">
              <a:solidFill>
                <a:srgbClr val="003D66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8CC6034-A063-41C2-B376-DA9EF231C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118" y="197142"/>
            <a:ext cx="8769911" cy="77118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400"/>
            </a:lvl1pPr>
          </a:lstStyle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8825585-9F1F-4CE4-959F-0B4DC80FAF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09676" y="1295401"/>
            <a:ext cx="10525125" cy="46386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7663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C61A-C5CC-C745-8773-1626BF04D60B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10-Oct-23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F1011-9A96-4148-9B4E-4A2402293BD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1EFF74-553F-4532-AC22-73D46B6F34BF}"/>
              </a:ext>
            </a:extLst>
          </p:cNvPr>
          <p:cNvSpPr txBox="1"/>
          <p:nvPr userDrawn="1"/>
        </p:nvSpPr>
        <p:spPr>
          <a:xfrm>
            <a:off x="10223500" y="6452747"/>
            <a:ext cx="1663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BHeavent-Med" panose="02000506060000020004" pitchFamily="2" charset="-34"/>
                <a:ea typeface="+mn-ea"/>
                <a:cs typeface="DBHeavent-Med" panose="02000506060000020004" pitchFamily="2" charset="-34"/>
              </a:rPr>
              <a:t>Strategy Research</a:t>
            </a:r>
          </a:p>
        </p:txBody>
      </p:sp>
    </p:spTree>
    <p:extLst>
      <p:ext uri="{BB962C8B-B14F-4D97-AF65-F5344CB8AC3E}">
        <p14:creationId xmlns:p14="http://schemas.microsoft.com/office/powerpoint/2010/main" val="4027948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DCDF7-A1E5-4BB3-AB9B-DA0CAFB790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576079-3D95-4536-9C02-FBFB547EDB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491310-0373-4A4C-9483-1F5F9DD32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E87D2-F508-45B7-9863-02E323F2DA9F}" type="datetimeFigureOut">
              <a:rPr lang="en-US" smtClean="0"/>
              <a:t>10-Oct-23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55CC86-6563-4276-BEF7-B3C6F2636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74629-05B4-42B9-A280-24D96FEA4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B72F6-332C-48C1-ACAB-CEF53CF11C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557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D7E5F9-5822-4BFD-9430-65F6504E28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9212" y="66574"/>
            <a:ext cx="9999333" cy="72775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EB6916B-4C8C-4CD1-8004-EDFC05F738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211" y="1060427"/>
            <a:ext cx="11631268" cy="4737145"/>
          </a:xfrm>
          <a:prstGeom prst="rect">
            <a:avLst/>
          </a:prstGeom>
        </p:spPr>
        <p:txBody>
          <a:bodyPr/>
          <a:lstStyle>
            <a:lvl1pPr marL="341313" indent="-280988">
              <a:buFont typeface="Arial" panose="020B0604020202020204" pitchFamily="34" charset="0"/>
              <a:buChar char="•"/>
              <a:defRPr>
                <a:solidFill>
                  <a:srgbClr val="003B66"/>
                </a:solidFill>
                <a:latin typeface="+mn-lt"/>
                <a:cs typeface="+mj-cs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595627-3F9F-42E3-A157-CE95456DDB6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187279" y="6072187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1A994A16-F757-4587-9A9D-DD6AF91B7C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15E5447B-F74B-4F7F-A772-193EF3164F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99211" y="6072187"/>
            <a:ext cx="2241662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By Strategy Research</a:t>
            </a:r>
          </a:p>
        </p:txBody>
      </p:sp>
    </p:spTree>
    <p:extLst>
      <p:ext uri="{BB962C8B-B14F-4D97-AF65-F5344CB8AC3E}">
        <p14:creationId xmlns:p14="http://schemas.microsoft.com/office/powerpoint/2010/main" val="375863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5209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9211F-05D3-47D3-B5EE-5AB3D0CEE6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B02155-B514-4394-B887-3BFDE3A16F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CCAA34-3B9E-41A9-9BB0-8BF53A1CB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89081-4F77-40C8-A05A-38B29FD20260}" type="datetimeFigureOut">
              <a:rPr lang="en-US" smtClean="0"/>
              <a:t>10-Oct-23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2070F9-D6FA-4DAE-8FB3-5C5FA744C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4D844-0B66-42E5-8260-1C4D93715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02D47-178A-4BE1-91BC-6870496E8F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495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A6D5A-58AE-489E-A516-FB274D66D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6EAFF-A806-409A-93EC-68EADCC9B7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9814D-32EF-470C-B6AC-D85601168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89081-4F77-40C8-A05A-38B29FD20260}" type="datetimeFigureOut">
              <a:rPr lang="en-US" smtClean="0"/>
              <a:t>10-Oct-23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22C64-EB30-42C3-AC59-CE92B2390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D9C3A-00F9-437D-A3E5-7E70A6FB1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02D47-178A-4BE1-91BC-6870496E8F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936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2B2D6-002B-450C-9C9A-D49210D43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FC2F00-64C7-44CC-AA3E-4813655925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5A273E-6641-4493-A950-165E398CF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89081-4F77-40C8-A05A-38B29FD20260}" type="datetimeFigureOut">
              <a:rPr lang="en-US" smtClean="0"/>
              <a:t>10-Oct-23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50E38-A0D7-4572-BD13-1C1AB7893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61AF7-85E4-43FB-B921-7F2876D9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02D47-178A-4BE1-91BC-6870496E8F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26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6247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3B66"/>
          </a:solidFill>
          <a:latin typeface="DB Heavent Med" panose="02000606060000090000" pitchFamily="2" charset="-34"/>
          <a:ea typeface="+mj-ea"/>
          <a:cs typeface="DB Heavent Med" panose="02000606060000090000" pitchFamily="2" charset="-34"/>
        </a:defRPr>
      </a:lvl1pPr>
    </p:titleStyle>
    <p:bodyStyle>
      <a:lvl1pPr marL="0" indent="0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DB Heavent Med" panose="02000606060000090000" pitchFamily="2" charset="-34"/>
          <a:ea typeface="+mn-ea"/>
          <a:cs typeface="DB Heavent Med" panose="02000606060000090000" pitchFamily="2" charset="-34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B66"/>
          </a:solidFill>
          <a:latin typeface="DB Heavent Light" panose="02000506060000020004" pitchFamily="2" charset="-34"/>
          <a:ea typeface="+mn-ea"/>
          <a:cs typeface="DB Heavent Light" panose="02000506060000020004" pitchFamily="2" charset="-34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B66"/>
          </a:solidFill>
          <a:latin typeface="DB Heavent Light" panose="02000506060000020004" pitchFamily="2" charset="-34"/>
          <a:ea typeface="+mn-ea"/>
          <a:cs typeface="DB Heavent Light" panose="02000506060000020004" pitchFamily="2" charset="-34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B66"/>
          </a:solidFill>
          <a:latin typeface="DB Heavent Light" panose="02000506060000020004" pitchFamily="2" charset="-34"/>
          <a:ea typeface="+mn-ea"/>
          <a:cs typeface="DB Heavent Light" panose="02000506060000020004" pitchFamily="2" charset="-34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B66"/>
          </a:solidFill>
          <a:latin typeface="DB Heavent Light" panose="02000506060000020004" pitchFamily="2" charset="-34"/>
          <a:ea typeface="+mn-ea"/>
          <a:cs typeface="DB Heavent Light" panose="02000506060000020004" pitchFamily="2" charset="-34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0090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3B66"/>
          </a:solidFill>
          <a:latin typeface="DB Heavent Med" panose="02000606060000090000" pitchFamily="2" charset="-34"/>
          <a:ea typeface="+mj-ea"/>
          <a:cs typeface="DB Heavent Med" panose="02000606060000090000" pitchFamily="2" charset="-34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DB Heavent Med" panose="02000606060000090000" pitchFamily="2" charset="-34"/>
          <a:ea typeface="+mn-ea"/>
          <a:cs typeface="DB Heavent Med" panose="02000606060000090000" pitchFamily="2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B66"/>
          </a:solidFill>
          <a:latin typeface="DB Heavent Light" panose="02000506060000020004" pitchFamily="2" charset="-34"/>
          <a:ea typeface="+mn-ea"/>
          <a:cs typeface="DB Heavent Light" panose="02000506060000020004" pitchFamily="2" charset="-34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B66"/>
          </a:solidFill>
          <a:latin typeface="DB Heavent Light" panose="02000506060000020004" pitchFamily="2" charset="-34"/>
          <a:ea typeface="+mn-ea"/>
          <a:cs typeface="DB Heavent Light" panose="02000506060000020004" pitchFamily="2" charset="-34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B66"/>
          </a:solidFill>
          <a:latin typeface="DB Heavent Light" panose="02000506060000020004" pitchFamily="2" charset="-34"/>
          <a:ea typeface="+mn-ea"/>
          <a:cs typeface="DB Heavent Light" panose="02000506060000020004" pitchFamily="2" charset="-34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B66"/>
          </a:solidFill>
          <a:latin typeface="DB Heavent Light" panose="02000506060000020004" pitchFamily="2" charset="-34"/>
          <a:ea typeface="+mn-ea"/>
          <a:cs typeface="DB Heavent Light" panose="02000506060000020004" pitchFamily="2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7841AF-A70C-495F-8215-A77D90A21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2F632-C32C-4309-946B-A3A72C034D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4BB38-0D94-4B9F-85AB-046ADD234C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189081-4F77-40C8-A05A-38B29FD20260}" type="datetimeFigureOut">
              <a:rPr lang="en-US" smtClean="0"/>
              <a:t>10-Oct-23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A9D75-EB3B-4317-ABB7-945BF2D7E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AEB80-822C-4B6D-956A-F77B5283F1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02D47-178A-4BE1-91BC-6870496E8F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98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55459BE-DCE9-45B5-A801-0070D1098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3409"/>
            <a:ext cx="10531764" cy="771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91AA5C-A747-47D3-8416-F29611953C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000" y="62547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rgbClr val="58595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Research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6B0FE-9E52-46A6-818E-516B24F0B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6764" y="6254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58595B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94A16-F757-4587-9A9D-DD6AF91B7C1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29DB3A1-973C-4BFF-88DF-E5BC3BC2A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90279"/>
            <a:ext cx="5257800" cy="483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967615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003B66"/>
          </a:solidFill>
          <a:latin typeface="DB Heavent Med" panose="02000606060000090000" pitchFamily="2" charset="-34"/>
          <a:ea typeface="+mj-ea"/>
          <a:cs typeface="DB Heavent Med" panose="02000606060000090000" pitchFamily="2" charset="-34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DB Heavent Med" panose="02000606060000090000" pitchFamily="2" charset="-34"/>
          <a:ea typeface="+mn-ea"/>
          <a:cs typeface="DB Heavent Med" panose="02000606060000090000" pitchFamily="2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B66"/>
          </a:solidFill>
          <a:latin typeface="DB Heavent Light" panose="02000506060000020004" pitchFamily="2" charset="-34"/>
          <a:ea typeface="+mn-ea"/>
          <a:cs typeface="DB Heavent Light" panose="02000506060000020004" pitchFamily="2" charset="-34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B66"/>
          </a:solidFill>
          <a:latin typeface="DB Heavent Light" panose="02000506060000020004" pitchFamily="2" charset="-34"/>
          <a:ea typeface="+mn-ea"/>
          <a:cs typeface="DB Heavent Light" panose="02000506060000020004" pitchFamily="2" charset="-34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B66"/>
          </a:solidFill>
          <a:latin typeface="DB Heavent Light" panose="02000506060000020004" pitchFamily="2" charset="-34"/>
          <a:ea typeface="+mn-ea"/>
          <a:cs typeface="DB Heavent Light" panose="02000506060000020004" pitchFamily="2" charset="-34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B66"/>
          </a:solidFill>
          <a:latin typeface="DB Heavent Light" panose="02000506060000020004" pitchFamily="2" charset="-34"/>
          <a:ea typeface="+mn-ea"/>
          <a:cs typeface="DB Heavent Light" panose="02000506060000020004" pitchFamily="2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4627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3B66"/>
          </a:solidFill>
          <a:latin typeface="DB Heavent Med" panose="02000606060000090000" pitchFamily="2" charset="-34"/>
          <a:ea typeface="+mj-ea"/>
          <a:cs typeface="DB Heavent Med" panose="02000606060000090000" pitchFamily="2" charset="-34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DB Heavent Med" panose="02000606060000090000" pitchFamily="2" charset="-34"/>
          <a:ea typeface="+mn-ea"/>
          <a:cs typeface="DB Heavent Med" panose="02000606060000090000" pitchFamily="2" charset="-34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B66"/>
          </a:solidFill>
          <a:latin typeface="DB Heavent Light" panose="02000506060000020004" pitchFamily="2" charset="-34"/>
          <a:ea typeface="+mn-ea"/>
          <a:cs typeface="DB Heavent Light" panose="02000506060000020004" pitchFamily="2" charset="-34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B66"/>
          </a:solidFill>
          <a:latin typeface="DB Heavent Light" panose="02000506060000020004" pitchFamily="2" charset="-34"/>
          <a:ea typeface="+mn-ea"/>
          <a:cs typeface="DB Heavent Light" panose="02000506060000020004" pitchFamily="2" charset="-34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B66"/>
          </a:solidFill>
          <a:latin typeface="DB Heavent Light" panose="02000506060000020004" pitchFamily="2" charset="-34"/>
          <a:ea typeface="+mn-ea"/>
          <a:cs typeface="DB Heavent Light" panose="02000506060000020004" pitchFamily="2" charset="-34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B66"/>
          </a:solidFill>
          <a:latin typeface="DB Heavent Light" panose="02000506060000020004" pitchFamily="2" charset="-34"/>
          <a:ea typeface="+mn-ea"/>
          <a:cs typeface="DB Heavent Light" panose="02000506060000020004" pitchFamily="2" charset="-34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oleObject" Target="file:///D:\Google%20Drive\Bloomberg\W_WFII__Foreign_Portfolio_Investment_hptf5uty%2018Aug2023.xlsx!Sheet%201!R5C2:R20C10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emf"/><Relationship Id="rId4" Type="http://schemas.openxmlformats.org/officeDocument/2006/relationships/oleObject" Target="file:///D:\Google%20Drive\Bloomberg\W_WFII__Foreign_Portfolio_Investment_hptf5uty%2018Aug2023.xlsx!Sheet%201!%5bW_WFII__Foreign_Portfolio_Investment_hptf5uty%2018Aug2023.xlsx%5dSheet%201%20Chart%202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01\Research\Research-Restrict\Mongkol\MSCI.xlsx!Foreign%20Asia!R4C23:R16C31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01\Research\Research-Restrict\Mongkol\MSCI.xlsx!SET%2014day!%5bMSCI.xlsx%5dSET%2014day%20Chart%201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oleObject" Target="file:///\\FS01\Research\Research-Restrict\Mongkol\MSCI.xlsx!Foreign%20net%20in%20THB%20!%5bMSCI.xlsx%5dForeign%20net%20in%20THB%20%20Chart%2019" TargetMode="External"/><Relationship Id="rId7" Type="http://schemas.openxmlformats.org/officeDocument/2006/relationships/oleObject" Target="file:///\\FS01\Research\Research-Restrict\Mongkol\MSCI.xlsx!Foreign%20net%20in%20THB%20!R5505C6:R5540C10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emf"/><Relationship Id="rId5" Type="http://schemas.openxmlformats.org/officeDocument/2006/relationships/oleObject" Target="file:///\\FS01\Research\Research-Restrict\Mongkol\MSCI.xlsx!Foreign%20net%20in%20THB%20!%5bMSCI.xlsx%5dForeign%20net%20in%20THB%20%20Chart%2020" TargetMode="External"/><Relationship Id="rId4" Type="http://schemas.openxmlformats.org/officeDocument/2006/relationships/image" Target="../media/image30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01\Research\Research-Restrict\Mongkol\003-Foreign%20limit-daily.xlsx!&#3617;&#3641;&#3621;&#3588;&#3656;&#3634;&#3627;&#3640;&#3657;&#3609;&#3607;&#3637;&#3656;&#3606;&#3639;&#3629;!R2C3:R20C9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01\Research\Research-Restrict\Mongkol\003-Foreign%20limit-daily.xlsx!&#3617;&#3641;&#3621;&#3588;&#3656;&#3634;&#3627;&#3640;&#3657;&#3609;&#3607;&#3637;&#3656;&#3606;&#3639;&#3629;!R58C3:R78C9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emf"/><Relationship Id="rId5" Type="http://schemas.openxmlformats.org/officeDocument/2006/relationships/oleObject" Target="file:///\\FS01\Research\Research-Restrict\Mongkol\003-Foreign%20limit-daily.xlsx!&#3617;&#3641;&#3621;&#3588;&#3656;&#3634;&#3627;&#3640;&#3657;&#3609;&#3607;&#3637;&#3656;&#3606;&#3639;&#3629;!R28C3:R48C9" TargetMode="External"/><Relationship Id="rId4" Type="http://schemas.openxmlformats.org/officeDocument/2006/relationships/image" Target="../media/image38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www.thaicoconut.com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oleObject" Target="file:///E:\000\Bloomberg\MSCI.xlsx!High%20Dividend!R46C2:R64C9" TargetMode="External"/><Relationship Id="rId7" Type="http://schemas.openxmlformats.org/officeDocument/2006/relationships/oleObject" Target="file:///E:\000\Bloomberg\MSCI.xlsx!High%20Dividend!R3C2:R20C8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emf"/><Relationship Id="rId5" Type="http://schemas.openxmlformats.org/officeDocument/2006/relationships/oleObject" Target="file:///E:\000\Bloomberg\MSCI.xlsx!High%20Dividend!R25C2:R42C8" TargetMode="External"/><Relationship Id="rId4" Type="http://schemas.openxmlformats.org/officeDocument/2006/relationships/image" Target="../media/image63.e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oleObject" Target="file:///D:\Google%20Drive\Bloomberg\&#3652;&#3615;&#3621;&#3660;&#3607;&#3637;&#3656;&#3651;&#3594;&#3657;&#3611;&#3619;&#3632;&#3594;&#3640;&#3617;&#3623;&#3633;&#3609;&#3592;&#3633;&#3609;&#3607;&#3619;&#3660;\Dividend%20Calendar%2001%2020%20Feb%202023.xlsx!Graph!%5bDividend%20Calendar%2001%2020%20Feb%202023.xlsx%5dGraph%20Chart%202" TargetMode="Externa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oleObject" Target="file:///H:\My%20Drive\Bloomberg\&#3652;&#3615;&#3621;&#3660;&#3607;&#3637;&#3656;&#3651;&#3594;&#3657;&#3611;&#3619;&#3632;&#3594;&#3640;&#3617;&#3623;&#3633;&#3609;&#3592;&#3633;&#3609;&#3607;&#3619;&#3660;\Dividend%20Calendar%2001%2009%20Feb%202022.xlsx!Graph!%5bDividend%20Calendar%2001%2009%20Feb%202022.xlsx%5dGraph%20Chart%202" TargetMode="Externa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01\Research\Research-Restrict\Mongkol\MSCI.xlsx!INDEX_Weekly_Value!R4C4:R44C13" TargetMode="External"/><Relationship Id="rId7" Type="http://schemas.openxmlformats.org/officeDocument/2006/relationships/image" Target="../media/image7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emf"/><Relationship Id="rId5" Type="http://schemas.openxmlformats.org/officeDocument/2006/relationships/oleObject" Target="file:///\\FS01\Research\Research-Restrict\Mongkol\MSCI.xlsx!INDEX_Weekly_Value!R47C4:R75C13" TargetMode="External"/><Relationship Id="rId4" Type="http://schemas.openxmlformats.org/officeDocument/2006/relationships/image" Target="../media/image76.emf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oleObject" Target="file:///D:\Google%20Drive\Bloomberg\VERSION_3\Ranking-%20&#3619;&#3634;&#3588;&#3634;&#3648;&#3611;&#3621;&#3637;&#3656;&#3618;&#3609;&#3649;&#3611;&#3621;&#3591;&#3649;&#3605;&#3656;&#3621;&#3632;&#3594;&#3656;&#3623;&#3591;&#3648;&#3623;&#3621;&#3634;%2011APR2023.xlsx!Top%20Ranking!R84C6:R103C14" TargetMode="External"/><Relationship Id="rId3" Type="http://schemas.openxmlformats.org/officeDocument/2006/relationships/image" Target="../media/image79.emf"/><Relationship Id="rId7" Type="http://schemas.openxmlformats.org/officeDocument/2006/relationships/image" Target="../media/image81.emf"/><Relationship Id="rId2" Type="http://schemas.openxmlformats.org/officeDocument/2006/relationships/oleObject" Target="file:///D:\Google%20Drive\Bloomberg\VERSION_3\Ranking-%20&#3619;&#3634;&#3588;&#3634;&#3648;&#3611;&#3621;&#3637;&#3656;&#3618;&#3609;&#3649;&#3611;&#3621;&#3591;&#3649;&#3605;&#3656;&#3621;&#3632;&#3594;&#3656;&#3623;&#3591;&#3648;&#3623;&#3621;&#3634;%2011APR2023.xlsx!Top%20Ranking!R5C6:R24C14" TargetMode="External"/><Relationship Id="rId1" Type="http://schemas.openxmlformats.org/officeDocument/2006/relationships/slideLayout" Target="../slideLayouts/slideLayout1.xml"/><Relationship Id="rId6" Type="http://schemas.openxmlformats.org/officeDocument/2006/relationships/oleObject" Target="file:///D:\Google%20Drive\Bloomberg\VERSION_3\Ranking-%20&#3619;&#3634;&#3588;&#3634;&#3648;&#3611;&#3621;&#3637;&#3656;&#3618;&#3609;&#3649;&#3611;&#3621;&#3591;&#3649;&#3605;&#3656;&#3621;&#3632;&#3594;&#3656;&#3623;&#3591;&#3648;&#3623;&#3621;&#3634;%2011APR2023.xlsx!Top%20Ranking!R57C6:R76C14" TargetMode="External"/><Relationship Id="rId11" Type="http://schemas.openxmlformats.org/officeDocument/2006/relationships/image" Target="../media/image83.emf"/><Relationship Id="rId5" Type="http://schemas.openxmlformats.org/officeDocument/2006/relationships/image" Target="../media/image80.emf"/><Relationship Id="rId10" Type="http://schemas.openxmlformats.org/officeDocument/2006/relationships/oleObject" Target="file:///D:\Google%20Drive\Bloomberg\VERSION_3\Ranking-%20&#3619;&#3634;&#3588;&#3634;&#3648;&#3611;&#3621;&#3637;&#3656;&#3618;&#3609;&#3649;&#3611;&#3621;&#3591;&#3649;&#3605;&#3656;&#3621;&#3632;&#3594;&#3656;&#3623;&#3591;&#3648;&#3623;&#3621;&#3634;%2011APR2023.xlsx!Top%20Ranking!R110C6:R129C14" TargetMode="External"/><Relationship Id="rId4" Type="http://schemas.openxmlformats.org/officeDocument/2006/relationships/oleObject" Target="file:///D:\Google%20Drive\Bloomberg\VERSION_3\Ranking-%20&#3619;&#3634;&#3588;&#3634;&#3648;&#3611;&#3621;&#3637;&#3656;&#3618;&#3609;&#3649;&#3611;&#3621;&#3591;&#3649;&#3605;&#3656;&#3621;&#3632;&#3594;&#3656;&#3623;&#3591;&#3648;&#3623;&#3621;&#3634;%2011APR2023.xlsx!Top%20Ranking!R31C6:R50C14" TargetMode="External"/><Relationship Id="rId9" Type="http://schemas.openxmlformats.org/officeDocument/2006/relationships/image" Target="../media/image82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01\Research\Research-Restrict\Mongkol\MSCI.xlsx!Bond!%5bMSCI.xlsx%5dBond%20Chart%2010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01\Research\Research-Restrict\Mongkol\MSCI.xlsx!Bond!%5bMSCI.xlsx%5dBond%20Chart%206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Google%20Drive\Bloomberg\MSCI.xlsx!INTEREST_BOND!%5bMSCI.xlsx%5dINTEREST_BOND%20Chart%205315-6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Google%20Drive\Bloomberg\MSCI.xlsx!INTEREST_BOND!%5bMSCI.xlsx%5dINTEREST_BOND%20Chart%205315-2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Google%20Drive\Bloomberg\MSCI.xlsx!INTEREST_BOND!%5bMSCI.xlsx%5dINTEREST_BOND%20Chart%2058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emf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emf"/><Relationship Id="rId3" Type="http://schemas.openxmlformats.org/officeDocument/2006/relationships/oleObject" Target="file:///D:\Google%20Drive\Bloomberg\MSCI.xlsx!INTEREST_BOND!%5bMSCI.xlsx%5dINTEREST_BOND%20Chart%2099" TargetMode="External"/><Relationship Id="rId7" Type="http://schemas.openxmlformats.org/officeDocument/2006/relationships/oleObject" Target="file:///D:\Google%20Drive\Bloomberg\MSCI.xlsx!INTEREST_BOND!R1093C60:R1105C62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emf"/><Relationship Id="rId5" Type="http://schemas.openxmlformats.org/officeDocument/2006/relationships/oleObject" Target="file:///D:\Google%20Drive\Bloomberg\MSCI.xlsx!INTEREST_BOND!%5bMSCI.xlsx%5dINTEREST_BOND%20Chart%2081" TargetMode="External"/><Relationship Id="rId4" Type="http://schemas.openxmlformats.org/officeDocument/2006/relationships/image" Target="../media/image89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Google%20Drive\Bloomberg\MSCI.xlsx!INTEREST_BOND!%5bMSCI.xlsx%5dINTEREST_BOND%20Chart%20103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3.emf"/><Relationship Id="rId5" Type="http://schemas.openxmlformats.org/officeDocument/2006/relationships/oleObject" Target="file:///D:\Google%20Drive\Bloomberg\MSCI.xlsx!INTEREST_BOND!R13578C11:R13586C13" TargetMode="External"/><Relationship Id="rId4" Type="http://schemas.openxmlformats.org/officeDocument/2006/relationships/image" Target="../media/image92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01\Research\Research-Restrict\Mongkol\00Sector%20index_PER%20001.xlsx!PER_Value!R5C3:R32C13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01\Research\Research-Restrict\Mongkol\00Sector%20index_PER%20001.xlsx!PER_Value!R6C16:R31C25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01\Research\Research-Restrict\Mongkol\00Sector%20index_PER%20001.xlsx!PER_Value!R6C28:R32C33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oleObject" Target="file:///D:\Google%20Drive\Bloomberg\&#3652;&#3615;&#3621;&#3660;&#3588;&#3635;&#3609;&#3623;&#3603;%20Index%20Return%20and%20SD%2023feb2022.xlsx!Summary!R4C3:R25C21" TargetMode="Externa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oleObject" Target="file:///D:\Google%20Drive\Bloomberg\SET%20-%20%202022%20Best%20EPS%20%20(Bloomberg)%2014JAN2023.xlsx!EPS%202023!%5bSET%20-%20%202022%20Best%20EPS%20%20(Bloomberg)%2014JAN2023.xlsx%5dEPS%202023%20Chart%205" TargetMode="External"/><Relationship Id="rId13" Type="http://schemas.openxmlformats.org/officeDocument/2006/relationships/image" Target="../media/image103.emf"/><Relationship Id="rId3" Type="http://schemas.openxmlformats.org/officeDocument/2006/relationships/image" Target="../media/image98.emf"/><Relationship Id="rId7" Type="http://schemas.openxmlformats.org/officeDocument/2006/relationships/image" Target="../media/image100.emf"/><Relationship Id="rId12" Type="http://schemas.openxmlformats.org/officeDocument/2006/relationships/oleObject" Target="file:///D:\Google%20Drive\Bloomberg\SET%20-%20%202022%20Best%20EPS%20%20(Bloomberg)%2014JAN2023.xlsx!EPS%202023!%5bSET%20-%20%202022%20Best%20EPS%20%20(Bloomberg)%2014JAN2023.xlsx%5dEPS%202023%20Chart%209" TargetMode="External"/><Relationship Id="rId17" Type="http://schemas.openxmlformats.org/officeDocument/2006/relationships/image" Target="../media/image105.emf"/><Relationship Id="rId2" Type="http://schemas.openxmlformats.org/officeDocument/2006/relationships/oleObject" Target="file:///D:\Google%20Drive\Bloomberg\SET%20-%20%202022%20Best%20EPS%20%20(Bloomberg)%2014JAN2023.xlsx!EPS%202023!%5bSET%20-%20%202022%20Best%20EPS%20%20(Bloomberg)%2014JAN2023.xlsx%5dEPS%202023%20Chart%204" TargetMode="External"/><Relationship Id="rId16" Type="http://schemas.openxmlformats.org/officeDocument/2006/relationships/oleObject" Target="file:///D:\Google%20Drive\Bloomberg\SET%20-%20%202022%20Best%20EPS%20%20(Bloomberg)%2014JAN2023.xlsx!EPS%202023!%5bSET%20-%20%202022%20Best%20EPS%20%20(Bloomberg)%2014JAN2023.xlsx%5dEPS%202023%20Chart%208" TargetMode="External"/><Relationship Id="rId1" Type="http://schemas.openxmlformats.org/officeDocument/2006/relationships/slideLayout" Target="../slideLayouts/slideLayout1.xml"/><Relationship Id="rId6" Type="http://schemas.openxmlformats.org/officeDocument/2006/relationships/oleObject" Target="file:///D:\Google%20Drive\Bloomberg\SET%20-%20%202022%20Best%20EPS%20%20(Bloomberg)%2014JAN2023.xlsx!EPS%202023!%5bSET%20-%20%202022%20Best%20EPS%20%20(Bloomberg)%2014JAN2023.xlsx%5dEPS%202023%20Chart%202" TargetMode="External"/><Relationship Id="rId11" Type="http://schemas.openxmlformats.org/officeDocument/2006/relationships/image" Target="../media/image102.emf"/><Relationship Id="rId5" Type="http://schemas.openxmlformats.org/officeDocument/2006/relationships/image" Target="../media/image99.emf"/><Relationship Id="rId15" Type="http://schemas.openxmlformats.org/officeDocument/2006/relationships/image" Target="../media/image104.emf"/><Relationship Id="rId10" Type="http://schemas.openxmlformats.org/officeDocument/2006/relationships/oleObject" Target="file:///D:\Google%20Drive\Bloomberg\SET%20-%20%202022%20Best%20EPS%20%20(Bloomberg)%2014JAN2023.xlsx!EPS%202023!%5bSET%20-%20%202022%20Best%20EPS%20%20(Bloomberg)%2014JAN2023.xlsx%5dEPS%202023%20Chart%207" TargetMode="External"/><Relationship Id="rId4" Type="http://schemas.openxmlformats.org/officeDocument/2006/relationships/oleObject" Target="file:///D:\Google%20Drive\Bloomberg\SET%20-%20%202022%20Best%20EPS%20%20(Bloomberg)%2014JAN2023.xlsx!EPS%202023!%5bSET%20-%20%202022%20Best%20EPS%20%20(Bloomberg)%2014JAN2023.xlsx%5dEPS%202023%20Chart%203" TargetMode="External"/><Relationship Id="rId9" Type="http://schemas.openxmlformats.org/officeDocument/2006/relationships/image" Target="../media/image101.emf"/><Relationship Id="rId14" Type="http://schemas.openxmlformats.org/officeDocument/2006/relationships/oleObject" Target="file:///D:\Google%20Drive\Bloomberg\SET%20-%20%202022%20Best%20EPS%20%20(Bloomberg)%2014JAN2023.xlsx!EPS%202023!%5bSET%20-%20%202022%20Best%20EPS%20%20(Bloomberg)%2014JAN2023.xlsx%5dEPS%202023%20Chart%206" TargetMode="Externa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oleObject" Target="file:///D:\Google%20Drive\Bloomberg\Earning%20Yield%20Analysis%20%2001%2028MAR2023.xlsx!Earning%20Yield%20Analysis!%5bEarning%20Yield%20Analysis%20%2001%2028MAR2023.xlsx%5dEarning%20Yield%20Analysis%20Chart%2014" TargetMode="Externa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oleObject" Target="file:///D:\Google%20Drive\Bloomberg\Forex%20Gain-loss%20001%2014MAY2023.xlsx!FX%20Gain_VALUE!%5bForex%20Gain-loss%20001%2014MAY2023.xlsx%5dFX%20Gain_VALUE%20Chart%201" TargetMode="External"/><Relationship Id="rId7" Type="http://schemas.openxmlformats.org/officeDocument/2006/relationships/image" Target="../media/image111.png"/><Relationship Id="rId12" Type="http://schemas.openxmlformats.org/officeDocument/2006/relationships/image" Target="../media/image114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emf"/><Relationship Id="rId11" Type="http://schemas.openxmlformats.org/officeDocument/2006/relationships/oleObject" Target="file:///D:\Google%20Drive\Bloomberg\Forex%20Gain-loss%20001%2014MAY2023.xlsx!FX%20Gain_VALUE!%5bForex%20Gain-loss%20001%2014MAY2023.xlsx%5dFX%20Gain_VALUE%20Chart%204" TargetMode="External"/><Relationship Id="rId5" Type="http://schemas.openxmlformats.org/officeDocument/2006/relationships/oleObject" Target="file:///D:\Google%20Drive\Bloomberg\Forex%20Gain-loss%20001%2014MAY2023.xlsx!FX%20Gain_VALUE!%5bForex%20Gain-loss%20001%2014MAY2023.xlsx%5dFX%20Gain_VALUE%20Chart%203" TargetMode="External"/><Relationship Id="rId10" Type="http://schemas.openxmlformats.org/officeDocument/2006/relationships/image" Target="../media/image113.emf"/><Relationship Id="rId4" Type="http://schemas.openxmlformats.org/officeDocument/2006/relationships/image" Target="../media/image109.emf"/><Relationship Id="rId9" Type="http://schemas.openxmlformats.org/officeDocument/2006/relationships/oleObject" Target="file:///D:\Google%20Drive\Bloomberg\Forex%20Gain-loss%20001%2014MAY2023.xlsx!FX%20Gain_VALUE!%5bForex%20Gain-loss%20001%2014MAY2023.xlsx%5dFX%20Gain_VALUE%20Chart%205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oleObject" Target="file:///H:\My%20Drive\Bloomberg\Forex%20Gain-loss%20001%2014MAY2023.xlsx!FX%20Gain_VALUE!%5bForex%20Gain-loss%20001%2014MAY2023.xlsx%5dFX%20Gain_VALUE%20Chart%201" TargetMode="External"/><Relationship Id="rId7" Type="http://schemas.openxmlformats.org/officeDocument/2006/relationships/image" Target="../media/image111.png"/><Relationship Id="rId12" Type="http://schemas.openxmlformats.org/officeDocument/2006/relationships/image" Target="../media/image126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emf"/><Relationship Id="rId11" Type="http://schemas.openxmlformats.org/officeDocument/2006/relationships/oleObject" Target="file:///H:\My%20Drive\Bloomberg\Forex%20Gain-loss%20001%2014MAY2023.xlsx!FX%20Gain_VALUE!%5bForex%20Gain-loss%20001%2014MAY2023.xlsx%5dFX%20Gain_VALUE%20Chart%204" TargetMode="External"/><Relationship Id="rId5" Type="http://schemas.openxmlformats.org/officeDocument/2006/relationships/oleObject" Target="file:///H:\My%20Drive\Bloomberg\Forex%20Gain-loss%20001%2014MAY2023.xlsx!FX%20Gain_VALUE!%5bForex%20Gain-loss%20001%2014MAY2023.xlsx%5dFX%20Gain_VALUE%20Chart%203" TargetMode="External"/><Relationship Id="rId10" Type="http://schemas.openxmlformats.org/officeDocument/2006/relationships/image" Target="../media/image125.emf"/><Relationship Id="rId4" Type="http://schemas.openxmlformats.org/officeDocument/2006/relationships/image" Target="../media/image123.emf"/><Relationship Id="rId9" Type="http://schemas.openxmlformats.org/officeDocument/2006/relationships/oleObject" Target="file:///H:\My%20Drive\Bloomberg\Forex%20Gain-loss%20001%2014MAY2023.xlsx!FX%20Gain_VALUE!%5bForex%20Gain-loss%20001%2014MAY2023.xlsx%5dFX%20Gain_VALUE%20Chart%205" TargetMode="Externa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oleObject" Target="file:///D:\Google%20Drive\Bloomberg\Forex%20Gain-loss%20001%2024FEB2023.xlsx!FX%20Gain_VALUE!%5bForex%20Gain-loss%20001%2024FEB2023.xlsx%5dFX%20Gain_VALUE%20Chart%201" TargetMode="External"/><Relationship Id="rId7" Type="http://schemas.openxmlformats.org/officeDocument/2006/relationships/image" Target="../media/image111.png"/><Relationship Id="rId12" Type="http://schemas.openxmlformats.org/officeDocument/2006/relationships/image" Target="../media/image130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emf"/><Relationship Id="rId11" Type="http://schemas.openxmlformats.org/officeDocument/2006/relationships/oleObject" Target="file:///D:\Google%20Drive\Bloomberg\Forex%20Gain-loss%20001%2024FEB2023.xlsx!FX%20Gain_VALUE!%5bForex%20Gain-loss%20001%2024FEB2023.xlsx%5dFX%20Gain_VALUE%20Chart%204" TargetMode="External"/><Relationship Id="rId5" Type="http://schemas.openxmlformats.org/officeDocument/2006/relationships/oleObject" Target="file:///D:\Google%20Drive\Bloomberg\Forex%20Gain-loss%20001%2024FEB2023.xlsx!FX%20Gain_VALUE!%5bForex%20Gain-loss%20001%2024FEB2023.xlsx%5dFX%20Gain_VALUE%20Chart%203" TargetMode="External"/><Relationship Id="rId10" Type="http://schemas.openxmlformats.org/officeDocument/2006/relationships/image" Target="../media/image129.emf"/><Relationship Id="rId4" Type="http://schemas.openxmlformats.org/officeDocument/2006/relationships/image" Target="../media/image127.emf"/><Relationship Id="rId9" Type="http://schemas.openxmlformats.org/officeDocument/2006/relationships/oleObject" Target="file:///D:\Google%20Drive\Bloomberg\Forex%20Gain-loss%20001%2024FEB2023.xlsx!FX%20Gain_VALUE!%5bForex%20Gain-loss%20001%2024FEB2023.xlsx%5dFX%20Gain_VALUE%20Chart%205" TargetMode="Externa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oleObject" Target="file:///\\FS01\Research\Research-Restrict\Mongkol\Data%20Daily.xlsx!Data!%5bData%20Daily.xlsx%5dData%20Chart%205" TargetMode="External"/><Relationship Id="rId13" Type="http://schemas.openxmlformats.org/officeDocument/2006/relationships/image" Target="../media/image136.emf"/><Relationship Id="rId3" Type="http://schemas.openxmlformats.org/officeDocument/2006/relationships/image" Target="../media/image131.emf"/><Relationship Id="rId7" Type="http://schemas.openxmlformats.org/officeDocument/2006/relationships/image" Target="../media/image133.emf"/><Relationship Id="rId12" Type="http://schemas.openxmlformats.org/officeDocument/2006/relationships/oleObject" Target="file:///\\FS01\Research\Research-Restrict\Mongkol\Data%20Daily.xlsx!Data!%5bData%20Daily.xlsx%5dData%20Chart%207" TargetMode="External"/><Relationship Id="rId2" Type="http://schemas.openxmlformats.org/officeDocument/2006/relationships/oleObject" Target="file:///\\FS01\Research\Research-Restrict\Mongkol\Data%20Daily.xlsx!Data!%5bData%20Daily.xlsx%5dData%20Chart%201" TargetMode="External"/><Relationship Id="rId1" Type="http://schemas.openxmlformats.org/officeDocument/2006/relationships/slideLayout" Target="../slideLayouts/slideLayout1.xml"/><Relationship Id="rId6" Type="http://schemas.openxmlformats.org/officeDocument/2006/relationships/oleObject" Target="file:///\\FS01\Research\Research-Restrict\Mongkol\Data%20Daily.xlsx!Data!%5bData%20Daily.xlsx%5dData%20Chart%204" TargetMode="External"/><Relationship Id="rId11" Type="http://schemas.openxmlformats.org/officeDocument/2006/relationships/image" Target="../media/image135.emf"/><Relationship Id="rId5" Type="http://schemas.openxmlformats.org/officeDocument/2006/relationships/image" Target="../media/image132.emf"/><Relationship Id="rId10" Type="http://schemas.openxmlformats.org/officeDocument/2006/relationships/oleObject" Target="file:///\\FS01\Research\Research-Restrict\Mongkol\Data%20Daily.xlsx!Data!%5bData%20Daily.xlsx%5dData%20Chart%206" TargetMode="External"/><Relationship Id="rId4" Type="http://schemas.openxmlformats.org/officeDocument/2006/relationships/oleObject" Target="file:///\\FS01\Research\Research-Restrict\Mongkol\Data%20Daily.xlsx!Data!%5bData%20Daily.xlsx%5dData%20Chart%203" TargetMode="External"/><Relationship Id="rId9" Type="http://schemas.openxmlformats.org/officeDocument/2006/relationships/image" Target="../media/image134.emf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emf"/><Relationship Id="rId3" Type="http://schemas.openxmlformats.org/officeDocument/2006/relationships/oleObject" Target="file:///\\FS01\Research\Research-Restrict\Mongkol\MSCI.xlsx!Pre-Com-Rubber!%5bMSCI.xlsx%5dPre-Com-Rubber%20Chart%2012" TargetMode="External"/><Relationship Id="rId7" Type="http://schemas.openxmlformats.org/officeDocument/2006/relationships/oleObject" Target="file:///\\FS01\Research\Research-Restrict\Mongkol\MSCI.xlsx!Pre-Com-Rubber!%5bMSCI.xlsx%5dPre-Com-Rubber%20Chart%202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emf"/><Relationship Id="rId5" Type="http://schemas.openxmlformats.org/officeDocument/2006/relationships/oleObject" Target="file:///\\FS01\Research\Research-Restrict\Mongkol\MSCI.xlsx!Pre-Com-Rubber!%5bMSCI.xlsx%5dPre-Com-Rubber%20Chart%2020" TargetMode="External"/><Relationship Id="rId10" Type="http://schemas.openxmlformats.org/officeDocument/2006/relationships/image" Target="../media/image140.emf"/><Relationship Id="rId4" Type="http://schemas.openxmlformats.org/officeDocument/2006/relationships/image" Target="../media/image137.emf"/><Relationship Id="rId9" Type="http://schemas.openxmlformats.org/officeDocument/2006/relationships/oleObject" Target="file:///\\FS01\Research\Research-Restrict\Mongkol\MSCI.xlsx!Pre-Com-Rubber!%5bMSCI.xlsx%5dPre-Com-Rubber%20Chart%2016" TargetMode="Externa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emf"/><Relationship Id="rId3" Type="http://schemas.openxmlformats.org/officeDocument/2006/relationships/oleObject" Target="file:///\\FS01\Research\Research-Restrict\Mongkol\MSCI.xlsx!Pre-Com-Rubber!%5bMSCI.xlsx%5dPre-Com-Rubber%20Chart%2012" TargetMode="External"/><Relationship Id="rId7" Type="http://schemas.openxmlformats.org/officeDocument/2006/relationships/oleObject" Target="file:///\\FS01\Research\Research-Restrict\Mongkol\MSCI.xlsx!Pre-Com-Rubber!%5bMSCI.xlsx%5dPre-Com-Rubber%20Chart%2015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2.emf"/><Relationship Id="rId5" Type="http://schemas.openxmlformats.org/officeDocument/2006/relationships/oleObject" Target="file:///\\FS01\Research\Research-Restrict\Mongkol\MSCI.xlsx!Pre-Com-Rubber!%5bMSCI.xlsx%5dPre-Com-Rubber%20Chart%2014" TargetMode="External"/><Relationship Id="rId10" Type="http://schemas.openxmlformats.org/officeDocument/2006/relationships/image" Target="../media/image144.emf"/><Relationship Id="rId4" Type="http://schemas.openxmlformats.org/officeDocument/2006/relationships/image" Target="../media/image141.emf"/><Relationship Id="rId9" Type="http://schemas.openxmlformats.org/officeDocument/2006/relationships/oleObject" Target="file:///\\FS01\Research\Research-Restrict\Mongkol\MSCI.xlsx!Pre-Com-Rubber!%5bMSCI.xlsx%5dPre-Com-Rubber%20Chart%2020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01\Research\Research-Restrict\Mongkol\MSCI.xlsx!Pre-Com-Rubber!%5bMSCI.xlsx%5dPre-Com-Rubber%20Chart%2021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5.em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01\Research\Research-Restrict\Mongkol\MSCI.xlsx!Pre-Com-Rubber!%5bMSCI.xlsx%5dPre-Com-Rubber%20Chart%2016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6.emf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emf"/><Relationship Id="rId3" Type="http://schemas.openxmlformats.org/officeDocument/2006/relationships/oleObject" Target="file:///\\FS01\Research\Research-Restrict\Mongkol\MSCI.xlsx!Pre-Com-Rubber!%5bMSCI.xlsx%5dPre-Com-Rubber%20Chart%2017" TargetMode="External"/><Relationship Id="rId7" Type="http://schemas.openxmlformats.org/officeDocument/2006/relationships/oleObject" Target="file:///\\FS01\Research\Research-Restrict\Mongkol\MSCI.xlsx!Pre-Com-Rubber!%5bMSCI.xlsx%5dPre-Com-Rubber%20Chart%2019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8.emf"/><Relationship Id="rId5" Type="http://schemas.openxmlformats.org/officeDocument/2006/relationships/oleObject" Target="file:///\\FS01\Research\Research-Restrict\Mongkol\MSCI.xlsx!Pre-Com-Rubber!%5bMSCI.xlsx%5dPre-Com-Rubber%20Chart%2018" TargetMode="External"/><Relationship Id="rId4" Type="http://schemas.openxmlformats.org/officeDocument/2006/relationships/image" Target="../media/image147.em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01\Research\Research-Restrict\Mongkol\MSCI.xlsx!Pre-Com-Rubber!%5bMSCI.xlsx%5dPre-Com-Rubber%20Chart%2013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0.em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01\Research\Research-Restrict\Mongkol\MSCI.xlsx!Pre-Com-Rubber!%5bMSCI.xlsx%5dPre-Com-Rubber%20Chart%2023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1.em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01\Research\Research-Restrict\Mongkol\MSCI.xlsx!Pre-Com-Rubber!%5bMSCI.xlsx%5dPre-Com-Rubber%20Chart%201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2.emf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oleObject" Target="file:///\\FS01\Research\Research-Restrict\Mongkol\MSCI.xlsx!BADI!R6C44:R23C58" TargetMode="External"/><Relationship Id="rId3" Type="http://schemas.openxmlformats.org/officeDocument/2006/relationships/image" Target="../media/image153.emf"/><Relationship Id="rId7" Type="http://schemas.openxmlformats.org/officeDocument/2006/relationships/image" Target="../media/image155.emf"/><Relationship Id="rId2" Type="http://schemas.openxmlformats.org/officeDocument/2006/relationships/oleObject" Target="file:///\\FS01\Research\Research-Restrict\Mongkol\MSCI.xlsx!BADI!%5bMSCI.xlsx%5dBADI%20Chart%2011" TargetMode="External"/><Relationship Id="rId1" Type="http://schemas.openxmlformats.org/officeDocument/2006/relationships/slideLayout" Target="../slideLayouts/slideLayout1.xml"/><Relationship Id="rId6" Type="http://schemas.openxmlformats.org/officeDocument/2006/relationships/oleObject" Target="file:///\\FS01\Research\Research-Restrict\Mongkol\MSCI.xlsx!BADI!%5bMSCI.xlsx%5dBADI%20Chart%2013" TargetMode="External"/><Relationship Id="rId5" Type="http://schemas.openxmlformats.org/officeDocument/2006/relationships/image" Target="../media/image154.emf"/><Relationship Id="rId4" Type="http://schemas.openxmlformats.org/officeDocument/2006/relationships/oleObject" Target="file:///\\FS01\Research\Research-Restrict\Mongkol\MSCI.xlsx!BADI!%5bMSCI.xlsx%5dBADI%20Chart%2012" TargetMode="External"/><Relationship Id="rId9" Type="http://schemas.openxmlformats.org/officeDocument/2006/relationships/image" Target="../media/image156.emf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26285BC6-3A90-4133-8EA1-DD950194D28D}"/>
              </a:ext>
            </a:extLst>
          </p:cNvPr>
          <p:cNvSpPr txBox="1"/>
          <p:nvPr/>
        </p:nvSpPr>
        <p:spPr>
          <a:xfrm>
            <a:off x="124081" y="6445514"/>
            <a:ext cx="8991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โดย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: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มงคล พ่วงเภตรา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(ต่อ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5450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), ปิยะทัศน์ พาโสมนัสสกุล (ต่อ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5453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), พรรณนภา เขมะสุรัตน์ (ต่อ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5451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,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 สุวนันท์ สุขทอง (ต่อ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5452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A52A03-539B-4655-8447-DD75116EA3FC}"/>
              </a:ext>
            </a:extLst>
          </p:cNvPr>
          <p:cNvSpPr txBox="1"/>
          <p:nvPr/>
        </p:nvSpPr>
        <p:spPr>
          <a:xfrm>
            <a:off x="124081" y="5693641"/>
            <a:ext cx="4387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Heavent-Med" panose="02000506060000020004" pitchFamily="2" charset="-34"/>
                <a:ea typeface="+mn-ea"/>
                <a:cs typeface="DBHeavent-Med" panose="02000506060000020004" pitchFamily="2" charset="-34"/>
              </a:rPr>
              <a:t>ฝ่ายวิเคราะห์กลยุทธ์การลงทุนหลักทรัพย์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894012-6F00-44C2-9D8E-BAC80679B8B8}"/>
              </a:ext>
            </a:extLst>
          </p:cNvPr>
          <p:cNvSpPr/>
          <p:nvPr/>
        </p:nvSpPr>
        <p:spPr>
          <a:xfrm>
            <a:off x="7242" y="1759597"/>
            <a:ext cx="9224682" cy="21784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thai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DAOL Daily in trend</a:t>
            </a:r>
          </a:p>
          <a:p>
            <a:pPr marL="457200" marR="0" lvl="1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FFFFFF"/>
                </a:solidFill>
                <a:latin typeface="DB Heavent Light"/>
                <a:cs typeface="DB Heavent Light"/>
              </a:rPr>
              <a:t>10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Oct 2023</a:t>
            </a:r>
          </a:p>
          <a:p>
            <a:pPr marL="457200" marR="0" lvl="1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6F4BEEC-F22C-4A71-8AEA-BDCE46650D6B}"/>
              </a:ext>
            </a:extLst>
          </p:cNvPr>
          <p:cNvSpPr txBox="1"/>
          <p:nvPr/>
        </p:nvSpPr>
        <p:spPr>
          <a:xfrm>
            <a:off x="124081" y="6122059"/>
            <a:ext cx="3856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Heavent-Med" panose="02000506060000020004" pitchFamily="2" charset="-34"/>
                <a:ea typeface="+mn-ea"/>
                <a:cs typeface="DBHeavent-Med" panose="02000506060000020004" pitchFamily="2" charset="-34"/>
              </a:rPr>
              <a:t>เบอร์โทรศัพท์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Heavent-Med" panose="02000506060000020004" pitchFamily="2" charset="-34"/>
                <a:ea typeface="+mn-ea"/>
                <a:cs typeface="DBHeavent-Med" panose="02000506060000020004" pitchFamily="2" charset="-34"/>
              </a:rPr>
              <a:t>: 02-351-1801</a:t>
            </a:r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Heavent-Med" panose="02000506060000020004" pitchFamily="2" charset="-34"/>
              <a:ea typeface="+mn-ea"/>
              <a:cs typeface="DBHeavent-Med" panose="0200050606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6165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11F1E-23BD-BF76-231D-D33A31038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Bond Yield</a:t>
            </a:r>
            <a:r>
              <a:rPr lang="th-TH" dirty="0"/>
              <a:t> สหรัฐฯ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7C8788-1B33-9C22-87E7-8A50A3165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8928"/>
            <a:ext cx="12192000" cy="489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63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A4E16-0317-B30F-1103-1A7C861D3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7-Oct-23 :  </a:t>
            </a:r>
            <a:r>
              <a:rPr lang="th-TH" dirty="0"/>
              <a:t>กลุ่มฮามาส เปิดฉากโจมตีอิสราเอล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EC7C74-AEAD-2D29-EBD9-D11AD4BBB33F}"/>
              </a:ext>
            </a:extLst>
          </p:cNvPr>
          <p:cNvSpPr txBox="1"/>
          <p:nvPr/>
        </p:nvSpPr>
        <p:spPr>
          <a:xfrm>
            <a:off x="180342" y="845425"/>
            <a:ext cx="6961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/>
              <a:t>สำนักข่าวรอยเตอร์รายงานว่า กลุ่มฮามาส ซึ่งเป็นกลุ่มติดอาวุธของปาเลสไตน์ เปิดฉากโจมตีอิสราเอลอย่างกะทันหันครั้งใหญ่ที่สุดในรอบหลายปี เมื่อวันเสาร์ที่ผ่านมา (7 ต.ค.) ส่งผลให้มีผู้เสียชีวิตอย่างน้อย 250 ราย และถูกจับเป็นตัวประกันอีกหลายสิบคนไปยังฉนวนกาซา</a:t>
            </a:r>
          </a:p>
          <a:p>
            <a:r>
              <a:rPr lang="th-TH" sz="2800" dirty="0"/>
              <a:t>          ไม่นานหลังจากนั้น อิสราเอลส่งเครื่องบินรบโจมตีถล่มฉนวนกาซาทันที ส่งผลให้มีผู้เสียชีวิตกว่า 230 รายและบาดเจ็บกว่า 1,600 ราย พร้อมให้คำมั่นว่าจะตอบโต้อย่างสาสม</a:t>
            </a:r>
          </a:p>
          <a:p>
            <a:r>
              <a:rPr lang="th-TH" sz="2800" dirty="0"/>
              <a:t>          นายเบนจามิน เนทันยาฮู นายกรัฐมนตรีอิสราเอลกล่าวว่า "ศัตรูของเราจะต้องชดใช้ในรูปแบบที่พวกเขาไม่เคยรู้จักมาก่อน" พร้อมเสริมว่า "เรากำลังอยู่ในภาวะสงครามและเราจะชนะ"</a:t>
            </a:r>
          </a:p>
          <a:p>
            <a:r>
              <a:rPr lang="th-TH" sz="2800" dirty="0"/>
              <a:t>          ด้านนายอิสมาอิล ฮานิเยห์ ผู้นำสูงสุดกลุ่มฮามาสระบุว่า การโจมตีที่ได้เริ่มต้นขึ้นในฉนวนกาซาจะลุกลามไปยังเขตเวสต์แบงก์และกรุงเยรูซาเลม</a:t>
            </a:r>
          </a:p>
          <a:p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756CC5-EB73-A2A4-F93D-BB650F88D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874" y="845425"/>
            <a:ext cx="4453126" cy="5566408"/>
          </a:xfrm>
          <a:prstGeom prst="rect">
            <a:avLst/>
          </a:prstGeom>
        </p:spPr>
      </p:pic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26CCECC9-3C9D-8A2C-CA6E-1811A8558E1B}"/>
              </a:ext>
            </a:extLst>
          </p:cNvPr>
          <p:cNvSpPr/>
          <p:nvPr/>
        </p:nvSpPr>
        <p:spPr>
          <a:xfrm>
            <a:off x="9409176" y="3761951"/>
            <a:ext cx="365760" cy="338328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305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44D66E-0B09-9451-CCD2-6ADD457A8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851" y="4313"/>
            <a:ext cx="585787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3EDF5B-FA1F-A9BB-7312-7A91E5CF1992}"/>
              </a:ext>
            </a:extLst>
          </p:cNvPr>
          <p:cNvSpPr txBox="1"/>
          <p:nvPr/>
        </p:nvSpPr>
        <p:spPr>
          <a:xfrm>
            <a:off x="6532353" y="311352"/>
            <a:ext cx="54945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0000CC"/>
                </a:solidFill>
                <a:latin typeface="DB Heavent" panose="02000506060000020004" pitchFamily="2" charset="-34"/>
                <a:cs typeface="DB Heavent" panose="02000506060000020004" pitchFamily="2" charset="-34"/>
              </a:rPr>
              <a:t>'ฮามาส'ขู่ฆ่าตัวประกันชาวอิสราเอลทุกครั้งที่กองทัพทิ้งระเบิดใส่</a:t>
            </a:r>
            <a:endParaRPr lang="en-US" sz="2400" b="1" dirty="0">
              <a:solidFill>
                <a:srgbClr val="0000CC"/>
              </a:solidFill>
              <a:latin typeface="DB Heavent" panose="02000506060000020004" pitchFamily="2" charset="-34"/>
              <a:cs typeface="DB Heavent" panose="02000506060000020004" pitchFamily="2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01F5B4-2B67-AA09-B9E2-EA6DECE13728}"/>
              </a:ext>
            </a:extLst>
          </p:cNvPr>
          <p:cNvSpPr txBox="1"/>
          <p:nvPr/>
        </p:nvSpPr>
        <p:spPr>
          <a:xfrm>
            <a:off x="6532353" y="861536"/>
            <a:ext cx="5494577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dirty="0">
                <a:latin typeface="DB Heavent" panose="02000506060000020004" pitchFamily="2" charset="-34"/>
                <a:cs typeface="DB Heavent" panose="02000506060000020004" pitchFamily="2" charset="-34"/>
              </a:rPr>
              <a:t>กลุ่มฮามาสขู่ที่จะสังหารตัวประกันชาวอิสราเอล 1 คนทุก ๆ ครั้งที่อิสราเอลทิ้งระเบิดใส่บ้านของชาวปาเลสไตน์ 1 หลัง โดยจะไม่มีการเตือนล่วงหน้า</a:t>
            </a:r>
            <a:r>
              <a:rPr lang="en-US" dirty="0">
                <a:latin typeface="DB Heavent" panose="02000506060000020004" pitchFamily="2" charset="-34"/>
                <a:cs typeface="DB Heavent" panose="02000506060000020004" pitchFamily="2" charset="-34"/>
              </a:rPr>
              <a:t> </a:t>
            </a:r>
            <a:r>
              <a:rPr lang="th-TH" dirty="0">
                <a:latin typeface="DB Heavent" panose="02000506060000020004" pitchFamily="2" charset="-34"/>
                <a:cs typeface="DB Heavent" panose="02000506060000020004" pitchFamily="2" charset="-34"/>
              </a:rPr>
              <a:t>ขณะที่อิสราเอลเรียกระดมทหารกองทุนเพิ่มอีก 300,000 คน และทำการปิดล้อมฉนวนกาซา ซึ่งทำให้เกิดความวิตกว่าอิสราเอลมีแผนโจมตีภาคพื้นดิน</a:t>
            </a:r>
            <a:endParaRPr lang="en-US" dirty="0">
              <a:latin typeface="DB Heavent" panose="02000506060000020004" pitchFamily="2" charset="-34"/>
              <a:cs typeface="DB Heavent" panose="02000506060000020004" pitchFamily="2" charset="-34"/>
            </a:endParaRPr>
          </a:p>
          <a:p>
            <a:endParaRPr lang="en-US" dirty="0">
              <a:latin typeface="DB Heavent" panose="02000506060000020004" pitchFamily="2" charset="-34"/>
              <a:cs typeface="DB Heavent" panose="02000506060000020004" pitchFamily="2" charset="-34"/>
            </a:endParaRPr>
          </a:p>
          <a:p>
            <a:r>
              <a:rPr lang="th-TH" dirty="0">
                <a:latin typeface="DB Heavent" panose="02000506060000020004" pitchFamily="2" charset="-34"/>
                <a:cs typeface="DB Heavent" panose="02000506060000020004" pitchFamily="2" charset="-34"/>
              </a:rPr>
              <a:t>ด้านนายดมิทรี เพสคอฟ โฆษกทำเนียบเครมลิน กล่าวว่า รัสเซียมีความกังวลต่อการทำสงครามระหว่างอิสราเอลและกลุ่มฮามาส ซึ่งถือเป็นภัยคุกคามต่อภูมิภาค</a:t>
            </a:r>
          </a:p>
          <a:p>
            <a:endParaRPr lang="th-TH" dirty="0">
              <a:latin typeface="DB Heavent" panose="02000506060000020004" pitchFamily="2" charset="-34"/>
              <a:cs typeface="DB Heavent" panose="02000506060000020004" pitchFamily="2" charset="-34"/>
            </a:endParaRPr>
          </a:p>
          <a:p>
            <a:r>
              <a:rPr lang="th-TH" dirty="0">
                <a:latin typeface="DB Heavent" panose="02000506060000020004" pitchFamily="2" charset="-34"/>
                <a:cs typeface="DB Heavent" panose="02000506060000020004" pitchFamily="2" charset="-34"/>
              </a:rPr>
              <a:t>"เราเชื่อว่ามีความจำเป็นที่จะต้องทำให้สถานการณ์กลับสู่ความสงบโดยเร็วที่สุดเท่าที่จะเป็นไปได้ เพราะหากปล่อยให้เกิดความรุนแรงต่อไปก็จะทำให้เกิดความขัดแย้งมากขึ้น" นายเพสคอฟกล่าว</a:t>
            </a:r>
            <a:endParaRPr lang="en-US" dirty="0">
              <a:latin typeface="DB Heavent" panose="02000506060000020004" pitchFamily="2" charset="-34"/>
              <a:cs typeface="DB Heavent" panose="02000506060000020004" pitchFamily="2" charset="-34"/>
            </a:endParaRPr>
          </a:p>
          <a:p>
            <a:endParaRPr lang="en-US" dirty="0">
              <a:latin typeface="DB Heavent" panose="02000506060000020004" pitchFamily="2" charset="-34"/>
              <a:cs typeface="DB Heavent" panose="02000506060000020004" pitchFamily="2" charset="-34"/>
            </a:endParaRPr>
          </a:p>
          <a:p>
            <a:r>
              <a:rPr lang="th-TH" dirty="0">
                <a:latin typeface="DB Heavent" panose="02000506060000020004" pitchFamily="2" charset="-34"/>
                <a:cs typeface="DB Heavent" panose="02000506060000020004" pitchFamily="2" charset="-34"/>
              </a:rPr>
              <a:t>ขณะเดียวกัน เยอรมนีและออสเตรียประกาศระงับความช่วยเหลือทวิภาคีวงเงินหลายสิบล้านยูโรแก่ปาเลสไตน์ หลังกลุ่มฮามาสทำการโจมตีอิสราเอลอย่างรุนแรงเมื่อวันเสาร์ที่ผ่านมา</a:t>
            </a:r>
          </a:p>
          <a:p>
            <a:endParaRPr lang="th-TH" dirty="0">
              <a:latin typeface="DB Heavent" panose="02000506060000020004" pitchFamily="2" charset="-34"/>
              <a:cs typeface="DB Heavent" panose="02000506060000020004" pitchFamily="2" charset="-34"/>
            </a:endParaRPr>
          </a:p>
          <a:p>
            <a:r>
              <a:rPr lang="th-TH" dirty="0">
                <a:latin typeface="DB Heavent" panose="02000506060000020004" pitchFamily="2" charset="-34"/>
                <a:cs typeface="DB Heavent" panose="02000506060000020004" pitchFamily="2" charset="-34"/>
              </a:rPr>
              <a:t>ทั้งนี้ เยอรมนีและออสเตรียระงับความช่วยเหลือแก่ปาเลสไตน์ เนื่องจากกังวลว่าอาจมีการนำเงินช่วยเหลือดังกล่าวไปใช้ในการทำสงครามกับอิสราเอล</a:t>
            </a:r>
            <a:endParaRPr lang="en-US" dirty="0">
              <a:latin typeface="DB Heavent" panose="02000506060000020004" pitchFamily="2" charset="-34"/>
              <a:cs typeface="DB Heavent" panose="02000506060000020004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B4CA0B-CDCB-D614-E822-7E818706D1EB}"/>
              </a:ext>
            </a:extLst>
          </p:cNvPr>
          <p:cNvSpPr txBox="1"/>
          <p:nvPr/>
        </p:nvSpPr>
        <p:spPr>
          <a:xfrm>
            <a:off x="8424414" y="6488668"/>
            <a:ext cx="3767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DB Heavent" panose="02000506060000020004" pitchFamily="2" charset="-34"/>
                <a:cs typeface="DB Heavent" panose="02000506060000020004" pitchFamily="2" charset="-34"/>
              </a:rPr>
              <a:t>https://www.bangkokbiznews.com/world/1092926</a:t>
            </a:r>
          </a:p>
        </p:txBody>
      </p:sp>
    </p:spTree>
    <p:extLst>
      <p:ext uri="{BB962C8B-B14F-4D97-AF65-F5344CB8AC3E}">
        <p14:creationId xmlns:p14="http://schemas.microsoft.com/office/powerpoint/2010/main" val="2383734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1024B-6F42-E354-475E-567ECE9C6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การเปิดสัญญาซื้อน้ำมันลดลง มาหลายสัปดาห์</a:t>
            </a:r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1EADE50-CE74-E843-A06A-3721E5620118}"/>
              </a:ext>
            </a:extLst>
          </p:cNvPr>
          <p:cNvCxnSpPr>
            <a:cxnSpLocks/>
          </p:cNvCxnSpPr>
          <p:nvPr/>
        </p:nvCxnSpPr>
        <p:spPr>
          <a:xfrm>
            <a:off x="11637034" y="3127075"/>
            <a:ext cx="163902" cy="3019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9968F57-0FE4-ED41-D6CB-3F569656D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9916"/>
            <a:ext cx="12192000" cy="489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9796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83D28-72EE-8772-FA37-230C8B5E1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ตลาดหุ้นรัสเซีย – ราคา</a:t>
            </a:r>
            <a:r>
              <a:rPr lang="en-US" dirty="0"/>
              <a:t> Gas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934F50-260D-A955-E071-FDE05C81A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4421"/>
            <a:ext cx="12192000" cy="489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260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6CF34-499A-16EE-2A74-252395A7C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ราคาถ่านหิน - </a:t>
            </a:r>
            <a:r>
              <a:rPr lang="en-US" dirty="0"/>
              <a:t>BANPU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584917-4673-94C4-D0F6-F45C4B5B9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48"/>
            <a:ext cx="12192000" cy="489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121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61E9E10-CB4E-A689-E3ED-478E02477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316" y="1080918"/>
            <a:ext cx="8175963" cy="52779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AB4073-BAF9-A925-3956-1665C07EF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ถ้า.....  บานปลาย คือไม่จบ จะกระทบใคร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DE7996-E1E5-6A4F-65F1-6A6D3B506033}"/>
              </a:ext>
            </a:extLst>
          </p:cNvPr>
          <p:cNvSpPr txBox="1"/>
          <p:nvPr/>
        </p:nvSpPr>
        <p:spPr>
          <a:xfrm>
            <a:off x="129395" y="1457864"/>
            <a:ext cx="5745193" cy="769441"/>
          </a:xfrm>
          <a:prstGeom prst="rect">
            <a:avLst/>
          </a:prstGeom>
          <a:gradFill flip="none" rotWithShape="1">
            <a:gsLst>
              <a:gs pos="0">
                <a:srgbClr val="33CC33">
                  <a:tint val="66000"/>
                  <a:satMod val="160000"/>
                </a:srgbClr>
              </a:gs>
              <a:gs pos="50000">
                <a:srgbClr val="33CC33">
                  <a:tint val="44500"/>
                  <a:satMod val="160000"/>
                </a:srgbClr>
              </a:gs>
              <a:gs pos="100000">
                <a:srgbClr val="33CC33">
                  <a:tint val="23500"/>
                  <a:satMod val="160000"/>
                </a:srgbClr>
              </a:gs>
            </a:gsLst>
            <a:lin ang="0" scaled="1"/>
            <a:tileRect/>
          </a:gra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PTTEP </a:t>
            </a:r>
            <a:r>
              <a:rPr kumimoji="0" lang="th-TH" sz="44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(ราคาน้ำมันแพง)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897319-2517-56DE-49E2-AB19742923A8}"/>
              </a:ext>
            </a:extLst>
          </p:cNvPr>
          <p:cNvSpPr txBox="1"/>
          <p:nvPr/>
        </p:nvSpPr>
        <p:spPr>
          <a:xfrm>
            <a:off x="6211019" y="1445769"/>
            <a:ext cx="5851585" cy="4708981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344488" marR="0" lvl="0" indent="-344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sz="44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ตลาดหุ้น (ฝรั่งขาย)</a:t>
            </a:r>
          </a:p>
          <a:p>
            <a:pPr marL="344488" marR="0" lvl="0" indent="-344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sz="44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หุ้นโรงพยาบาล ที่รับคนไข้ตะวันออกกลาง</a:t>
            </a:r>
          </a:p>
          <a:p>
            <a:pPr marL="344488" marR="0" lvl="0" indent="-344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sz="44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หุ้นท่องเที่ยว + สายการบิน</a:t>
            </a:r>
          </a:p>
          <a:p>
            <a:pPr marL="344488" marR="0" lvl="0" indent="-344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sz="44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เดินเรือ</a:t>
            </a:r>
          </a:p>
          <a:p>
            <a:pPr marL="344488" marR="0" lvl="0" indent="-344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sz="44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ชิ้นส่วนรถยนต์ 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(ไทยส่งออกรถไป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ME 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มาก)</a:t>
            </a:r>
          </a:p>
          <a:p>
            <a:pPr marL="344488" marR="0" lvl="0" indent="-344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โรงกลั่นน้ำมัน+ปิโตรเคมี 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(เพราะต้นทุนสูงขึ้น)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AC9845-70EB-59F4-92B1-D7DB2C3F5065}"/>
              </a:ext>
            </a:extLst>
          </p:cNvPr>
          <p:cNvSpPr txBox="1"/>
          <p:nvPr/>
        </p:nvSpPr>
        <p:spPr>
          <a:xfrm>
            <a:off x="10199299" y="850085"/>
            <a:ext cx="1863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9-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Oct -23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33BB9D-939A-7849-8243-FD58DB62D12F}"/>
              </a:ext>
            </a:extLst>
          </p:cNvPr>
          <p:cNvSpPr txBox="1"/>
          <p:nvPr/>
        </p:nvSpPr>
        <p:spPr>
          <a:xfrm>
            <a:off x="569343" y="3661200"/>
            <a:ext cx="4641011" cy="2246769"/>
          </a:xfrm>
          <a:prstGeom prst="rect">
            <a:avLst/>
          </a:prstGeom>
          <a:gradFill>
            <a:gsLst>
              <a:gs pos="37000">
                <a:srgbClr val="FFFF00"/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         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ต้องระวังให้มาก เพราะ เวลานี้ คนกลัวเศรษฐกิจ   โลกชะลอตัว  แทนที่ราคาน้ำมันจะสูงขึ้น  อาจปรับตัวลงในช่วงต่อไปก็ได้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ครั้งนี้  ให้ไปเทียบกับ  สงครามยูเครน-รัสเซีย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BD9FB58-70F9-168E-A40E-57899F0E1803}"/>
              </a:ext>
            </a:extLst>
          </p:cNvPr>
          <p:cNvCxnSpPr/>
          <p:nvPr/>
        </p:nvCxnSpPr>
        <p:spPr>
          <a:xfrm>
            <a:off x="1285336" y="2122098"/>
            <a:ext cx="0" cy="15977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oogle Shape;6320;p69">
            <a:extLst>
              <a:ext uri="{FF2B5EF4-FFF2-40B4-BE49-F238E27FC236}">
                <a16:creationId xmlns:a16="http://schemas.microsoft.com/office/drawing/2014/main" id="{48672F2F-BD34-677B-7A90-9674730E87CC}"/>
              </a:ext>
            </a:extLst>
          </p:cNvPr>
          <p:cNvGrpSpPr/>
          <p:nvPr/>
        </p:nvGrpSpPr>
        <p:grpSpPr>
          <a:xfrm>
            <a:off x="680425" y="3661200"/>
            <a:ext cx="398004" cy="447033"/>
            <a:chOff x="6264300" y="3809300"/>
            <a:chExt cx="423950" cy="476175"/>
          </a:xfrm>
          <a:solidFill>
            <a:srgbClr val="FF0000"/>
          </a:solidFill>
        </p:grpSpPr>
        <p:sp>
          <p:nvSpPr>
            <p:cNvPr id="11" name="Google Shape;6321;p69">
              <a:extLst>
                <a:ext uri="{FF2B5EF4-FFF2-40B4-BE49-F238E27FC236}">
                  <a16:creationId xmlns:a16="http://schemas.microsoft.com/office/drawing/2014/main" id="{7477F8D7-9A4C-B97B-8EE0-8904D9CC0CAE}"/>
                </a:ext>
              </a:extLst>
            </p:cNvPr>
            <p:cNvSpPr/>
            <p:nvPr/>
          </p:nvSpPr>
          <p:spPr>
            <a:xfrm>
              <a:off x="6346200" y="4002825"/>
              <a:ext cx="66950" cy="63225"/>
            </a:xfrm>
            <a:custGeom>
              <a:avLst/>
              <a:gdLst/>
              <a:ahLst/>
              <a:cxnLst/>
              <a:rect l="l" t="t" r="r" b="b"/>
              <a:pathLst>
                <a:path w="2678" h="2529" extrusionOk="0">
                  <a:moveTo>
                    <a:pt x="1365" y="1"/>
                  </a:moveTo>
                  <a:cubicBezTo>
                    <a:pt x="1058" y="1"/>
                    <a:pt x="751" y="118"/>
                    <a:pt x="516" y="351"/>
                  </a:cubicBezTo>
                  <a:cubicBezTo>
                    <a:pt x="272" y="598"/>
                    <a:pt x="88" y="992"/>
                    <a:pt x="46" y="1381"/>
                  </a:cubicBezTo>
                  <a:cubicBezTo>
                    <a:pt x="1" y="1757"/>
                    <a:pt x="88" y="2085"/>
                    <a:pt x="281" y="2281"/>
                  </a:cubicBezTo>
                  <a:cubicBezTo>
                    <a:pt x="454" y="2453"/>
                    <a:pt x="709" y="2528"/>
                    <a:pt x="985" y="2528"/>
                  </a:cubicBezTo>
                  <a:cubicBezTo>
                    <a:pt x="1425" y="2528"/>
                    <a:pt x="1917" y="2337"/>
                    <a:pt x="2211" y="2043"/>
                  </a:cubicBezTo>
                  <a:cubicBezTo>
                    <a:pt x="2678" y="1577"/>
                    <a:pt x="2678" y="818"/>
                    <a:pt x="2211" y="351"/>
                  </a:cubicBezTo>
                  <a:cubicBezTo>
                    <a:pt x="1978" y="118"/>
                    <a:pt x="1671" y="1"/>
                    <a:pt x="13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6322;p69">
              <a:extLst>
                <a:ext uri="{FF2B5EF4-FFF2-40B4-BE49-F238E27FC236}">
                  <a16:creationId xmlns:a16="http://schemas.microsoft.com/office/drawing/2014/main" id="{3121D775-4A17-4DA4-4F03-EBD19EBF4721}"/>
                </a:ext>
              </a:extLst>
            </p:cNvPr>
            <p:cNvSpPr/>
            <p:nvPr/>
          </p:nvSpPr>
          <p:spPr>
            <a:xfrm>
              <a:off x="6539375" y="4002825"/>
              <a:ext cx="66950" cy="63200"/>
            </a:xfrm>
            <a:custGeom>
              <a:avLst/>
              <a:gdLst/>
              <a:ahLst/>
              <a:cxnLst/>
              <a:rect l="l" t="t" r="r" b="b"/>
              <a:pathLst>
                <a:path w="2678" h="2528" extrusionOk="0">
                  <a:moveTo>
                    <a:pt x="1314" y="1"/>
                  </a:moveTo>
                  <a:cubicBezTo>
                    <a:pt x="1007" y="1"/>
                    <a:pt x="701" y="118"/>
                    <a:pt x="468" y="351"/>
                  </a:cubicBezTo>
                  <a:cubicBezTo>
                    <a:pt x="1" y="818"/>
                    <a:pt x="1" y="1577"/>
                    <a:pt x="468" y="2043"/>
                  </a:cubicBezTo>
                  <a:cubicBezTo>
                    <a:pt x="761" y="2337"/>
                    <a:pt x="1252" y="2528"/>
                    <a:pt x="1691" y="2528"/>
                  </a:cubicBezTo>
                  <a:cubicBezTo>
                    <a:pt x="1968" y="2528"/>
                    <a:pt x="2224" y="2452"/>
                    <a:pt x="2398" y="2278"/>
                  </a:cubicBezTo>
                  <a:cubicBezTo>
                    <a:pt x="2591" y="2085"/>
                    <a:pt x="2678" y="1757"/>
                    <a:pt x="2633" y="1381"/>
                  </a:cubicBezTo>
                  <a:cubicBezTo>
                    <a:pt x="2588" y="992"/>
                    <a:pt x="2407" y="598"/>
                    <a:pt x="2160" y="351"/>
                  </a:cubicBezTo>
                  <a:cubicBezTo>
                    <a:pt x="1927" y="118"/>
                    <a:pt x="1620" y="1"/>
                    <a:pt x="131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6323;p69">
              <a:extLst>
                <a:ext uri="{FF2B5EF4-FFF2-40B4-BE49-F238E27FC236}">
                  <a16:creationId xmlns:a16="http://schemas.microsoft.com/office/drawing/2014/main" id="{80CD2DCD-60CD-54C8-05DE-71C8FE7DCE69}"/>
                </a:ext>
              </a:extLst>
            </p:cNvPr>
            <p:cNvSpPr/>
            <p:nvPr/>
          </p:nvSpPr>
          <p:spPr>
            <a:xfrm>
              <a:off x="6264300" y="3809300"/>
              <a:ext cx="423950" cy="476175"/>
            </a:xfrm>
            <a:custGeom>
              <a:avLst/>
              <a:gdLst/>
              <a:ahLst/>
              <a:cxnLst/>
              <a:rect l="l" t="t" r="r" b="b"/>
              <a:pathLst>
                <a:path w="16958" h="19047" extrusionOk="0">
                  <a:moveTo>
                    <a:pt x="4662" y="6571"/>
                  </a:moveTo>
                  <a:cubicBezTo>
                    <a:pt x="5263" y="6571"/>
                    <a:pt x="5864" y="6799"/>
                    <a:pt x="6324" y="7258"/>
                  </a:cubicBezTo>
                  <a:cubicBezTo>
                    <a:pt x="7249" y="8182"/>
                    <a:pt x="7240" y="9685"/>
                    <a:pt x="6303" y="10600"/>
                  </a:cubicBezTo>
                  <a:lnTo>
                    <a:pt x="6300" y="10600"/>
                  </a:lnTo>
                  <a:cubicBezTo>
                    <a:pt x="5791" y="11109"/>
                    <a:pt x="5014" y="11422"/>
                    <a:pt x="4268" y="11422"/>
                  </a:cubicBezTo>
                  <a:cubicBezTo>
                    <a:pt x="3705" y="11422"/>
                    <a:pt x="3154" y="11245"/>
                    <a:pt x="2744" y="10835"/>
                  </a:cubicBezTo>
                  <a:cubicBezTo>
                    <a:pt x="2301" y="10393"/>
                    <a:pt x="2094" y="9718"/>
                    <a:pt x="2181" y="8992"/>
                  </a:cubicBezTo>
                  <a:cubicBezTo>
                    <a:pt x="2256" y="8336"/>
                    <a:pt x="2548" y="7713"/>
                    <a:pt x="2982" y="7279"/>
                  </a:cubicBezTo>
                  <a:cubicBezTo>
                    <a:pt x="3442" y="6807"/>
                    <a:pt x="4052" y="6571"/>
                    <a:pt x="4662" y="6571"/>
                  </a:cubicBezTo>
                  <a:close/>
                  <a:moveTo>
                    <a:pt x="12317" y="6589"/>
                  </a:moveTo>
                  <a:cubicBezTo>
                    <a:pt x="12918" y="6589"/>
                    <a:pt x="13520" y="6818"/>
                    <a:pt x="13979" y="7276"/>
                  </a:cubicBezTo>
                  <a:cubicBezTo>
                    <a:pt x="14873" y="8173"/>
                    <a:pt x="15165" y="9884"/>
                    <a:pt x="14214" y="10835"/>
                  </a:cubicBezTo>
                  <a:cubicBezTo>
                    <a:pt x="13804" y="11245"/>
                    <a:pt x="13256" y="11422"/>
                    <a:pt x="12690" y="11422"/>
                  </a:cubicBezTo>
                  <a:cubicBezTo>
                    <a:pt x="11943" y="11422"/>
                    <a:pt x="11166" y="11109"/>
                    <a:pt x="10658" y="10600"/>
                  </a:cubicBezTo>
                  <a:cubicBezTo>
                    <a:pt x="9739" y="9682"/>
                    <a:pt x="9739" y="8194"/>
                    <a:pt x="10658" y="7276"/>
                  </a:cubicBezTo>
                  <a:cubicBezTo>
                    <a:pt x="11115" y="6818"/>
                    <a:pt x="11716" y="6589"/>
                    <a:pt x="12317" y="6589"/>
                  </a:cubicBezTo>
                  <a:close/>
                  <a:moveTo>
                    <a:pt x="8479" y="10841"/>
                  </a:moveTo>
                  <a:cubicBezTo>
                    <a:pt x="8669" y="10841"/>
                    <a:pt x="8858" y="10933"/>
                    <a:pt x="8971" y="11118"/>
                  </a:cubicBezTo>
                  <a:lnTo>
                    <a:pt x="10266" y="13238"/>
                  </a:lnTo>
                  <a:cubicBezTo>
                    <a:pt x="10435" y="13509"/>
                    <a:pt x="10347" y="13865"/>
                    <a:pt x="10076" y="14030"/>
                  </a:cubicBezTo>
                  <a:lnTo>
                    <a:pt x="10073" y="14030"/>
                  </a:lnTo>
                  <a:cubicBezTo>
                    <a:pt x="9980" y="14087"/>
                    <a:pt x="9877" y="14114"/>
                    <a:pt x="9775" y="14114"/>
                  </a:cubicBezTo>
                  <a:cubicBezTo>
                    <a:pt x="9582" y="14114"/>
                    <a:pt x="9393" y="14016"/>
                    <a:pt x="9284" y="13840"/>
                  </a:cubicBezTo>
                  <a:lnTo>
                    <a:pt x="8480" y="12522"/>
                  </a:lnTo>
                  <a:lnTo>
                    <a:pt x="7673" y="13840"/>
                  </a:lnTo>
                  <a:cubicBezTo>
                    <a:pt x="7565" y="14018"/>
                    <a:pt x="7376" y="14115"/>
                    <a:pt x="7182" y="14115"/>
                  </a:cubicBezTo>
                  <a:cubicBezTo>
                    <a:pt x="7079" y="14115"/>
                    <a:pt x="6975" y="14088"/>
                    <a:pt x="6881" y="14030"/>
                  </a:cubicBezTo>
                  <a:cubicBezTo>
                    <a:pt x="6610" y="13862"/>
                    <a:pt x="6526" y="13509"/>
                    <a:pt x="6692" y="13238"/>
                  </a:cubicBezTo>
                  <a:lnTo>
                    <a:pt x="7987" y="11118"/>
                  </a:lnTo>
                  <a:cubicBezTo>
                    <a:pt x="8100" y="10933"/>
                    <a:pt x="8289" y="10841"/>
                    <a:pt x="8479" y="10841"/>
                  </a:cubicBezTo>
                  <a:close/>
                  <a:moveTo>
                    <a:pt x="8474" y="1"/>
                  </a:moveTo>
                  <a:cubicBezTo>
                    <a:pt x="3801" y="1"/>
                    <a:pt x="1" y="3840"/>
                    <a:pt x="1" y="8553"/>
                  </a:cubicBezTo>
                  <a:lnTo>
                    <a:pt x="1" y="11856"/>
                  </a:lnTo>
                  <a:cubicBezTo>
                    <a:pt x="1" y="12883"/>
                    <a:pt x="449" y="13862"/>
                    <a:pt x="1229" y="14530"/>
                  </a:cubicBezTo>
                  <a:lnTo>
                    <a:pt x="2934" y="16000"/>
                  </a:lnTo>
                  <a:lnTo>
                    <a:pt x="2934" y="18472"/>
                  </a:lnTo>
                  <a:cubicBezTo>
                    <a:pt x="2934" y="18788"/>
                    <a:pt x="3193" y="19047"/>
                    <a:pt x="3512" y="19047"/>
                  </a:cubicBezTo>
                  <a:lnTo>
                    <a:pt x="5183" y="19047"/>
                  </a:lnTo>
                  <a:lnTo>
                    <a:pt x="5183" y="16536"/>
                  </a:lnTo>
                  <a:cubicBezTo>
                    <a:pt x="5192" y="16222"/>
                    <a:pt x="5448" y="15975"/>
                    <a:pt x="5761" y="15975"/>
                  </a:cubicBezTo>
                  <a:cubicBezTo>
                    <a:pt x="6071" y="15975"/>
                    <a:pt x="6327" y="16222"/>
                    <a:pt x="6336" y="16536"/>
                  </a:cubicBezTo>
                  <a:lnTo>
                    <a:pt x="6336" y="19047"/>
                  </a:lnTo>
                  <a:lnTo>
                    <a:pt x="7905" y="19047"/>
                  </a:lnTo>
                  <a:lnTo>
                    <a:pt x="7905" y="16536"/>
                  </a:lnTo>
                  <a:cubicBezTo>
                    <a:pt x="7905" y="16219"/>
                    <a:pt x="8161" y="15960"/>
                    <a:pt x="8480" y="15960"/>
                  </a:cubicBezTo>
                  <a:cubicBezTo>
                    <a:pt x="8797" y="15960"/>
                    <a:pt x="9056" y="16219"/>
                    <a:pt x="9056" y="16536"/>
                  </a:cubicBezTo>
                  <a:lnTo>
                    <a:pt x="9056" y="19047"/>
                  </a:lnTo>
                  <a:lnTo>
                    <a:pt x="10624" y="19047"/>
                  </a:lnTo>
                  <a:lnTo>
                    <a:pt x="10624" y="16536"/>
                  </a:lnTo>
                  <a:cubicBezTo>
                    <a:pt x="10630" y="16222"/>
                    <a:pt x="10886" y="15975"/>
                    <a:pt x="11200" y="15975"/>
                  </a:cubicBezTo>
                  <a:cubicBezTo>
                    <a:pt x="11513" y="15975"/>
                    <a:pt x="11766" y="16222"/>
                    <a:pt x="11775" y="16536"/>
                  </a:cubicBezTo>
                  <a:lnTo>
                    <a:pt x="11775" y="19047"/>
                  </a:lnTo>
                  <a:lnTo>
                    <a:pt x="13449" y="19047"/>
                  </a:lnTo>
                  <a:cubicBezTo>
                    <a:pt x="13765" y="19044"/>
                    <a:pt x="14024" y="18788"/>
                    <a:pt x="14024" y="18469"/>
                  </a:cubicBezTo>
                  <a:lnTo>
                    <a:pt x="14024" y="15997"/>
                  </a:lnTo>
                  <a:lnTo>
                    <a:pt x="15729" y="14530"/>
                  </a:lnTo>
                  <a:cubicBezTo>
                    <a:pt x="16508" y="13859"/>
                    <a:pt x="16957" y="12883"/>
                    <a:pt x="16957" y="11853"/>
                  </a:cubicBezTo>
                  <a:lnTo>
                    <a:pt x="16957" y="8462"/>
                  </a:lnTo>
                  <a:cubicBezTo>
                    <a:pt x="16948" y="3786"/>
                    <a:pt x="13154" y="1"/>
                    <a:pt x="84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70968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CCD56-726C-656B-93F7-967303C87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2295"/>
            <a:ext cx="10369296" cy="727753"/>
          </a:xfrm>
        </p:spPr>
        <p:txBody>
          <a:bodyPr/>
          <a:lstStyle/>
          <a:p>
            <a:r>
              <a:rPr lang="th-TH" sz="3200" dirty="0"/>
              <a:t>‘จุลพันธ์’ เตรียมชี้แจงแจกเงิน 1 หมื่นดิจิทัลจันทร์นี้ หลังนักเศรษฐศาสตร์ออกโรงค้านหนัก!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D0D811-CE44-79B8-A823-A6C407CB1C12}"/>
              </a:ext>
            </a:extLst>
          </p:cNvPr>
          <p:cNvSpPr txBox="1"/>
          <p:nvPr/>
        </p:nvSpPr>
        <p:spPr>
          <a:xfrm>
            <a:off x="8306307" y="6188702"/>
            <a:ext cx="4125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https://www.matichon.co.th/politics/news_4221851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266F92-9DB5-C050-1703-B13DEC1C9BE9}"/>
              </a:ext>
            </a:extLst>
          </p:cNvPr>
          <p:cNvSpPr txBox="1"/>
          <p:nvPr/>
        </p:nvSpPr>
        <p:spPr>
          <a:xfrm>
            <a:off x="214884" y="5173039"/>
            <a:ext cx="78917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/>
              <a:t>“เมื่อเจรจาเสร็จแล้วจะให้หน่วยงานที่เกี่ยวข้องไปทำการบ้านและคงมีการนัดประชุมกันอีกหลายรอบ เพื่อพิจารณาในรายละเอียดทั้งหมด ซึ่งการทำงานในชั้นอนุฯ จะดูตั้งแต่เหตุผล ความจำเป็น และกลไกในการทำงานของนโยบาย รวมถึงเมื่อมีการทดสอบระบบแล้วการทำงานจะเป็นอย่างไร มีการติดตามตรวจสอบข้อมูลทางการเงินอย่างไร ซึ่งต้องรัดกุมในทุกประเด็น ข้อมูลเหล่านี้จะมีการประชุมกันในสัปดาห์นี้ และระยะถัดไปจนกว่าการทำงานจะแล้วเสร็จ” นายจุลพันธ์กล่าว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6F867D-B0FA-B51A-1467-086D4781E64C}"/>
              </a:ext>
            </a:extLst>
          </p:cNvPr>
          <p:cNvSpPr txBox="1"/>
          <p:nvPr/>
        </p:nvSpPr>
        <p:spPr>
          <a:xfrm>
            <a:off x="0" y="768943"/>
            <a:ext cx="1182319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400" dirty="0">
                <a:solidFill>
                  <a:srgbClr val="0000CC"/>
                </a:solidFill>
              </a:rPr>
              <a:t>จับตา ‘จุลพันธ์’ นัดแถลงแจกเงินดิจิทัลวอลเล็ต 1 หมื่น ยันฟังทุกความเห็น แม้เผชิญเสียงค้าน</a:t>
            </a:r>
            <a:endParaRPr lang="en-US" sz="4400" dirty="0">
              <a:solidFill>
                <a:srgbClr val="0000CC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5D0784-C0C7-F8DB-D680-C1E673C24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057" y="2019026"/>
            <a:ext cx="2959687" cy="21140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E3BE90-7239-FA81-8E9D-2EC5DFA4A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6676" y="1455308"/>
            <a:ext cx="3934448" cy="49180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2824A63-6AE9-DADD-B457-4167C84A6B16}"/>
              </a:ext>
            </a:extLst>
          </p:cNvPr>
          <p:cNvSpPr txBox="1"/>
          <p:nvPr/>
        </p:nvSpPr>
        <p:spPr>
          <a:xfrm>
            <a:off x="150876" y="2087988"/>
            <a:ext cx="477774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/>
              <a:t>นายจุลพันธ์กล่าวว่า สำหรับความคืบหน้าภายหลังจากที่มีการประชุมคณะกรรมการนโยบายโครงการเติมเงินดิจิทัล 10,000 บาท นัดแรกไปเมื่อวันที่ 5 ตุลาคม ซึ่ง นายเศรษฐา ทวีสิน นายกรัฐมนตรีและรัฐมนตรีว่าการกระทรวงการคลัง ได้แต่งตั้งคณะอนุกรรมการขับเคลื่อนโครงการขึ้นมา 1 ชุด เพื่อพิจารณารายละเอียดของโครงการทั้งหมด ซึ่งคณะอนุมีหน้าที่รับฟังและรวบรวมข้อมูลส่งให้คณะกรรมการชุดใหญ่พิจารณา ในสัปดาห์นี้จะมีการประชุมกันต่อเนื่อง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55614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123BD-6006-6936-668F-865B87629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หุ้นที่มีการใช้วงเงิน </a:t>
            </a:r>
            <a:r>
              <a:rPr lang="en-US" dirty="0"/>
              <a:t>margin </a:t>
            </a:r>
            <a:r>
              <a:rPr lang="th-TH" dirty="0"/>
              <a:t>มากๆ จะถูกเพ่งเล็ง ถ้าราคาลงมาก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5BEBB7-9C81-5A2C-73A8-43BAF0489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721" y="823557"/>
            <a:ext cx="9609377" cy="53435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3135D8-903B-C8BF-089F-A473F6034447}"/>
              </a:ext>
            </a:extLst>
          </p:cNvPr>
          <p:cNvSpPr txBox="1"/>
          <p:nvPr/>
        </p:nvSpPr>
        <p:spPr>
          <a:xfrm>
            <a:off x="1656721" y="6167142"/>
            <a:ext cx="1854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/>
              <a:t>ที่มา </a:t>
            </a:r>
            <a:r>
              <a:rPr lang="en-US" dirty="0"/>
              <a:t>: SET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12C9C1-89CD-2280-5D14-D44C257AA832}"/>
              </a:ext>
            </a:extLst>
          </p:cNvPr>
          <p:cNvSpPr txBox="1"/>
          <p:nvPr/>
        </p:nvSpPr>
        <p:spPr>
          <a:xfrm>
            <a:off x="10489721" y="901191"/>
            <a:ext cx="1173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/>
              <a:t>03-</a:t>
            </a:r>
            <a:r>
              <a:rPr lang="en-US" dirty="0"/>
              <a:t>Oct-23</a:t>
            </a:r>
          </a:p>
        </p:txBody>
      </p:sp>
    </p:spTree>
    <p:extLst>
      <p:ext uri="{BB962C8B-B14F-4D97-AF65-F5344CB8AC3E}">
        <p14:creationId xmlns:p14="http://schemas.microsoft.com/office/powerpoint/2010/main" val="32168033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73E4D2-D818-C6C1-EF81-EBE5E7E70EA9}"/>
              </a:ext>
            </a:extLst>
          </p:cNvPr>
          <p:cNvSpPr txBox="1"/>
          <p:nvPr/>
        </p:nvSpPr>
        <p:spPr>
          <a:xfrm>
            <a:off x="4171408" y="1715062"/>
            <a:ext cx="88827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133E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Fund Flow</a:t>
            </a:r>
            <a:r>
              <a:rPr kumimoji="0" lang="th-TH" sz="8800" b="0" i="0" u="none" strike="noStrike" kern="1200" cap="none" spc="0" normalizeH="0" baseline="0" noProof="0" dirty="0">
                <a:ln>
                  <a:noFill/>
                </a:ln>
                <a:solidFill>
                  <a:srgbClr val="133E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.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133E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B Heavent" panose="02000506060000020004" pitchFamily="2" charset="-34"/>
              <a:ea typeface="+mn-ea"/>
              <a:cs typeface="DB Heavent" panose="02000506060000020004" pitchFamily="2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0E0273-136B-D83B-0283-F3C372823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069" y="1227430"/>
            <a:ext cx="4324937" cy="4032551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C6D823C-82E8-4227-AEA2-A595DF926D31}"/>
              </a:ext>
            </a:extLst>
          </p:cNvPr>
          <p:cNvCxnSpPr/>
          <p:nvPr/>
        </p:nvCxnSpPr>
        <p:spPr>
          <a:xfrm>
            <a:off x="5765074" y="2899953"/>
            <a:ext cx="5695406" cy="0"/>
          </a:xfrm>
          <a:prstGeom prst="line">
            <a:avLst/>
          </a:prstGeom>
          <a:ln w="19050">
            <a:solidFill>
              <a:srgbClr val="133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F8DBE68-E61F-4E9A-9EF4-93FD83C1A273}"/>
              </a:ext>
            </a:extLst>
          </p:cNvPr>
          <p:cNvSpPr txBox="1"/>
          <p:nvPr/>
        </p:nvSpPr>
        <p:spPr>
          <a:xfrm>
            <a:off x="6244048" y="2982578"/>
            <a:ext cx="65232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rgbClr val="133E68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เม็ดเงินนักลงทุนต่างชาติ 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rgbClr val="133E68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ไหลเข้าตลาดหุ้นใดในฝั่งเอเชีย ...?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33E68"/>
              </a:solidFill>
              <a:effectLst/>
              <a:uLnTx/>
              <a:uFillTx/>
              <a:latin typeface="DB Heavent Light" panose="02000506060000020004" pitchFamily="2" charset="-34"/>
              <a:ea typeface="+mn-ea"/>
              <a:cs typeface="DB Heavent Light" panose="0200050606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97675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30954D-F628-92C1-E906-EB290F57FD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287"/>
            <a:ext cx="12192000" cy="584093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BEF0785-4E78-B2EE-85CA-C428CB3ED889}"/>
              </a:ext>
            </a:extLst>
          </p:cNvPr>
          <p:cNvCxnSpPr/>
          <p:nvPr/>
        </p:nvCxnSpPr>
        <p:spPr>
          <a:xfrm>
            <a:off x="9836811" y="3864790"/>
            <a:ext cx="1904022" cy="0"/>
          </a:xfrm>
          <a:prstGeom prst="line">
            <a:avLst/>
          </a:prstGeom>
          <a:ln w="1270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EF2FCDA-923B-3DB1-8667-C54102D4246D}"/>
              </a:ext>
            </a:extLst>
          </p:cNvPr>
          <p:cNvSpPr txBox="1"/>
          <p:nvPr/>
        </p:nvSpPr>
        <p:spPr>
          <a:xfrm>
            <a:off x="9789366" y="3493914"/>
            <a:ext cx="823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1461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FC6847A-BC6F-C655-CC07-5E6A45D386E7}"/>
              </a:ext>
            </a:extLst>
          </p:cNvPr>
          <p:cNvCxnSpPr/>
          <p:nvPr/>
        </p:nvCxnSpPr>
        <p:spPr>
          <a:xfrm>
            <a:off x="9789366" y="4892482"/>
            <a:ext cx="1998912" cy="0"/>
          </a:xfrm>
          <a:prstGeom prst="straightConnector1">
            <a:avLst/>
          </a:prstGeom>
          <a:ln w="127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975A28F-78EA-D435-671F-367591A07124}"/>
              </a:ext>
            </a:extLst>
          </p:cNvPr>
          <p:cNvSpPr txBox="1"/>
          <p:nvPr/>
        </p:nvSpPr>
        <p:spPr>
          <a:xfrm>
            <a:off x="10503738" y="4575083"/>
            <a:ext cx="707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1420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5686C7A-8574-4838-24AE-CA2A78B242FA}"/>
              </a:ext>
            </a:extLst>
          </p:cNvPr>
          <p:cNvCxnSpPr>
            <a:cxnSpLocks/>
          </p:cNvCxnSpPr>
          <p:nvPr/>
        </p:nvCxnSpPr>
        <p:spPr>
          <a:xfrm>
            <a:off x="6807037" y="2628188"/>
            <a:ext cx="4933796" cy="0"/>
          </a:xfrm>
          <a:prstGeom prst="straightConnector1">
            <a:avLst/>
          </a:prstGeom>
          <a:ln w="127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58684A2-FAF6-8150-9BF3-1A4A6C2439F0}"/>
              </a:ext>
            </a:extLst>
          </p:cNvPr>
          <p:cNvSpPr txBox="1"/>
          <p:nvPr/>
        </p:nvSpPr>
        <p:spPr>
          <a:xfrm>
            <a:off x="7748678" y="2443522"/>
            <a:ext cx="707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1510</a:t>
            </a:r>
          </a:p>
        </p:txBody>
      </p:sp>
    </p:spTree>
    <p:extLst>
      <p:ext uri="{BB962C8B-B14F-4D97-AF65-F5344CB8AC3E}">
        <p14:creationId xmlns:p14="http://schemas.microsoft.com/office/powerpoint/2010/main" val="23925284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D30C231-D8A5-4963-3CC0-AFC6B2BEC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 </a:t>
            </a:r>
            <a:r>
              <a:rPr lang="th-TH" dirty="0"/>
              <a:t>ต่างชาติ</a:t>
            </a:r>
            <a:r>
              <a:rPr lang="en-US" dirty="0"/>
              <a:t> </a:t>
            </a:r>
            <a:r>
              <a:rPr lang="th-TH" dirty="0"/>
              <a:t>ที่ไหลเข้า-ออก </a:t>
            </a:r>
            <a:r>
              <a:rPr lang="en-US" dirty="0"/>
              <a:t> 6 </a:t>
            </a:r>
            <a:r>
              <a:rPr lang="th-TH" dirty="0"/>
              <a:t>ตลาดหลักเอเซีย</a:t>
            </a:r>
            <a:endParaRPr lang="en-US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13C84036-A2C9-14BB-2D88-3EE3A1AC4AC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2468" y="1015700"/>
          <a:ext cx="11631073" cy="355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9991649" imgH="3057421" progId="Excel.Sheet.12">
                  <p:link updateAutomatic="1"/>
                </p:oleObj>
              </mc:Choice>
              <mc:Fallback>
                <p:oleObj name="Worksheet" r:id="rId2" imgW="9991649" imgH="3057421" progId="Excel.Sheet.12">
                  <p:link updateAutomatic="1"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13C84036-A2C9-14BB-2D88-3EE3A1AC4A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92468" y="1015700"/>
                        <a:ext cx="11631073" cy="3559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11580F1-8421-78BF-C7E4-173C73843EEB}"/>
              </a:ext>
            </a:extLst>
          </p:cNvPr>
          <p:cNvSpPr txBox="1"/>
          <p:nvPr/>
        </p:nvSpPr>
        <p:spPr>
          <a:xfrm>
            <a:off x="123456" y="4796248"/>
            <a:ext cx="6095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Remark :  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ตัวเลข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Net position 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ของนักลงทุนต่างประเทศ ใน 6 ตลาดหุ้นเอเซีย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ประกอบด้วย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India-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S.Korea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-Taiwan-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Veitnam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-Philippines-Indonesia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F84A409-139C-3D6D-29AC-6C3A1A9094D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89750" y="4691063"/>
          <a:ext cx="4467225" cy="185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4467149" imgH="1857583" progId="Excel.Sheet.12">
                  <p:link updateAutomatic="1"/>
                </p:oleObj>
              </mc:Choice>
              <mc:Fallback>
                <p:oleObj name="Worksheet" r:id="rId4" imgW="4467149" imgH="1857583" progId="Excel.Sheet.12">
                  <p:link updateAutomatic="1"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BF84A409-139C-3D6D-29AC-6C3A1A9094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89750" y="4691063"/>
                        <a:ext cx="4467225" cy="1857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4944892-8B6C-6BC3-6B7F-44F5235F3330}"/>
              </a:ext>
            </a:extLst>
          </p:cNvPr>
          <p:cNvSpPr/>
          <p:nvPr/>
        </p:nvSpPr>
        <p:spPr>
          <a:xfrm>
            <a:off x="3762053" y="957393"/>
            <a:ext cx="793631" cy="3787236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561F54-20D8-C8F5-D45B-2FECBCB66888}"/>
              </a:ext>
            </a:extLst>
          </p:cNvPr>
          <p:cNvSpPr txBox="1"/>
          <p:nvPr/>
        </p:nvSpPr>
        <p:spPr>
          <a:xfrm>
            <a:off x="123456" y="6179106"/>
            <a:ext cx="609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W_WFII__Foreign_Portfolio_Investment_hptf5uty 18Aug2023.xlsx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404E459-63C0-9EC9-5FCB-E250AF6D9DDF}"/>
              </a:ext>
            </a:extLst>
          </p:cNvPr>
          <p:cNvCxnSpPr/>
          <p:nvPr/>
        </p:nvCxnSpPr>
        <p:spPr>
          <a:xfrm flipV="1">
            <a:off x="379562" y="189781"/>
            <a:ext cx="11550770" cy="650431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7057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BED0F-926D-F6D0-0E04-B679006FD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 Position (Equity)  6 </a:t>
            </a:r>
            <a:r>
              <a:rPr lang="th-TH" dirty="0"/>
              <a:t>ตลาดหุ้นเอเซีย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9F1011-9A96-4148-9B4E-4A2402293BD3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Heaventt-Light" panose="02000506060000020004" pitchFamily="2" charset="-34"/>
                <a:ea typeface="+mn-ea"/>
                <a:cs typeface="DBHeaventt-Light" panose="02000506060000020004" pitchFamily="2" charset="-34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Heaventt-Light" panose="02000506060000020004" pitchFamily="2" charset="-34"/>
              <a:ea typeface="+mn-ea"/>
              <a:cs typeface="DBHeaventt-Light" panose="02000506060000020004" pitchFamily="2" charset="-34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149DD0DB-EAA9-C02B-56BD-609D8DB320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0225826"/>
              </p:ext>
            </p:extLst>
          </p:nvPr>
        </p:nvGraphicFramePr>
        <p:xfrm>
          <a:off x="1055688" y="787400"/>
          <a:ext cx="10004425" cy="554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600969" imgH="3657643" progId="Excel.Sheet.12">
                  <p:link updateAutomatic="1"/>
                </p:oleObj>
              </mc:Choice>
              <mc:Fallback>
                <p:oleObj name="Worksheet" r:id="rId3" imgW="6600969" imgH="3657643" progId="Excel.Sheet.12">
                  <p:link updateAutomatic="1"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149DD0DB-EAA9-C02B-56BD-609D8DB320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55688" y="787400"/>
                        <a:ext cx="10004425" cy="5541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CAC93A9-F83E-EEFE-6903-C52D22194BB5}"/>
              </a:ext>
            </a:extLst>
          </p:cNvPr>
          <p:cNvSpPr/>
          <p:nvPr/>
        </p:nvSpPr>
        <p:spPr>
          <a:xfrm>
            <a:off x="4642902" y="1285337"/>
            <a:ext cx="1174377" cy="5082922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</p:spTree>
    <p:extLst>
      <p:ext uri="{BB962C8B-B14F-4D97-AF65-F5344CB8AC3E}">
        <p14:creationId xmlns:p14="http://schemas.microsoft.com/office/powerpoint/2010/main" val="25979509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4373CF5F-0B09-1D9C-36AB-EA99BDFBAE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3347470"/>
              </p:ext>
            </p:extLst>
          </p:nvPr>
        </p:nvGraphicFramePr>
        <p:xfrm>
          <a:off x="1449388" y="1811338"/>
          <a:ext cx="8755062" cy="4621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10325036" imgH="5448272" progId="Excel.Sheet.12">
                  <p:link updateAutomatic="1"/>
                </p:oleObj>
              </mc:Choice>
              <mc:Fallback>
                <p:oleObj name="Worksheet" r:id="rId3" imgW="10325036" imgH="5448272" progId="Excel.Sheet.12">
                  <p:link updateAutomatic="1"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4373CF5F-0B09-1D9C-36AB-EA99BDFBAE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49388" y="1811338"/>
                        <a:ext cx="8755062" cy="4621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9996037-2462-4550-970E-1B6BFD256ADC}"/>
              </a:ext>
            </a:extLst>
          </p:cNvPr>
          <p:cNvSpPr txBox="1"/>
          <p:nvPr/>
        </p:nvSpPr>
        <p:spPr>
          <a:xfrm>
            <a:off x="809664" y="71066"/>
            <a:ext cx="5234125" cy="64633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Net Position (Equity)  </a:t>
            </a: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6 ตลาดหุ้น เอเซีย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FE11E6-B648-4790-A01B-D4617AE7CE5A}"/>
              </a:ext>
            </a:extLst>
          </p:cNvPr>
          <p:cNvSpPr txBox="1"/>
          <p:nvPr/>
        </p:nvSpPr>
        <p:spPr>
          <a:xfrm>
            <a:off x="6287399" y="957652"/>
            <a:ext cx="54326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thaiDist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Remark : 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ตัวเลข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Net position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ของนักลงทุนต่างประเทศ ใน 6 ตลาดหุ้นเอเซีย ประกอบด้วย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India-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S.Korea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-Taiwan-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Veitnam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-Philippines-Indonesia</a:t>
            </a:r>
            <a:endParaRPr kumimoji="0" lang="th-TH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DB Heavent" panose="02000506060000020004" pitchFamily="2" charset="-34"/>
              <a:ea typeface="+mn-ea"/>
              <a:cs typeface="DB Heavent" panose="02000506060000020004" pitchFamily="2" charset="-3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838B40-0128-D133-9973-56D06400C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 Position (Equity)  6 </a:t>
            </a:r>
            <a:r>
              <a:rPr lang="th-TH" dirty="0"/>
              <a:t>ตลาดหุ้น </a:t>
            </a:r>
            <a:r>
              <a:rPr lang="th-TH" dirty="0" err="1"/>
              <a:t>เอเซีย</a:t>
            </a:r>
            <a:br>
              <a:rPr lang="th-TH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9350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5008FE-B997-41B7-9802-DB58C41AB73D}"/>
              </a:ext>
            </a:extLst>
          </p:cNvPr>
          <p:cNvSpPr txBox="1"/>
          <p:nvPr/>
        </p:nvSpPr>
        <p:spPr>
          <a:xfrm>
            <a:off x="809664" y="71066"/>
            <a:ext cx="5118709" cy="64633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Foreign Net Position  in Thai  Market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860724E-09DC-7C90-0177-C899B73548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2622303"/>
              </p:ext>
            </p:extLst>
          </p:nvPr>
        </p:nvGraphicFramePr>
        <p:xfrm>
          <a:off x="895350" y="989013"/>
          <a:ext cx="4948238" cy="2676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5124482" imgH="2771732" progId="Excel.Sheet.12">
                  <p:link updateAutomatic="1"/>
                </p:oleObj>
              </mc:Choice>
              <mc:Fallback>
                <p:oleObj name="Worksheet" r:id="rId3" imgW="5124482" imgH="2771732" progId="Excel.Sheet.12">
                  <p:link updateAutomatic="1"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1860724E-09DC-7C90-0177-C899B73548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95350" y="989013"/>
                        <a:ext cx="4948238" cy="2676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BF92E8F7-C6FE-A54C-8D83-63554898F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Foreign Net Position  in Thai  Market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EDDF3274-8366-A1EA-868A-04F7306474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74503"/>
              </p:ext>
            </p:extLst>
          </p:nvPr>
        </p:nvGraphicFramePr>
        <p:xfrm>
          <a:off x="982663" y="3665538"/>
          <a:ext cx="4773612" cy="267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5096051" imgH="2857713" progId="Excel.Sheet.12">
                  <p:link updateAutomatic="1"/>
                </p:oleObj>
              </mc:Choice>
              <mc:Fallback>
                <p:oleObj name="Worksheet" r:id="rId5" imgW="5096051" imgH="2857713" progId="Excel.Sheet.12">
                  <p:link updateAutomatic="1"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EDDF3274-8366-A1EA-868A-04F7306474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82663" y="3665538"/>
                        <a:ext cx="4773612" cy="2673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19DDF297-9963-1281-CDB3-B720C0B64E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210292"/>
              </p:ext>
            </p:extLst>
          </p:nvPr>
        </p:nvGraphicFramePr>
        <p:xfrm>
          <a:off x="7153275" y="900113"/>
          <a:ext cx="4378325" cy="553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7" imgW="4895882" imgH="6181796" progId="Excel.Sheet.12">
                  <p:link updateAutomatic="1"/>
                </p:oleObj>
              </mc:Choice>
              <mc:Fallback>
                <p:oleObj name="Worksheet" r:id="rId7" imgW="4895882" imgH="6181796" progId="Excel.Sheet.12">
                  <p:link updateAutomatic="1"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19DDF297-9963-1281-CDB3-B720C0B64E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153275" y="900113"/>
                        <a:ext cx="4378325" cy="5530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056789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EDD0-A1FA-D423-AD37-EA1EE64C0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หุ้นที่นักลงทุนต่างประเทศซื้อ-ขาย นับตั้งแต่ปี 2021 เป็นต้นมา</a:t>
            </a:r>
            <a:endParaRPr lang="en-US" dirty="0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1BECBE55-8EB0-09DB-3B15-30BBEFE06A28}"/>
              </a:ext>
            </a:extLst>
          </p:cNvPr>
          <p:cNvSpPr/>
          <p:nvPr/>
        </p:nvSpPr>
        <p:spPr>
          <a:xfrm>
            <a:off x="5514467" y="2527540"/>
            <a:ext cx="1388853" cy="398540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8BAAAB-DCCD-6E53-94D1-20FFE786041D}"/>
              </a:ext>
            </a:extLst>
          </p:cNvPr>
          <p:cNvSpPr txBox="1"/>
          <p:nvPr/>
        </p:nvSpPr>
        <p:spPr>
          <a:xfrm>
            <a:off x="7045980" y="3580398"/>
            <a:ext cx="486278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นักลงทุนต่างประเทศได้ทยอยเข้าซื้อหุ้นไทยมาตั้งแต่ต้นปี 2021  ด้านซ้ายมือ เป็นมูลค่าที่นักลงทุนกลุ่มนี้ เข้าซื้อ หรือขาย  ตั้งแต่เวลานั้น มาจนถึงปัจจุบัน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19BC6E-AD92-D530-CDCD-2AEC2AAFB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14" y="960105"/>
            <a:ext cx="4934522" cy="54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000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A93C54-3672-8330-2254-1BCA4B773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065" y="0"/>
            <a:ext cx="1059787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D8D7BE-24DA-D556-39D5-AC0678ED44A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8484" y="0"/>
            <a:ext cx="2113153" cy="63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816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A8B833D-DB24-674E-C007-8F8E8460127F}"/>
              </a:ext>
            </a:extLst>
          </p:cNvPr>
          <p:cNvSpPr/>
          <p:nvPr/>
        </p:nvSpPr>
        <p:spPr>
          <a:xfrm>
            <a:off x="6169706" y="627118"/>
            <a:ext cx="3298141" cy="5985968"/>
          </a:xfrm>
          <a:prstGeom prst="roundRect">
            <a:avLst/>
          </a:prstGeom>
          <a:noFill/>
          <a:ln w="38100">
            <a:solidFill>
              <a:srgbClr val="0000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31AD03-AE59-A1EB-5E07-1402000C3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576" y="847374"/>
            <a:ext cx="6286260" cy="554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0972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C7B7B4-1316-FA13-D901-848466812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 Buy/Sell </a:t>
            </a:r>
            <a:r>
              <a:rPr lang="th-TH" dirty="0"/>
              <a:t>นักลงทุนต่างประเทศ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A43EB0-D296-40ED-BB64-D2227DF7462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9F1011-9A96-4148-9B4E-4A2402293BD3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Heaventt-Light" panose="02000506060000020004" pitchFamily="2" charset="-34"/>
                <a:ea typeface="+mn-ea"/>
                <a:cs typeface="DBHeaventt-Light" panose="02000506060000020004" pitchFamily="2" charset="-34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Heaventt-Light" panose="02000506060000020004" pitchFamily="2" charset="-34"/>
              <a:ea typeface="+mn-ea"/>
              <a:cs typeface="DBHeaventt-Light" panose="02000506060000020004" pitchFamily="2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8322DB-BF1F-4E06-9CDD-0516456BAB8D}"/>
              </a:ext>
            </a:extLst>
          </p:cNvPr>
          <p:cNvSpPr txBox="1"/>
          <p:nvPr/>
        </p:nvSpPr>
        <p:spPr>
          <a:xfrm>
            <a:off x="3344865" y="868663"/>
            <a:ext cx="5368253" cy="461665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ข้อมูลนักลงทุนต่างประเทศ ซื้อ/ขายหุ้น วันที่ผ่านมา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B Heavent" panose="02000506060000020004" pitchFamily="2" charset="-34"/>
              <a:ea typeface="Tahoma" panose="020B0604030504040204" pitchFamily="34" charset="0"/>
              <a:cs typeface="DB Heavent" panose="02000506060000020004" pitchFamily="2" charset="-3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9297B8F-7746-B05A-CB47-3536EE93CD40}"/>
              </a:ext>
            </a:extLst>
          </p:cNvPr>
          <p:cNvSpPr/>
          <p:nvPr/>
        </p:nvSpPr>
        <p:spPr>
          <a:xfrm>
            <a:off x="6052581" y="2275859"/>
            <a:ext cx="3156081" cy="3796332"/>
          </a:xfrm>
          <a:prstGeom prst="roundRect">
            <a:avLst>
              <a:gd name="adj" fmla="val 7374"/>
            </a:avLst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DB Heavent Light"/>
            </a:endParaRP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F010CFC5-F3D6-24C0-5BE4-2E5DB7FDB1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8570023"/>
              </p:ext>
            </p:extLst>
          </p:nvPr>
        </p:nvGraphicFramePr>
        <p:xfrm>
          <a:off x="3000375" y="1404938"/>
          <a:ext cx="6057900" cy="522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058092" imgH="5229097" progId="Excel.Sheet.12">
                  <p:link updateAutomatic="1"/>
                </p:oleObj>
              </mc:Choice>
              <mc:Fallback>
                <p:oleObj name="Worksheet" r:id="rId3" imgW="6058092" imgH="5229097" progId="Excel.Sheet.12">
                  <p:link updateAutomatic="1"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F010CFC5-F3D6-24C0-5BE4-2E5DB7FDB1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00375" y="1404938"/>
                        <a:ext cx="6057900" cy="5229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21882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C361C24-C9C9-1700-90EA-38E1C500CA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6305635"/>
              </p:ext>
            </p:extLst>
          </p:nvPr>
        </p:nvGraphicFramePr>
        <p:xfrm>
          <a:off x="501650" y="1100138"/>
          <a:ext cx="5400675" cy="5173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058092" imgH="5810236" progId="Excel.Sheet.12">
                  <p:link updateAutomatic="1"/>
                </p:oleObj>
              </mc:Choice>
              <mc:Fallback>
                <p:oleObj name="Worksheet" r:id="rId3" imgW="6058092" imgH="5810236" progId="Excel.Sheet.12">
                  <p:link updateAutomatic="1"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C361C24-C9C9-1700-90EA-38E1C500CA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1650" y="1100138"/>
                        <a:ext cx="5400675" cy="5173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85008FE-B997-41B7-9802-DB58C41AB73D}"/>
              </a:ext>
            </a:extLst>
          </p:cNvPr>
          <p:cNvSpPr txBox="1"/>
          <p:nvPr/>
        </p:nvSpPr>
        <p:spPr>
          <a:xfrm>
            <a:off x="809664" y="71066"/>
            <a:ext cx="4498347" cy="64633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Net Buy/Sell 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นักลงทุนต่างประเทศ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B396606-B548-283D-6124-871F61C53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 Buy/Sell </a:t>
            </a:r>
            <a:r>
              <a:rPr lang="th-TH" dirty="0"/>
              <a:t>นักลงทุนต่างประเทศ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78732E9-E7D3-00CA-D0FB-2F84AE2F34EA}"/>
              </a:ext>
            </a:extLst>
          </p:cNvPr>
          <p:cNvSpPr/>
          <p:nvPr/>
        </p:nvSpPr>
        <p:spPr>
          <a:xfrm>
            <a:off x="3201987" y="2486997"/>
            <a:ext cx="2855913" cy="3423881"/>
          </a:xfrm>
          <a:prstGeom prst="roundRect">
            <a:avLst>
              <a:gd name="adj" fmla="val 11655"/>
            </a:avLst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DB Heavent Light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59CD195-27B5-EA71-DF3E-95CE714469D6}"/>
              </a:ext>
            </a:extLst>
          </p:cNvPr>
          <p:cNvSpPr/>
          <p:nvPr/>
        </p:nvSpPr>
        <p:spPr>
          <a:xfrm>
            <a:off x="9175750" y="2428745"/>
            <a:ext cx="2805262" cy="3540384"/>
          </a:xfrm>
          <a:prstGeom prst="roundRect">
            <a:avLst>
              <a:gd name="adj" fmla="val 11655"/>
            </a:avLst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DB Heavent Light"/>
            </a:endParaRP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B096682B-6130-435F-3ECC-5C65EDB5BD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6986241"/>
              </p:ext>
            </p:extLst>
          </p:nvPr>
        </p:nvGraphicFramePr>
        <p:xfrm>
          <a:off x="6462713" y="1063625"/>
          <a:ext cx="5426075" cy="5243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6058092" imgH="5857832" progId="Excel.Sheet.12">
                  <p:link updateAutomatic="1"/>
                </p:oleObj>
              </mc:Choice>
              <mc:Fallback>
                <p:oleObj name="Worksheet" r:id="rId5" imgW="6058092" imgH="5857832" progId="Excel.Sheet.12">
                  <p:link updateAutomatic="1"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B096682B-6130-435F-3ECC-5C65EDB5BD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62713" y="1063625"/>
                        <a:ext cx="5426075" cy="5243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934837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84F7F0-E8B1-8D80-8E9B-B4FD15323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85" y="1711354"/>
            <a:ext cx="7016924" cy="39470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DB320C-ADC1-CAE3-0C0C-767D77719926}"/>
              </a:ext>
            </a:extLst>
          </p:cNvPr>
          <p:cNvSpPr txBox="1"/>
          <p:nvPr/>
        </p:nvSpPr>
        <p:spPr>
          <a:xfrm>
            <a:off x="4926253" y="2570739"/>
            <a:ext cx="65023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เลือกตั้ง</a:t>
            </a:r>
            <a:r>
              <a:rPr kumimoji="0" lang="th-TH" sz="8800" b="0" i="0" u="none" strike="noStrike" kern="1200" cap="none" spc="0" normalizeH="0" baseline="0" noProof="0" dirty="0">
                <a:ln>
                  <a:noFill/>
                </a:ln>
                <a:solidFill>
                  <a:srgbClr val="133E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ทั่วไป 2566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133E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B Heavent" panose="02000506060000020004" pitchFamily="2" charset="-34"/>
              <a:ea typeface="+mn-ea"/>
              <a:cs typeface="DB Heavent" panose="0200050606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17658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0935DD-8067-4D81-8806-B19D766BECE2}"/>
              </a:ext>
            </a:extLst>
          </p:cNvPr>
          <p:cNvSpPr>
            <a:spLocks/>
          </p:cNvSpPr>
          <p:nvPr/>
        </p:nvSpPr>
        <p:spPr>
          <a:xfrm>
            <a:off x="759614" y="40517"/>
            <a:ext cx="80295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8" marR="0" lvl="1" indent="0" algn="l" defTabSz="895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ct val="100000"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" panose="02000506060000020004" pitchFamily="50" charset="-34"/>
                <a:ea typeface="+mn-ea"/>
                <a:cs typeface="DB Heavent" panose="02000506060000020004" pitchFamily="50" charset="-34"/>
              </a:rPr>
              <a:t>Calendar (Month)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B306D53-74BB-1C49-511C-96B9695AA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Calendar (Week)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12AE6F-3C9F-2A04-F218-2302ECF84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463" y="893787"/>
            <a:ext cx="7083074" cy="549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3079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13DAB4-15F5-7E60-0E05-A23E58398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14" y="1462325"/>
            <a:ext cx="11602529" cy="425878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22F01D0-9490-3692-E576-30445CA54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เงินกู้เพื่อชดเชยการขาดดุลของรัฐบาล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1653CC-B0FC-BCC1-E85E-F3BD4D3367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5025" y="912289"/>
            <a:ext cx="11631268" cy="449198"/>
          </a:xfrm>
        </p:spPr>
        <p:txBody>
          <a:bodyPr/>
          <a:lstStyle/>
          <a:p>
            <a:r>
              <a:rPr lang="th-TH" dirty="0"/>
              <a:t>ฐานะการคลังตามระบบกระแสเงินสดของรัฐบาล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3950B6-431F-2356-FC48-A2D3FB2BA6CA}"/>
              </a:ext>
            </a:extLst>
          </p:cNvPr>
          <p:cNvSpPr txBox="1"/>
          <p:nvPr/>
        </p:nvSpPr>
        <p:spPr>
          <a:xfrm>
            <a:off x="115025" y="6173001"/>
            <a:ext cx="609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https://www.fpo.go.th/main/Statistic-Database.aspx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6AE2D5-BD93-4364-91E7-FB4108D735D1}"/>
              </a:ext>
            </a:extLst>
          </p:cNvPr>
          <p:cNvSpPr txBox="1"/>
          <p:nvPr/>
        </p:nvSpPr>
        <p:spPr>
          <a:xfrm>
            <a:off x="10575985" y="912289"/>
            <a:ext cx="1170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11-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Sep-23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8AA036-FC76-AC46-2D63-8E01B64B1247}"/>
              </a:ext>
            </a:extLst>
          </p:cNvPr>
          <p:cNvSpPr txBox="1"/>
          <p:nvPr/>
        </p:nvSpPr>
        <p:spPr>
          <a:xfrm>
            <a:off x="10575985" y="1524938"/>
            <a:ext cx="1380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หน่วย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: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ล้านบาท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B792F6E-EB47-FC45-0DF8-7FFA5F28BA23}"/>
              </a:ext>
            </a:extLst>
          </p:cNvPr>
          <p:cNvCxnSpPr>
            <a:cxnSpLocks/>
          </p:cNvCxnSpPr>
          <p:nvPr/>
        </p:nvCxnSpPr>
        <p:spPr>
          <a:xfrm>
            <a:off x="9213011" y="2216989"/>
            <a:ext cx="621102" cy="4658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99C51BC-616D-4B13-1E57-94743021BAEE}"/>
              </a:ext>
            </a:extLst>
          </p:cNvPr>
          <p:cNvSpPr txBox="1"/>
          <p:nvPr/>
        </p:nvSpPr>
        <p:spPr>
          <a:xfrm>
            <a:off x="8591909" y="1851811"/>
            <a:ext cx="1242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Covid-19</a:t>
            </a:r>
          </a:p>
        </p:txBody>
      </p:sp>
    </p:spTree>
    <p:extLst>
      <p:ext uri="{BB962C8B-B14F-4D97-AF65-F5344CB8AC3E}">
        <p14:creationId xmlns:p14="http://schemas.microsoft.com/office/powerpoint/2010/main" val="26326787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731CF-67F2-3401-3B03-227B4B96F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'กกพ.' บีบ 'ปตท. ' ลดค่าก๊าซ หวังหั่น 'ค่าไฟ' เหลือ 3.99 บาท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81023D-C2CE-8B3A-7138-0F12BE520C06}"/>
              </a:ext>
            </a:extLst>
          </p:cNvPr>
          <p:cNvSpPr txBox="1"/>
          <p:nvPr/>
        </p:nvSpPr>
        <p:spPr>
          <a:xfrm>
            <a:off x="424850" y="1031182"/>
            <a:ext cx="115054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สำนักงาน กกพ. ประชุมร่วมกับ "ปตท. - กฟผ." เร่งลดค่าไฟฟ้างวดเดือนก.ย.- ธ.ค. 2566 เหลือ 3.99 บาทต่อหน่วย ตามมติ ครม. ครัวเรือนใดจ่ายค่าไฟไปแล้ว จะได้ส่วนลดในเดือนต.ค.2566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273193-8840-798C-595B-DEFC907D4DCD}"/>
              </a:ext>
            </a:extLst>
          </p:cNvPr>
          <p:cNvSpPr txBox="1"/>
          <p:nvPr/>
        </p:nvSpPr>
        <p:spPr>
          <a:xfrm>
            <a:off x="343259" y="2099033"/>
            <a:ext cx="11587072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รายงานข่าวจากคณะกรรมการกำกับกิจการพลังงาน (กกพ.) ว่า ตามที่ คณะรัฐมนตรี (ครม.) มีมติเมื่อวันที่ 18 กันยายน 2566 เห็นชอบในหลักการมาตรการลดภาระค่าใช้จ่ายด้านไฟฟ้าให้แก่ประชาชนตามที่กระทรวงพลังงานเสนอ โดยให้เรียกเก็บค่าไฟฟ้างวดเดือนกันยายน - ธันวาคม 2566 จากเดิมหน่วยละ 4.45 บาท ให้เหลือ 3.99 บาท พร้อมกับมอบหมายให้กระทรวงพลังงาน คณะกรรมการกำกับกิจการพลังงาน (กกพ.) และรัฐวิสาหกิจที่เกี่ยวข้องไปดำเนินการให้ถูกต้อง รอบคอบ เป็นไปตามขั้นตอนของกฎหมาย ระเบียบ หลักเกณฑ์ และมติ ครม. ที่เกี่ยวข้องโดยด่วน</a:t>
            </a:r>
          </a:p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ทั้งนี้ จากมติ ครม. ดังกล่าว ในการประชุม กกพ. เมื่อวันที่ 20 กันยายน 2566 มีการเชิญการไฟฟ้าฝ่ายผลิต</a:t>
            </a:r>
          </a:p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แห่งประเทศไทย (กฟผ.) และ บริษัท ปตท. จำกัด (มหาชน) (ปตท.) มาชี้แจงและกำหนดขั้นตอนการปฏิบัติให้ถูกต้องตามกฎหมาย และต้องเป็นการดำเนินการอย่างเร่งด่วนให้เป็นไปตามนโยบายของรัฐบาล </a:t>
            </a:r>
          </a:p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แต่ทั้งนี้การกำหนดอัตราเรียกเก็บค่าไฟฟ้าหน่วยละ 4.45 บาทนั้น เป็นการคำนวณที่สะท้อนถึงต้นทุนที่แท้จริงตาม พ.ร.บ. การประกอบกิจการพลังงาน พ.ศ.2550 มาตรา 65 และประกาศ กกพ. เรื่องกระบวนการ ขั้นตอนการใช้สูตรการปรับอัตราค่าไฟฟ้าโดยอัตโนมัติ พ.ศ.2565 </a:t>
            </a:r>
            <a:r>
              <a:rPr kumimoji="0" lang="th-TH" sz="20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แต่เนื่องจากรัฐบาลมีนโยบายปรับลดเรียกเก็บค่าไฟฟ้าหน่วยละ 3.99 บาท เป็นผลให้เกิดส่วนต่างหน่วยละ 46 สตางค์ จำเป็นต้องให้รัฐวิสาหกิจทั้ง 2 แห่ง แบกรับภาระไปก่อนจนกว่าสถานการณ์พลังงานผ่อนคลายจึงเรียกเก็บคืนค่าไฟฟ้าคงค้างจากผู้ใช้ไฟฟ้าภายหลัง</a:t>
            </a:r>
            <a:endParaRPr kumimoji="0" lang="en-US" sz="20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0BE725-5368-69EE-8383-A91C9BAF5547}"/>
              </a:ext>
            </a:extLst>
          </p:cNvPr>
          <p:cNvSpPr txBox="1"/>
          <p:nvPr/>
        </p:nvSpPr>
        <p:spPr>
          <a:xfrm>
            <a:off x="7820564" y="6173903"/>
            <a:ext cx="43714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https://www.bangkokbiznews.com/business/economic/1089508</a:t>
            </a:r>
          </a:p>
        </p:txBody>
      </p:sp>
    </p:spTree>
    <p:extLst>
      <p:ext uri="{BB962C8B-B14F-4D97-AF65-F5344CB8AC3E}">
        <p14:creationId xmlns:p14="http://schemas.microsoft.com/office/powerpoint/2010/main" val="6595781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05865E-51A4-626F-05CE-25B63CAA1F7A}"/>
              </a:ext>
            </a:extLst>
          </p:cNvPr>
          <p:cNvSpPr txBox="1"/>
          <p:nvPr/>
        </p:nvSpPr>
        <p:spPr>
          <a:xfrm>
            <a:off x="992037" y="819508"/>
            <a:ext cx="985999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#หลักการคิดผลกระทบ การปรับลดค่า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Gas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ที่เป็น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Pool Gas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จาก 326 เหลือ 305 บาท/ล้านบีทียู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(14-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Sep-23)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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ปริมาณ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Gas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ที่ใช้ในการผลิตไฟฟ้าของไทย  ประมาณ 2500  ล้านลูกบาศก์ฟุต/วัน (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MMSCF/day) 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หรือ 2.5 ล้านล้านบีทียู ต่อวัน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ปริมาณ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gas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ที่ใช้ในการผลิตไฟฟ้า ที่เป็น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Pool Gas  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คือ อ่าวไทย + พม่า  คิดเป็น 54% ของปริมาณที่ใช้  = 2.5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x 0.54 =  1.35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ล้านล้านบีทียูต่อวัน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คำนวณผลกระทบจากการปรับลดราคา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Pool Gas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จาก 326 บาท เหลือ 305 บาท  ลดลง 21 บาท /ล้านบีทียู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ถ้า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PTT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ต้องแบกรับส่วนต่างนี้ จะคิดเป็นเงิน = 21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x 1.35 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ล้านล้านบีทียูต่อวัน  =  28.3  ล้าบบาท/วัน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เทียบกับ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EBITA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ของ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PTT 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ต่อไตรมาส  ที่ 9 หมื่นลบ.  จะมีผล =  (28.3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x 90) / 90,000 = 2.8%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ของ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EBITDA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ของ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PTT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ใน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Q4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</p:spTree>
    <p:extLst>
      <p:ext uri="{BB962C8B-B14F-4D97-AF65-F5344CB8AC3E}">
        <p14:creationId xmlns:p14="http://schemas.microsoft.com/office/powerpoint/2010/main" val="32270823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04B090-977D-8A4A-BB2D-8050E9DC0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947" y="785942"/>
            <a:ext cx="9876105" cy="555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7091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C5304F-7B59-522D-C264-99E312239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784" y="724195"/>
            <a:ext cx="10566432" cy="540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9312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D93076-070F-BBF8-CE9F-10F11919A28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1097" y="2275174"/>
            <a:ext cx="5669724" cy="37798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73E4D2-D818-C6C1-EF81-EBE5E7E70EA9}"/>
              </a:ext>
            </a:extLst>
          </p:cNvPr>
          <p:cNvSpPr txBox="1"/>
          <p:nvPr/>
        </p:nvSpPr>
        <p:spPr>
          <a:xfrm>
            <a:off x="106063" y="987576"/>
            <a:ext cx="88827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800" b="0" i="0" strike="noStrike" kern="1200" cap="none" spc="0" normalizeH="0" baseline="0" noProof="0" dirty="0">
                <a:ln>
                  <a:noFill/>
                </a:ln>
                <a:solidFill>
                  <a:srgbClr val="133E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กลยุทธ์ลงทุนโดย </a:t>
            </a:r>
            <a:r>
              <a:rPr kumimoji="0" lang="en-US" sz="8800" b="0" i="0" strike="noStrike" kern="1200" cap="none" spc="0" normalizeH="0" baseline="0" noProof="0" dirty="0">
                <a:ln>
                  <a:noFill/>
                </a:ln>
                <a:solidFill>
                  <a:srgbClr val="133E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DAOL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C6D823C-82E8-4227-AEA2-A595DF926D31}"/>
              </a:ext>
            </a:extLst>
          </p:cNvPr>
          <p:cNvCxnSpPr>
            <a:cxnSpLocks/>
          </p:cNvCxnSpPr>
          <p:nvPr/>
        </p:nvCxnSpPr>
        <p:spPr>
          <a:xfrm>
            <a:off x="865270" y="2313356"/>
            <a:ext cx="7364330" cy="0"/>
          </a:xfrm>
          <a:prstGeom prst="line">
            <a:avLst/>
          </a:prstGeom>
          <a:ln w="19050">
            <a:solidFill>
              <a:srgbClr val="133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25014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2F13ED-17D2-35D3-ADF0-4EB6BE244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Portfolio Performance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20F65F-C60E-4F80-90FD-F4F4951BFF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9F1011-9A96-4148-9B4E-4A2402293BD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5" name="TextBox 50">
            <a:extLst>
              <a:ext uri="{FF2B5EF4-FFF2-40B4-BE49-F238E27FC236}">
                <a16:creationId xmlns:a16="http://schemas.microsoft.com/office/drawing/2014/main" id="{6E2EC4A0-8998-4D3D-B3EE-9AFD64BF527B}"/>
              </a:ext>
            </a:extLst>
          </p:cNvPr>
          <p:cNvSpPr txBox="1"/>
          <p:nvPr/>
        </p:nvSpPr>
        <p:spPr>
          <a:xfrm>
            <a:off x="8157522" y="-1000372"/>
            <a:ext cx="37621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39CD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*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39CD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หมายเหตุ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39CD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: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ปรับต้นทุนของ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 ITEL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ตามการขึ้นเครื่องหมาย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 XW </a:t>
            </a:r>
          </a:p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                 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ในวันที่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 22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ก.ย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. 21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ที่อัตรา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 4:1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โดยมี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 ITEL-W3 </a:t>
            </a:r>
          </a:p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                 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อัตราใช้สิทธิ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 1:1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ที่ราคาใช้สิทธิ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 3.30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บาทต่อหุ้น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 </a:t>
            </a: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" panose="02000506060000020004" pitchFamily="2" charset="-34"/>
              <a:ea typeface="+mn-ea"/>
              <a:cs typeface="DB Heavent" panose="02000506060000020004" pitchFamily="2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4811" y="5522693"/>
            <a:ext cx="117872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*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หมายเหตุ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: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มูลค่าเริ่มต้นของพอร์ต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 ณ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วันที่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 30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ก.ค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. 64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อิงจากมูลค่าพอร์ต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 Skynet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จากนั้นปรับวิธีการซื้อขายโดยใฃ้ราคาเปิด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 (ATO)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ของทั้งการซื้อและขายเพื่อให้การ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 Action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เป็นไปตามกลยุทธ์ที่วางไว้มากที่สุด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B Heavent" panose="02000506060000020004" pitchFamily="2" charset="-34"/>
              <a:ea typeface="+mn-ea"/>
              <a:cs typeface="DB Heavent" panose="02000506060000020004" pitchFamily="2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109DF3-87E4-F88D-9479-7B9546387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9643"/>
            <a:ext cx="12192000" cy="363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1658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5665637-9C2E-4A5C-BD32-12CE0E58ADD9}"/>
              </a:ext>
            </a:extLst>
          </p:cNvPr>
          <p:cNvSpPr>
            <a:spLocks/>
          </p:cNvSpPr>
          <p:nvPr/>
        </p:nvSpPr>
        <p:spPr>
          <a:xfrm>
            <a:off x="758460" y="40128"/>
            <a:ext cx="80295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8" marR="0" lvl="1" indent="0" algn="l" defTabSz="895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ct val="100000"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" pitchFamily="2" charset="-34"/>
                <a:ea typeface="+mn-ea"/>
                <a:cs typeface="DB Heavent" pitchFamily="2" charset="-34"/>
              </a:rPr>
              <a:t>Portfolio Performance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53666E-B24A-6D55-0AF9-CC102B016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Portfolio Performance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1B8096-1277-1EAE-D74F-1E40AE95C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62" y="1344732"/>
            <a:ext cx="11925875" cy="416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540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6630446" y="998402"/>
            <a:ext cx="5269852" cy="5146181"/>
            <a:chOff x="6537136" y="1125565"/>
            <a:chExt cx="4895172" cy="5146181"/>
          </a:xfrm>
        </p:grpSpPr>
        <p:sp>
          <p:nvSpPr>
            <p:cNvPr id="27" name="Round Diagonal Corner Rectangle 26"/>
            <p:cNvSpPr/>
            <p:nvPr/>
          </p:nvSpPr>
          <p:spPr>
            <a:xfrm flipH="1">
              <a:off x="6537136" y="1421134"/>
              <a:ext cx="4895172" cy="4850612"/>
            </a:xfrm>
            <a:prstGeom prst="round2Diag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DB Heavent Light"/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7384471" y="1125565"/>
              <a:ext cx="3200501" cy="586959"/>
              <a:chOff x="748910" y="3944949"/>
              <a:chExt cx="3200501" cy="586959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748910" y="3944949"/>
                <a:ext cx="3200501" cy="586959"/>
                <a:chOff x="1338261" y="871157"/>
                <a:chExt cx="3200501" cy="586959"/>
              </a:xfrm>
            </p:grpSpPr>
            <p:sp>
              <p:nvSpPr>
                <p:cNvPr id="21" name="Rounded Rectangle 20"/>
                <p:cNvSpPr/>
                <p:nvPr/>
              </p:nvSpPr>
              <p:spPr>
                <a:xfrm>
                  <a:off x="1338261" y="883190"/>
                  <a:ext cx="3200501" cy="543934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5A87A3"/>
                    </a:gs>
                    <a:gs pos="100000">
                      <a:srgbClr val="3A6D8F"/>
                    </a:gs>
                  </a:gsLst>
                  <a:lin ang="5400000" scaled="1"/>
                </a:gradFill>
                <a:ln w="38100">
                  <a:noFill/>
                </a:ln>
              </p:spPr>
              <p:style>
                <a:lnRef idx="1">
                  <a:schemeClr val="accent1"/>
                </a:lnRef>
                <a:fillRef idx="1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B Heavent" panose="02000506060000020004" pitchFamily="2" charset="-34"/>
                      <a:ea typeface="+mn-ea"/>
                      <a:cs typeface="DB Heavent" panose="02000506060000020004" pitchFamily="2" charset="-34"/>
                    </a:rPr>
                    <a:t>พอร์ตหุ้น 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B Heavent" panose="02000506060000020004" pitchFamily="2" charset="-34"/>
                      <a:ea typeface="+mn-ea"/>
                      <a:cs typeface="DB Heavent" panose="02000506060000020004" pitchFamily="2" charset="-34"/>
                    </a:rPr>
                    <a:t>DAOL</a:t>
                  </a:r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63E50909-6E4B-4696-AFC2-1D17FFEB6CB1}"/>
                    </a:ext>
                  </a:extLst>
                </p:cNvPr>
                <p:cNvSpPr/>
                <p:nvPr/>
              </p:nvSpPr>
              <p:spPr>
                <a:xfrm>
                  <a:off x="1338262" y="871157"/>
                  <a:ext cx="586791" cy="586959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rgbClr val="3A6D8E"/>
                  </a:solidFill>
                </a:ln>
              </p:spPr>
              <p:style>
                <a:lnRef idx="1">
                  <a:schemeClr val="accent1"/>
                </a:lnRef>
                <a:fillRef idx="1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DB Heavent Light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E103B6BB-04CC-491D-B869-FE0139F21B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80200" y="4073907"/>
                <a:ext cx="305091" cy="295798"/>
              </a:xfrm>
              <a:prstGeom prst="rect">
                <a:avLst/>
              </a:prstGeom>
            </p:spPr>
          </p:pic>
        </p:grpSp>
      </p:grpSp>
      <p:grpSp>
        <p:nvGrpSpPr>
          <p:cNvPr id="28" name="Group 27"/>
          <p:cNvGrpSpPr/>
          <p:nvPr/>
        </p:nvGrpSpPr>
        <p:grpSpPr>
          <a:xfrm>
            <a:off x="291074" y="942375"/>
            <a:ext cx="6032088" cy="5475677"/>
            <a:chOff x="666975" y="1114919"/>
            <a:chExt cx="4895172" cy="5357354"/>
          </a:xfrm>
        </p:grpSpPr>
        <p:sp>
          <p:nvSpPr>
            <p:cNvPr id="26" name="Round Diagonal Corner Rectangle 25"/>
            <p:cNvSpPr/>
            <p:nvPr/>
          </p:nvSpPr>
          <p:spPr>
            <a:xfrm>
              <a:off x="666975" y="1438314"/>
              <a:ext cx="4895172" cy="5033959"/>
            </a:xfrm>
            <a:prstGeom prst="round2Diag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DB Heavent Light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1393892" y="1114919"/>
              <a:ext cx="3200501" cy="586959"/>
              <a:chOff x="1338261" y="871157"/>
              <a:chExt cx="3200501" cy="586959"/>
            </a:xfrm>
          </p:grpSpPr>
          <p:sp>
            <p:nvSpPr>
              <p:cNvPr id="16" name="Rounded Rectangle 15"/>
              <p:cNvSpPr/>
              <p:nvPr/>
            </p:nvSpPr>
            <p:spPr>
              <a:xfrm>
                <a:off x="1338261" y="883190"/>
                <a:ext cx="3200501" cy="54393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5A87A3"/>
                  </a:gs>
                  <a:gs pos="100000">
                    <a:srgbClr val="3A6D8F"/>
                  </a:gs>
                </a:gsLst>
                <a:lin ang="5400000" scaled="1"/>
              </a:gradFill>
              <a:ln w="38100">
                <a:noFill/>
              </a:ln>
            </p:spPr>
            <p:style>
              <a:lnRef idx="1">
                <a:schemeClr val="accen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DB Heavent" panose="02000506060000020004" pitchFamily="2" charset="-34"/>
                    <a:ea typeface="+mn-ea"/>
                    <a:cs typeface="DB Heavent" panose="02000506060000020004" pitchFamily="2" charset="-34"/>
                  </a:rPr>
                  <a:t>กลยุทธ์การลงทุน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B Heavent" panose="02000506060000020004" pitchFamily="2" charset="-34"/>
                  <a:ea typeface="+mn-ea"/>
                  <a:cs typeface="DB Heavent" panose="02000506060000020004" pitchFamily="2" charset="-34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63E50909-6E4B-4696-AFC2-1D17FFEB6CB1}"/>
                  </a:ext>
                </a:extLst>
              </p:cNvPr>
              <p:cNvSpPr/>
              <p:nvPr/>
            </p:nvSpPr>
            <p:spPr>
              <a:xfrm>
                <a:off x="1338262" y="871157"/>
                <a:ext cx="586791" cy="586959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3A6D8E"/>
                </a:solidFill>
              </a:ln>
            </p:spPr>
            <p:style>
              <a:lnRef idx="1">
                <a:schemeClr val="accen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DB Heavent Light"/>
                </a:endParaRP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F912C35D-47E4-4910-A3EE-0D247922BE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69550" y="979300"/>
                <a:ext cx="335189" cy="324978"/>
              </a:xfrm>
              <a:prstGeom prst="rect">
                <a:avLst/>
              </a:prstGeom>
            </p:spPr>
          </p:pic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850A634E-B93B-4C8F-9A8E-1EEDD2631A5B}"/>
              </a:ext>
            </a:extLst>
          </p:cNvPr>
          <p:cNvSpPr/>
          <p:nvPr/>
        </p:nvSpPr>
        <p:spPr>
          <a:xfrm>
            <a:off x="320236" y="1554369"/>
            <a:ext cx="6032088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13" marR="0" lvl="0" indent="-2667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sz="3000" b="0" i="0" u="non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นักลงทุนบางส่วน มีการเก็งว่าความขัดแย้งอิสราเอล-ปาเลสไตน์ จะไม่แรง แต่เรามองว่า ตลาดเวลานี้ ค่อนข้างเปราะบาง หากพลิกผัน ดัชนีฯอาจลงได้มาก (1400-1420 จุด) จึงไม่ควรเสี่ยง เลือกถือเงินสดไว้ก่อนจะดีกว่า</a:t>
            </a:r>
          </a:p>
          <a:p>
            <a:pPr marL="266713" marR="0" lvl="0" indent="-2667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sz="3000" b="0" i="0" u="non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หุ้นที่มีการจ่ายเงินปันผลในอัตราสูง ใช้เป็นที่พักเงิน ตัวเลือกวันนี้  </a:t>
            </a:r>
            <a:r>
              <a:rPr kumimoji="0" lang="en-US" sz="3000" b="0" i="0" u="non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SPALI, PTT, DMT</a:t>
            </a:r>
          </a:p>
          <a:p>
            <a:pPr marL="266713" marR="0" lvl="0" indent="-2667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sz="3000" b="0" i="0" u="non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สถานการณ์อิสราเอล ยังไม่น่าวางใจ หลังจากที่ดูมากหนึ่งวัน เราตัดสินใจตัดหุ้นที่มีความเสี่ยงออกไปก่อน   และกลับมาถือเงินสด เพื่อรอจังหวะเข้าซื้ออีกครั้ง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91C34E-ACB6-405F-AC34-1E4B2438719F}"/>
              </a:ext>
            </a:extLst>
          </p:cNvPr>
          <p:cNvSpPr/>
          <p:nvPr/>
        </p:nvSpPr>
        <p:spPr>
          <a:xfrm>
            <a:off x="6675980" y="1668419"/>
            <a:ext cx="522431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3703" marR="0" lvl="0" indent="-29370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th-TH" sz="4000" dirty="0">
                <a:solidFill>
                  <a:srgbClr val="003D66"/>
                </a:solidFill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พอร์ตหุ้นวันนี้ เรานำ </a:t>
            </a:r>
            <a:r>
              <a:rPr lang="en-US" sz="4000" dirty="0">
                <a:solidFill>
                  <a:srgbClr val="FF0000"/>
                </a:solidFill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 AOT, JMT </a:t>
            </a:r>
            <a:r>
              <a:rPr lang="th-TH" sz="4000" dirty="0">
                <a:solidFill>
                  <a:srgbClr val="003D66"/>
                </a:solidFill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ออก และคงหุ้นที่เหลือไว้ </a:t>
            </a:r>
            <a:endParaRPr lang="en-US" sz="4000" dirty="0">
              <a:solidFill>
                <a:srgbClr val="003D66"/>
              </a:solidFill>
              <a:latin typeface="DB Heavent" panose="02000506060000020004" pitchFamily="2" charset="-34"/>
              <a:ea typeface="Tahoma" panose="020B0604030504040204" pitchFamily="34" charset="0"/>
              <a:cs typeface="DB Heavent" panose="02000506060000020004" pitchFamily="2" charset="-34"/>
            </a:endParaRPr>
          </a:p>
          <a:p>
            <a:pPr marL="293703" marR="0" lvl="0" indent="-29370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4000" dirty="0">
              <a:solidFill>
                <a:srgbClr val="003D66"/>
              </a:solidFill>
              <a:latin typeface="DB Heavent" panose="02000506060000020004" pitchFamily="2" charset="-34"/>
              <a:ea typeface="Tahoma" panose="020B0604030504040204" pitchFamily="34" charset="0"/>
              <a:cs typeface="DB Heavent" panose="02000506060000020004" pitchFamily="2" charset="-34"/>
            </a:endParaRPr>
          </a:p>
          <a:p>
            <a:pPr marL="293703" marR="0" lvl="0" indent="-29370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th-TH" sz="4000" dirty="0">
                <a:solidFill>
                  <a:srgbClr val="003D66"/>
                </a:solidFill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พอร์ตหุ้นประกอบไปด้วย </a:t>
            </a:r>
            <a:r>
              <a:rPr lang="pt-BR" sz="4000" dirty="0"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NEX (10%), COCOCO*(10%)</a:t>
            </a:r>
            <a:endParaRPr kumimoji="0" lang="sv-SE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DB Heavent" panose="02000506060000020004" pitchFamily="2" charset="-34"/>
              <a:ea typeface="Tahoma" panose="020B0604030504040204" pitchFamily="34" charset="0"/>
              <a:cs typeface="DB Heavent" panose="02000506060000020004" pitchFamily="2" charset="-3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0A77BE-1D6B-4ACB-B40E-99892163465A}"/>
              </a:ext>
            </a:extLst>
          </p:cNvPr>
          <p:cNvSpPr txBox="1"/>
          <p:nvPr/>
        </p:nvSpPr>
        <p:spPr>
          <a:xfrm>
            <a:off x="8708496" y="6172846"/>
            <a:ext cx="33597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* </a:t>
            </a:r>
            <a:r>
              <a:rPr kumimoji="0" lang="th-TH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หุ้นที่ 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DAOL </a:t>
            </a:r>
            <a:r>
              <a:rPr kumimoji="0" lang="th-TH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ไม่ได้จัดทำบทวิเคราะห์ในเชิงพื้นฐาน</a:t>
            </a:r>
            <a:endParaRPr kumimoji="0" lang="en-US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DB Heavent Ligh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84EF26-854A-A5D0-0222-6BB5B0DA7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กลยุทธ์ลงทุนโดย</a:t>
            </a:r>
            <a:r>
              <a:rPr lang="en-US" dirty="0"/>
              <a:t> DAOL</a:t>
            </a:r>
          </a:p>
        </p:txBody>
      </p:sp>
    </p:spTree>
    <p:extLst>
      <p:ext uri="{BB962C8B-B14F-4D97-AF65-F5344CB8AC3E}">
        <p14:creationId xmlns:p14="http://schemas.microsoft.com/office/powerpoint/2010/main" val="40314859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C5A65-722E-4BD1-EF9D-98DB8257C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หุ้นต้องสงสัย(ว่าจะดี)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6B90B8-5354-33B1-67F6-AE0741C38D71}"/>
              </a:ext>
            </a:extLst>
          </p:cNvPr>
          <p:cNvSpPr txBox="1"/>
          <p:nvPr/>
        </p:nvSpPr>
        <p:spPr>
          <a:xfrm>
            <a:off x="299214" y="753777"/>
            <a:ext cx="85687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000" dirty="0">
                <a:solidFill>
                  <a:srgbClr val="0070C0"/>
                </a:solidFill>
              </a:rPr>
              <a:t>เลือกหุ้นเด่นๆ ของแต่ละกลุ่ม ที่ราคายังไม่แรง หาจังหวะเก็บได้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183A9E-B2D5-A466-EEC1-8FF54D6A6F15}"/>
              </a:ext>
            </a:extLst>
          </p:cNvPr>
          <p:cNvSpPr txBox="1"/>
          <p:nvPr/>
        </p:nvSpPr>
        <p:spPr>
          <a:xfrm>
            <a:off x="10964173" y="725320"/>
            <a:ext cx="1035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/>
              <a:t>05-</a:t>
            </a:r>
            <a:r>
              <a:rPr lang="en-US" sz="2000" dirty="0"/>
              <a:t>Oct-23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902164-B973-EA1E-FF56-06D4C0A6C409}"/>
              </a:ext>
            </a:extLst>
          </p:cNvPr>
          <p:cNvSpPr txBox="1"/>
          <p:nvPr/>
        </p:nvSpPr>
        <p:spPr>
          <a:xfrm>
            <a:off x="862642" y="1382706"/>
            <a:ext cx="111367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th-TH" sz="4000" b="1" dirty="0">
                <a:latin typeface="DB Heavent" panose="02000506060000020004" pitchFamily="2" charset="-34"/>
                <a:cs typeface="DB Heavent" panose="02000506060000020004" pitchFamily="2" charset="-34"/>
              </a:rPr>
              <a:t>กลุ่มตระกูล </a:t>
            </a:r>
            <a:r>
              <a:rPr lang="en-US" sz="4000" b="1" dirty="0">
                <a:latin typeface="DB Heavent" panose="02000506060000020004" pitchFamily="2" charset="-34"/>
                <a:cs typeface="DB Heavent" panose="02000506060000020004" pitchFamily="2" charset="-34"/>
              </a:rPr>
              <a:t>“J”  </a:t>
            </a:r>
            <a:r>
              <a:rPr lang="en-US" sz="4000" dirty="0">
                <a:latin typeface="DB Heavent" panose="02000506060000020004" pitchFamily="2" charset="-34"/>
                <a:cs typeface="DB Heavent" panose="02000506060000020004" pitchFamily="2" charset="-34"/>
              </a:rPr>
              <a:t>:  JMT, JMART</a:t>
            </a:r>
          </a:p>
          <a:p>
            <a:pPr>
              <a:spcAft>
                <a:spcPts val="1200"/>
              </a:spcAft>
            </a:pPr>
            <a:r>
              <a:rPr lang="th-TH" sz="4000" b="1" dirty="0">
                <a:latin typeface="DB Heavent" panose="02000506060000020004" pitchFamily="2" charset="-34"/>
                <a:cs typeface="DB Heavent" panose="02000506060000020004" pitchFamily="2" charset="-34"/>
              </a:rPr>
              <a:t>หุ้นที่ </a:t>
            </a:r>
            <a:r>
              <a:rPr lang="en-US" sz="4000" b="1" dirty="0">
                <a:latin typeface="DB Heavent" panose="02000506060000020004" pitchFamily="2" charset="-34"/>
                <a:cs typeface="DB Heavent" panose="02000506060000020004" pitchFamily="2" charset="-34"/>
              </a:rPr>
              <a:t>Dividend Yield </a:t>
            </a:r>
            <a:r>
              <a:rPr lang="th-TH" sz="4000" b="1" dirty="0">
                <a:latin typeface="DB Heavent" panose="02000506060000020004" pitchFamily="2" charset="-34"/>
                <a:cs typeface="DB Heavent" panose="02000506060000020004" pitchFamily="2" charset="-34"/>
              </a:rPr>
              <a:t>สูง </a:t>
            </a:r>
            <a:r>
              <a:rPr lang="en-US" sz="4000" b="1" dirty="0">
                <a:latin typeface="DB Heavent" panose="02000506060000020004" pitchFamily="2" charset="-34"/>
                <a:cs typeface="DB Heavent" panose="02000506060000020004" pitchFamily="2" charset="-34"/>
              </a:rPr>
              <a:t>: </a:t>
            </a:r>
            <a:r>
              <a:rPr lang="en-US" sz="4000" dirty="0">
                <a:latin typeface="DB Heavent" panose="02000506060000020004" pitchFamily="2" charset="-34"/>
                <a:cs typeface="DB Heavent" panose="02000506060000020004" pitchFamily="2" charset="-34"/>
              </a:rPr>
              <a:t>ORI(6.7%), SPALI(6.5%), TISCO(8.1%), PTT(5.8%)</a:t>
            </a:r>
          </a:p>
          <a:p>
            <a:pPr>
              <a:spcAft>
                <a:spcPts val="1200"/>
              </a:spcAft>
            </a:pPr>
            <a:r>
              <a:rPr lang="th-TH" sz="4000" b="1" dirty="0">
                <a:latin typeface="DB Heavent" panose="02000506060000020004" pitchFamily="2" charset="-34"/>
                <a:cs typeface="DB Heavent" panose="02000506060000020004" pitchFamily="2" charset="-34"/>
              </a:rPr>
              <a:t>หุ้นค้าปลีก </a:t>
            </a:r>
            <a:r>
              <a:rPr lang="en-US" sz="4000" b="1" dirty="0">
                <a:latin typeface="DB Heavent" panose="02000506060000020004" pitchFamily="2" charset="-34"/>
                <a:cs typeface="DB Heavent" panose="02000506060000020004" pitchFamily="2" charset="-34"/>
              </a:rPr>
              <a:t>:  </a:t>
            </a:r>
            <a:r>
              <a:rPr lang="en-US" sz="4000" dirty="0">
                <a:solidFill>
                  <a:srgbClr val="FF0000"/>
                </a:solidFill>
                <a:latin typeface="DB Heavent" panose="02000506060000020004" pitchFamily="2" charset="-34"/>
                <a:cs typeface="DB Heavent" panose="02000506060000020004" pitchFamily="2" charset="-34"/>
              </a:rPr>
              <a:t>CPALL</a:t>
            </a:r>
            <a:r>
              <a:rPr lang="en-US" sz="4000" dirty="0">
                <a:latin typeface="DB Heavent" panose="02000506060000020004" pitchFamily="2" charset="-34"/>
                <a:cs typeface="DB Heavent" panose="02000506060000020004" pitchFamily="2" charset="-34"/>
              </a:rPr>
              <a:t>, </a:t>
            </a:r>
            <a:r>
              <a:rPr lang="en-US" sz="4000" dirty="0">
                <a:solidFill>
                  <a:srgbClr val="33CC33"/>
                </a:solidFill>
                <a:latin typeface="DB Heavent" panose="02000506060000020004" pitchFamily="2" charset="-34"/>
                <a:cs typeface="DB Heavent" panose="02000506060000020004" pitchFamily="2" charset="-34"/>
              </a:rPr>
              <a:t>BJC</a:t>
            </a:r>
          </a:p>
          <a:p>
            <a:pPr>
              <a:spcAft>
                <a:spcPts val="1200"/>
              </a:spcAft>
            </a:pPr>
            <a:r>
              <a:rPr lang="th-TH" sz="4000" b="1" dirty="0">
                <a:latin typeface="DB Heavent" panose="02000506060000020004" pitchFamily="2" charset="-34"/>
                <a:cs typeface="DB Heavent" panose="02000506060000020004" pitchFamily="2" charset="-34"/>
              </a:rPr>
              <a:t>หุ้นธนาคาร </a:t>
            </a:r>
            <a:r>
              <a:rPr lang="en-US" sz="4000" b="1" dirty="0">
                <a:latin typeface="DB Heavent" panose="02000506060000020004" pitchFamily="2" charset="-34"/>
                <a:cs typeface="DB Heavent" panose="02000506060000020004" pitchFamily="2" charset="-34"/>
              </a:rPr>
              <a:t>:  </a:t>
            </a:r>
            <a:r>
              <a:rPr lang="en-US" sz="4000" dirty="0">
                <a:solidFill>
                  <a:srgbClr val="FF0000"/>
                </a:solidFill>
                <a:latin typeface="DB Heavent" panose="02000506060000020004" pitchFamily="2" charset="-34"/>
                <a:cs typeface="DB Heavent" panose="02000506060000020004" pitchFamily="2" charset="-34"/>
              </a:rPr>
              <a:t>SCB , KTB</a:t>
            </a:r>
          </a:p>
          <a:p>
            <a:pPr>
              <a:spcAft>
                <a:spcPts val="1200"/>
              </a:spcAft>
            </a:pPr>
            <a:r>
              <a:rPr lang="en-US" sz="4000" b="1" dirty="0">
                <a:latin typeface="DB Heavent" panose="02000506060000020004" pitchFamily="2" charset="-34"/>
                <a:cs typeface="DB Heavent" panose="02000506060000020004" pitchFamily="2" charset="-34"/>
              </a:rPr>
              <a:t>Non-Bank :  </a:t>
            </a:r>
            <a:r>
              <a:rPr lang="en-US" sz="4000" dirty="0">
                <a:solidFill>
                  <a:srgbClr val="33CC33"/>
                </a:solidFill>
                <a:latin typeface="DB Heavent" panose="02000506060000020004" pitchFamily="2" charset="-34"/>
                <a:cs typeface="DB Heavent" panose="02000506060000020004" pitchFamily="2" charset="-34"/>
              </a:rPr>
              <a:t>TIDLOR</a:t>
            </a:r>
            <a:r>
              <a:rPr lang="en-US" sz="4000" dirty="0">
                <a:latin typeface="DB Heavent" panose="02000506060000020004" pitchFamily="2" charset="-34"/>
                <a:cs typeface="DB Heavent" panose="02000506060000020004" pitchFamily="2" charset="-34"/>
              </a:rPr>
              <a:t>, </a:t>
            </a:r>
            <a:r>
              <a:rPr lang="en-US" sz="4000" dirty="0">
                <a:solidFill>
                  <a:srgbClr val="33CC33"/>
                </a:solidFill>
                <a:latin typeface="DB Heavent" panose="02000506060000020004" pitchFamily="2" charset="-34"/>
                <a:cs typeface="DB Heavent" panose="02000506060000020004" pitchFamily="2" charset="-34"/>
              </a:rPr>
              <a:t>SAWAD</a:t>
            </a:r>
          </a:p>
          <a:p>
            <a:pPr>
              <a:spcAft>
                <a:spcPts val="1200"/>
              </a:spcAft>
            </a:pPr>
            <a:r>
              <a:rPr lang="th-TH" sz="4000" b="1" dirty="0">
                <a:latin typeface="DB Heavent" panose="02000506060000020004" pitchFamily="2" charset="-34"/>
                <a:cs typeface="DB Heavent" panose="02000506060000020004" pitchFamily="2" charset="-34"/>
              </a:rPr>
              <a:t>กลุ่มอื่นๆ </a:t>
            </a:r>
            <a:r>
              <a:rPr lang="en-US" sz="4000" b="1" dirty="0">
                <a:latin typeface="DB Heavent" panose="02000506060000020004" pitchFamily="2" charset="-34"/>
                <a:cs typeface="DB Heavent" panose="02000506060000020004" pitchFamily="2" charset="-34"/>
              </a:rPr>
              <a:t> :  </a:t>
            </a:r>
            <a:r>
              <a:rPr lang="en-US" sz="4000" dirty="0">
                <a:solidFill>
                  <a:srgbClr val="FF0000"/>
                </a:solidFill>
                <a:latin typeface="DB Heavent" panose="02000506060000020004" pitchFamily="2" charset="-34"/>
                <a:cs typeface="DB Heavent" panose="02000506060000020004" pitchFamily="2" charset="-34"/>
              </a:rPr>
              <a:t>SISB</a:t>
            </a:r>
            <a:r>
              <a:rPr lang="en-US" sz="4000" dirty="0">
                <a:latin typeface="DB Heavent" panose="02000506060000020004" pitchFamily="2" charset="-34"/>
                <a:cs typeface="DB Heavent" panose="02000506060000020004" pitchFamily="2" charset="-34"/>
              </a:rPr>
              <a:t>, </a:t>
            </a:r>
            <a:r>
              <a:rPr lang="en-US" sz="4000" dirty="0">
                <a:solidFill>
                  <a:srgbClr val="33CC33"/>
                </a:solidFill>
                <a:latin typeface="DB Heavent" panose="02000506060000020004" pitchFamily="2" charset="-34"/>
                <a:cs typeface="DB Heavent" panose="02000506060000020004" pitchFamily="2" charset="-34"/>
              </a:rPr>
              <a:t>BAM</a:t>
            </a:r>
            <a:r>
              <a:rPr lang="en-US" sz="4000" dirty="0">
                <a:latin typeface="DB Heavent" panose="02000506060000020004" pitchFamily="2" charset="-34"/>
                <a:cs typeface="DB Heavent" panose="02000506060000020004" pitchFamily="2" charset="-34"/>
              </a:rPr>
              <a:t>, </a:t>
            </a:r>
            <a:r>
              <a:rPr lang="en-US" sz="4000" dirty="0">
                <a:solidFill>
                  <a:srgbClr val="FF0000"/>
                </a:solidFill>
                <a:latin typeface="DB Heavent" panose="02000506060000020004" pitchFamily="2" charset="-34"/>
                <a:cs typeface="DB Heavent" panose="02000506060000020004" pitchFamily="2" charset="-34"/>
              </a:rPr>
              <a:t>SCC</a:t>
            </a:r>
            <a:r>
              <a:rPr lang="en-US" sz="4000" dirty="0">
                <a:latin typeface="DB Heavent" panose="02000506060000020004" pitchFamily="2" charset="-34"/>
                <a:cs typeface="DB Heavent" panose="02000506060000020004" pitchFamily="2" charset="-34"/>
              </a:rPr>
              <a:t>, </a:t>
            </a:r>
            <a:r>
              <a:rPr lang="en-US" sz="4000" dirty="0">
                <a:solidFill>
                  <a:srgbClr val="33CC33"/>
                </a:solidFill>
                <a:latin typeface="DB Heavent" panose="02000506060000020004" pitchFamily="2" charset="-34"/>
                <a:cs typeface="DB Heavent" panose="02000506060000020004" pitchFamily="2" charset="-34"/>
              </a:rPr>
              <a:t>AOT</a:t>
            </a:r>
          </a:p>
        </p:txBody>
      </p:sp>
      <p:sp>
        <p:nvSpPr>
          <p:cNvPr id="9" name="Google Shape;6951;p71">
            <a:extLst>
              <a:ext uri="{FF2B5EF4-FFF2-40B4-BE49-F238E27FC236}">
                <a16:creationId xmlns:a16="http://schemas.microsoft.com/office/drawing/2014/main" id="{A602C9C5-D646-92B0-93DE-1A46FAEDCE3A}"/>
              </a:ext>
            </a:extLst>
          </p:cNvPr>
          <p:cNvSpPr/>
          <p:nvPr/>
        </p:nvSpPr>
        <p:spPr>
          <a:xfrm>
            <a:off x="326794" y="1474588"/>
            <a:ext cx="363336" cy="488331"/>
          </a:xfrm>
          <a:custGeom>
            <a:avLst/>
            <a:gdLst/>
            <a:ahLst/>
            <a:cxnLst/>
            <a:rect l="l" t="t" r="r" b="b"/>
            <a:pathLst>
              <a:path w="9421" h="12662" extrusionOk="0">
                <a:moveTo>
                  <a:pt x="4821" y="1666"/>
                </a:moveTo>
                <a:cubicBezTo>
                  <a:pt x="5073" y="1666"/>
                  <a:pt x="5262" y="1886"/>
                  <a:pt x="5262" y="2075"/>
                </a:cubicBezTo>
                <a:lnTo>
                  <a:pt x="5262" y="2359"/>
                </a:lnTo>
                <a:cubicBezTo>
                  <a:pt x="5734" y="2485"/>
                  <a:pt x="6081" y="2989"/>
                  <a:pt x="6081" y="3525"/>
                </a:cubicBezTo>
                <a:cubicBezTo>
                  <a:pt x="6081" y="3777"/>
                  <a:pt x="5892" y="3934"/>
                  <a:pt x="5640" y="3934"/>
                </a:cubicBezTo>
                <a:cubicBezTo>
                  <a:pt x="5419" y="3934"/>
                  <a:pt x="5262" y="3714"/>
                  <a:pt x="5262" y="3525"/>
                </a:cubicBezTo>
                <a:cubicBezTo>
                  <a:pt x="5262" y="3273"/>
                  <a:pt x="5073" y="3084"/>
                  <a:pt x="4821" y="3084"/>
                </a:cubicBezTo>
                <a:cubicBezTo>
                  <a:pt x="4569" y="3084"/>
                  <a:pt x="4411" y="3273"/>
                  <a:pt x="4411" y="3525"/>
                </a:cubicBezTo>
                <a:cubicBezTo>
                  <a:pt x="4411" y="3777"/>
                  <a:pt x="4789" y="3997"/>
                  <a:pt x="5104" y="4249"/>
                </a:cubicBezTo>
                <a:cubicBezTo>
                  <a:pt x="5514" y="4564"/>
                  <a:pt x="6081" y="4942"/>
                  <a:pt x="6081" y="5604"/>
                </a:cubicBezTo>
                <a:cubicBezTo>
                  <a:pt x="6081" y="6171"/>
                  <a:pt x="5734" y="6612"/>
                  <a:pt x="5262" y="6801"/>
                </a:cubicBezTo>
                <a:lnTo>
                  <a:pt x="5262" y="7085"/>
                </a:lnTo>
                <a:cubicBezTo>
                  <a:pt x="5262" y="7305"/>
                  <a:pt x="5041" y="7463"/>
                  <a:pt x="4821" y="7463"/>
                </a:cubicBezTo>
                <a:cubicBezTo>
                  <a:pt x="4569" y="7463"/>
                  <a:pt x="4411" y="7274"/>
                  <a:pt x="4411" y="7085"/>
                </a:cubicBezTo>
                <a:lnTo>
                  <a:pt x="4411" y="6801"/>
                </a:lnTo>
                <a:cubicBezTo>
                  <a:pt x="3938" y="6644"/>
                  <a:pt x="3592" y="6171"/>
                  <a:pt x="3592" y="5604"/>
                </a:cubicBezTo>
                <a:cubicBezTo>
                  <a:pt x="3592" y="5383"/>
                  <a:pt x="3781" y="5194"/>
                  <a:pt x="4033" y="5194"/>
                </a:cubicBezTo>
                <a:cubicBezTo>
                  <a:pt x="4253" y="5194"/>
                  <a:pt x="4411" y="5383"/>
                  <a:pt x="4411" y="5604"/>
                </a:cubicBezTo>
                <a:cubicBezTo>
                  <a:pt x="4411" y="5856"/>
                  <a:pt x="4632" y="6014"/>
                  <a:pt x="4821" y="6014"/>
                </a:cubicBezTo>
                <a:cubicBezTo>
                  <a:pt x="5041" y="6014"/>
                  <a:pt x="5262" y="5824"/>
                  <a:pt x="5262" y="5604"/>
                </a:cubicBezTo>
                <a:cubicBezTo>
                  <a:pt x="5262" y="5383"/>
                  <a:pt x="4947" y="5131"/>
                  <a:pt x="4569" y="4911"/>
                </a:cubicBezTo>
                <a:cubicBezTo>
                  <a:pt x="4159" y="4596"/>
                  <a:pt x="3592" y="4186"/>
                  <a:pt x="3592" y="3525"/>
                </a:cubicBezTo>
                <a:cubicBezTo>
                  <a:pt x="3592" y="2989"/>
                  <a:pt x="3938" y="2548"/>
                  <a:pt x="4411" y="2359"/>
                </a:cubicBezTo>
                <a:lnTo>
                  <a:pt x="4411" y="2075"/>
                </a:lnTo>
                <a:cubicBezTo>
                  <a:pt x="4411" y="1823"/>
                  <a:pt x="4632" y="1666"/>
                  <a:pt x="4821" y="1666"/>
                </a:cubicBezTo>
                <a:close/>
                <a:moveTo>
                  <a:pt x="6081" y="9385"/>
                </a:moveTo>
                <a:lnTo>
                  <a:pt x="6081" y="10235"/>
                </a:lnTo>
                <a:lnTo>
                  <a:pt x="3592" y="10235"/>
                </a:lnTo>
                <a:lnTo>
                  <a:pt x="3592" y="9385"/>
                </a:lnTo>
                <a:close/>
                <a:moveTo>
                  <a:pt x="4801" y="0"/>
                </a:moveTo>
                <a:cubicBezTo>
                  <a:pt x="4498" y="0"/>
                  <a:pt x="4188" y="29"/>
                  <a:pt x="3875" y="91"/>
                </a:cubicBezTo>
                <a:cubicBezTo>
                  <a:pt x="2111" y="500"/>
                  <a:pt x="693" y="1949"/>
                  <a:pt x="378" y="3714"/>
                </a:cubicBezTo>
                <a:cubicBezTo>
                  <a:pt x="0" y="5698"/>
                  <a:pt x="1008" y="7652"/>
                  <a:pt x="2773" y="8565"/>
                </a:cubicBezTo>
                <a:lnTo>
                  <a:pt x="2773" y="10582"/>
                </a:lnTo>
                <a:cubicBezTo>
                  <a:pt x="2773" y="11716"/>
                  <a:pt x="3718" y="12661"/>
                  <a:pt x="4852" y="12661"/>
                </a:cubicBezTo>
                <a:cubicBezTo>
                  <a:pt x="5986" y="12661"/>
                  <a:pt x="6963" y="11716"/>
                  <a:pt x="6963" y="10582"/>
                </a:cubicBezTo>
                <a:lnTo>
                  <a:pt x="6963" y="8565"/>
                </a:lnTo>
                <a:cubicBezTo>
                  <a:pt x="8444" y="7778"/>
                  <a:pt x="9420" y="6234"/>
                  <a:pt x="9420" y="4501"/>
                </a:cubicBezTo>
                <a:cubicBezTo>
                  <a:pt x="9392" y="2000"/>
                  <a:pt x="7308" y="0"/>
                  <a:pt x="4801" y="0"/>
                </a:cubicBezTo>
                <a:close/>
              </a:path>
            </a:pathLst>
          </a:custGeom>
          <a:solidFill>
            <a:srgbClr val="00FF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6951;p71">
            <a:extLst>
              <a:ext uri="{FF2B5EF4-FFF2-40B4-BE49-F238E27FC236}">
                <a16:creationId xmlns:a16="http://schemas.microsoft.com/office/drawing/2014/main" id="{0DEE950A-3514-7173-9B2A-5A7B896ACCBA}"/>
              </a:ext>
            </a:extLst>
          </p:cNvPr>
          <p:cNvSpPr/>
          <p:nvPr/>
        </p:nvSpPr>
        <p:spPr>
          <a:xfrm>
            <a:off x="326794" y="2187705"/>
            <a:ext cx="363336" cy="488331"/>
          </a:xfrm>
          <a:custGeom>
            <a:avLst/>
            <a:gdLst/>
            <a:ahLst/>
            <a:cxnLst/>
            <a:rect l="l" t="t" r="r" b="b"/>
            <a:pathLst>
              <a:path w="9421" h="12662" extrusionOk="0">
                <a:moveTo>
                  <a:pt x="4821" y="1666"/>
                </a:moveTo>
                <a:cubicBezTo>
                  <a:pt x="5073" y="1666"/>
                  <a:pt x="5262" y="1886"/>
                  <a:pt x="5262" y="2075"/>
                </a:cubicBezTo>
                <a:lnTo>
                  <a:pt x="5262" y="2359"/>
                </a:lnTo>
                <a:cubicBezTo>
                  <a:pt x="5734" y="2485"/>
                  <a:pt x="6081" y="2989"/>
                  <a:pt x="6081" y="3525"/>
                </a:cubicBezTo>
                <a:cubicBezTo>
                  <a:pt x="6081" y="3777"/>
                  <a:pt x="5892" y="3934"/>
                  <a:pt x="5640" y="3934"/>
                </a:cubicBezTo>
                <a:cubicBezTo>
                  <a:pt x="5419" y="3934"/>
                  <a:pt x="5262" y="3714"/>
                  <a:pt x="5262" y="3525"/>
                </a:cubicBezTo>
                <a:cubicBezTo>
                  <a:pt x="5262" y="3273"/>
                  <a:pt x="5073" y="3084"/>
                  <a:pt x="4821" y="3084"/>
                </a:cubicBezTo>
                <a:cubicBezTo>
                  <a:pt x="4569" y="3084"/>
                  <a:pt x="4411" y="3273"/>
                  <a:pt x="4411" y="3525"/>
                </a:cubicBezTo>
                <a:cubicBezTo>
                  <a:pt x="4411" y="3777"/>
                  <a:pt x="4789" y="3997"/>
                  <a:pt x="5104" y="4249"/>
                </a:cubicBezTo>
                <a:cubicBezTo>
                  <a:pt x="5514" y="4564"/>
                  <a:pt x="6081" y="4942"/>
                  <a:pt x="6081" y="5604"/>
                </a:cubicBezTo>
                <a:cubicBezTo>
                  <a:pt x="6081" y="6171"/>
                  <a:pt x="5734" y="6612"/>
                  <a:pt x="5262" y="6801"/>
                </a:cubicBezTo>
                <a:lnTo>
                  <a:pt x="5262" y="7085"/>
                </a:lnTo>
                <a:cubicBezTo>
                  <a:pt x="5262" y="7305"/>
                  <a:pt x="5041" y="7463"/>
                  <a:pt x="4821" y="7463"/>
                </a:cubicBezTo>
                <a:cubicBezTo>
                  <a:pt x="4569" y="7463"/>
                  <a:pt x="4411" y="7274"/>
                  <a:pt x="4411" y="7085"/>
                </a:cubicBezTo>
                <a:lnTo>
                  <a:pt x="4411" y="6801"/>
                </a:lnTo>
                <a:cubicBezTo>
                  <a:pt x="3938" y="6644"/>
                  <a:pt x="3592" y="6171"/>
                  <a:pt x="3592" y="5604"/>
                </a:cubicBezTo>
                <a:cubicBezTo>
                  <a:pt x="3592" y="5383"/>
                  <a:pt x="3781" y="5194"/>
                  <a:pt x="4033" y="5194"/>
                </a:cubicBezTo>
                <a:cubicBezTo>
                  <a:pt x="4253" y="5194"/>
                  <a:pt x="4411" y="5383"/>
                  <a:pt x="4411" y="5604"/>
                </a:cubicBezTo>
                <a:cubicBezTo>
                  <a:pt x="4411" y="5856"/>
                  <a:pt x="4632" y="6014"/>
                  <a:pt x="4821" y="6014"/>
                </a:cubicBezTo>
                <a:cubicBezTo>
                  <a:pt x="5041" y="6014"/>
                  <a:pt x="5262" y="5824"/>
                  <a:pt x="5262" y="5604"/>
                </a:cubicBezTo>
                <a:cubicBezTo>
                  <a:pt x="5262" y="5383"/>
                  <a:pt x="4947" y="5131"/>
                  <a:pt x="4569" y="4911"/>
                </a:cubicBezTo>
                <a:cubicBezTo>
                  <a:pt x="4159" y="4596"/>
                  <a:pt x="3592" y="4186"/>
                  <a:pt x="3592" y="3525"/>
                </a:cubicBezTo>
                <a:cubicBezTo>
                  <a:pt x="3592" y="2989"/>
                  <a:pt x="3938" y="2548"/>
                  <a:pt x="4411" y="2359"/>
                </a:cubicBezTo>
                <a:lnTo>
                  <a:pt x="4411" y="2075"/>
                </a:lnTo>
                <a:cubicBezTo>
                  <a:pt x="4411" y="1823"/>
                  <a:pt x="4632" y="1666"/>
                  <a:pt x="4821" y="1666"/>
                </a:cubicBezTo>
                <a:close/>
                <a:moveTo>
                  <a:pt x="6081" y="9385"/>
                </a:moveTo>
                <a:lnTo>
                  <a:pt x="6081" y="10235"/>
                </a:lnTo>
                <a:lnTo>
                  <a:pt x="3592" y="10235"/>
                </a:lnTo>
                <a:lnTo>
                  <a:pt x="3592" y="9385"/>
                </a:lnTo>
                <a:close/>
                <a:moveTo>
                  <a:pt x="4801" y="0"/>
                </a:moveTo>
                <a:cubicBezTo>
                  <a:pt x="4498" y="0"/>
                  <a:pt x="4188" y="29"/>
                  <a:pt x="3875" y="91"/>
                </a:cubicBezTo>
                <a:cubicBezTo>
                  <a:pt x="2111" y="500"/>
                  <a:pt x="693" y="1949"/>
                  <a:pt x="378" y="3714"/>
                </a:cubicBezTo>
                <a:cubicBezTo>
                  <a:pt x="0" y="5698"/>
                  <a:pt x="1008" y="7652"/>
                  <a:pt x="2773" y="8565"/>
                </a:cubicBezTo>
                <a:lnTo>
                  <a:pt x="2773" y="10582"/>
                </a:lnTo>
                <a:cubicBezTo>
                  <a:pt x="2773" y="11716"/>
                  <a:pt x="3718" y="12661"/>
                  <a:pt x="4852" y="12661"/>
                </a:cubicBezTo>
                <a:cubicBezTo>
                  <a:pt x="5986" y="12661"/>
                  <a:pt x="6963" y="11716"/>
                  <a:pt x="6963" y="10582"/>
                </a:cubicBezTo>
                <a:lnTo>
                  <a:pt x="6963" y="8565"/>
                </a:lnTo>
                <a:cubicBezTo>
                  <a:pt x="8444" y="7778"/>
                  <a:pt x="9420" y="6234"/>
                  <a:pt x="9420" y="4501"/>
                </a:cubicBezTo>
                <a:cubicBezTo>
                  <a:pt x="9392" y="2000"/>
                  <a:pt x="7308" y="0"/>
                  <a:pt x="4801" y="0"/>
                </a:cubicBezTo>
                <a:close/>
              </a:path>
            </a:pathLst>
          </a:custGeom>
          <a:solidFill>
            <a:srgbClr val="00FF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6951;p71">
            <a:extLst>
              <a:ext uri="{FF2B5EF4-FFF2-40B4-BE49-F238E27FC236}">
                <a16:creationId xmlns:a16="http://schemas.microsoft.com/office/drawing/2014/main" id="{70E60A52-6D0B-5EF2-AE69-F62D00FD5CDB}"/>
              </a:ext>
            </a:extLst>
          </p:cNvPr>
          <p:cNvSpPr/>
          <p:nvPr/>
        </p:nvSpPr>
        <p:spPr>
          <a:xfrm>
            <a:off x="326794" y="3610009"/>
            <a:ext cx="363336" cy="488331"/>
          </a:xfrm>
          <a:custGeom>
            <a:avLst/>
            <a:gdLst/>
            <a:ahLst/>
            <a:cxnLst/>
            <a:rect l="l" t="t" r="r" b="b"/>
            <a:pathLst>
              <a:path w="9421" h="12662" extrusionOk="0">
                <a:moveTo>
                  <a:pt x="4821" y="1666"/>
                </a:moveTo>
                <a:cubicBezTo>
                  <a:pt x="5073" y="1666"/>
                  <a:pt x="5262" y="1886"/>
                  <a:pt x="5262" y="2075"/>
                </a:cubicBezTo>
                <a:lnTo>
                  <a:pt x="5262" y="2359"/>
                </a:lnTo>
                <a:cubicBezTo>
                  <a:pt x="5734" y="2485"/>
                  <a:pt x="6081" y="2989"/>
                  <a:pt x="6081" y="3525"/>
                </a:cubicBezTo>
                <a:cubicBezTo>
                  <a:pt x="6081" y="3777"/>
                  <a:pt x="5892" y="3934"/>
                  <a:pt x="5640" y="3934"/>
                </a:cubicBezTo>
                <a:cubicBezTo>
                  <a:pt x="5419" y="3934"/>
                  <a:pt x="5262" y="3714"/>
                  <a:pt x="5262" y="3525"/>
                </a:cubicBezTo>
                <a:cubicBezTo>
                  <a:pt x="5262" y="3273"/>
                  <a:pt x="5073" y="3084"/>
                  <a:pt x="4821" y="3084"/>
                </a:cubicBezTo>
                <a:cubicBezTo>
                  <a:pt x="4569" y="3084"/>
                  <a:pt x="4411" y="3273"/>
                  <a:pt x="4411" y="3525"/>
                </a:cubicBezTo>
                <a:cubicBezTo>
                  <a:pt x="4411" y="3777"/>
                  <a:pt x="4789" y="3997"/>
                  <a:pt x="5104" y="4249"/>
                </a:cubicBezTo>
                <a:cubicBezTo>
                  <a:pt x="5514" y="4564"/>
                  <a:pt x="6081" y="4942"/>
                  <a:pt x="6081" y="5604"/>
                </a:cubicBezTo>
                <a:cubicBezTo>
                  <a:pt x="6081" y="6171"/>
                  <a:pt x="5734" y="6612"/>
                  <a:pt x="5262" y="6801"/>
                </a:cubicBezTo>
                <a:lnTo>
                  <a:pt x="5262" y="7085"/>
                </a:lnTo>
                <a:cubicBezTo>
                  <a:pt x="5262" y="7305"/>
                  <a:pt x="5041" y="7463"/>
                  <a:pt x="4821" y="7463"/>
                </a:cubicBezTo>
                <a:cubicBezTo>
                  <a:pt x="4569" y="7463"/>
                  <a:pt x="4411" y="7274"/>
                  <a:pt x="4411" y="7085"/>
                </a:cubicBezTo>
                <a:lnTo>
                  <a:pt x="4411" y="6801"/>
                </a:lnTo>
                <a:cubicBezTo>
                  <a:pt x="3938" y="6644"/>
                  <a:pt x="3592" y="6171"/>
                  <a:pt x="3592" y="5604"/>
                </a:cubicBezTo>
                <a:cubicBezTo>
                  <a:pt x="3592" y="5383"/>
                  <a:pt x="3781" y="5194"/>
                  <a:pt x="4033" y="5194"/>
                </a:cubicBezTo>
                <a:cubicBezTo>
                  <a:pt x="4253" y="5194"/>
                  <a:pt x="4411" y="5383"/>
                  <a:pt x="4411" y="5604"/>
                </a:cubicBezTo>
                <a:cubicBezTo>
                  <a:pt x="4411" y="5856"/>
                  <a:pt x="4632" y="6014"/>
                  <a:pt x="4821" y="6014"/>
                </a:cubicBezTo>
                <a:cubicBezTo>
                  <a:pt x="5041" y="6014"/>
                  <a:pt x="5262" y="5824"/>
                  <a:pt x="5262" y="5604"/>
                </a:cubicBezTo>
                <a:cubicBezTo>
                  <a:pt x="5262" y="5383"/>
                  <a:pt x="4947" y="5131"/>
                  <a:pt x="4569" y="4911"/>
                </a:cubicBezTo>
                <a:cubicBezTo>
                  <a:pt x="4159" y="4596"/>
                  <a:pt x="3592" y="4186"/>
                  <a:pt x="3592" y="3525"/>
                </a:cubicBezTo>
                <a:cubicBezTo>
                  <a:pt x="3592" y="2989"/>
                  <a:pt x="3938" y="2548"/>
                  <a:pt x="4411" y="2359"/>
                </a:cubicBezTo>
                <a:lnTo>
                  <a:pt x="4411" y="2075"/>
                </a:lnTo>
                <a:cubicBezTo>
                  <a:pt x="4411" y="1823"/>
                  <a:pt x="4632" y="1666"/>
                  <a:pt x="4821" y="1666"/>
                </a:cubicBezTo>
                <a:close/>
                <a:moveTo>
                  <a:pt x="6081" y="9385"/>
                </a:moveTo>
                <a:lnTo>
                  <a:pt x="6081" y="10235"/>
                </a:lnTo>
                <a:lnTo>
                  <a:pt x="3592" y="10235"/>
                </a:lnTo>
                <a:lnTo>
                  <a:pt x="3592" y="9385"/>
                </a:lnTo>
                <a:close/>
                <a:moveTo>
                  <a:pt x="4801" y="0"/>
                </a:moveTo>
                <a:cubicBezTo>
                  <a:pt x="4498" y="0"/>
                  <a:pt x="4188" y="29"/>
                  <a:pt x="3875" y="91"/>
                </a:cubicBezTo>
                <a:cubicBezTo>
                  <a:pt x="2111" y="500"/>
                  <a:pt x="693" y="1949"/>
                  <a:pt x="378" y="3714"/>
                </a:cubicBezTo>
                <a:cubicBezTo>
                  <a:pt x="0" y="5698"/>
                  <a:pt x="1008" y="7652"/>
                  <a:pt x="2773" y="8565"/>
                </a:cubicBezTo>
                <a:lnTo>
                  <a:pt x="2773" y="10582"/>
                </a:lnTo>
                <a:cubicBezTo>
                  <a:pt x="2773" y="11716"/>
                  <a:pt x="3718" y="12661"/>
                  <a:pt x="4852" y="12661"/>
                </a:cubicBezTo>
                <a:cubicBezTo>
                  <a:pt x="5986" y="12661"/>
                  <a:pt x="6963" y="11716"/>
                  <a:pt x="6963" y="10582"/>
                </a:cubicBezTo>
                <a:lnTo>
                  <a:pt x="6963" y="8565"/>
                </a:lnTo>
                <a:cubicBezTo>
                  <a:pt x="8444" y="7778"/>
                  <a:pt x="9420" y="6234"/>
                  <a:pt x="9420" y="4501"/>
                </a:cubicBezTo>
                <a:cubicBezTo>
                  <a:pt x="9392" y="2000"/>
                  <a:pt x="7308" y="0"/>
                  <a:pt x="4801" y="0"/>
                </a:cubicBezTo>
                <a:close/>
              </a:path>
            </a:pathLst>
          </a:custGeom>
          <a:solidFill>
            <a:srgbClr val="00FF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6951;p71">
            <a:extLst>
              <a:ext uri="{FF2B5EF4-FFF2-40B4-BE49-F238E27FC236}">
                <a16:creationId xmlns:a16="http://schemas.microsoft.com/office/drawing/2014/main" id="{55503456-B646-42F0-5DDD-73C3DB39206B}"/>
              </a:ext>
            </a:extLst>
          </p:cNvPr>
          <p:cNvSpPr/>
          <p:nvPr/>
        </p:nvSpPr>
        <p:spPr>
          <a:xfrm>
            <a:off x="345982" y="4323126"/>
            <a:ext cx="363336" cy="488331"/>
          </a:xfrm>
          <a:custGeom>
            <a:avLst/>
            <a:gdLst/>
            <a:ahLst/>
            <a:cxnLst/>
            <a:rect l="l" t="t" r="r" b="b"/>
            <a:pathLst>
              <a:path w="9421" h="12662" extrusionOk="0">
                <a:moveTo>
                  <a:pt x="4821" y="1666"/>
                </a:moveTo>
                <a:cubicBezTo>
                  <a:pt x="5073" y="1666"/>
                  <a:pt x="5262" y="1886"/>
                  <a:pt x="5262" y="2075"/>
                </a:cubicBezTo>
                <a:lnTo>
                  <a:pt x="5262" y="2359"/>
                </a:lnTo>
                <a:cubicBezTo>
                  <a:pt x="5734" y="2485"/>
                  <a:pt x="6081" y="2989"/>
                  <a:pt x="6081" y="3525"/>
                </a:cubicBezTo>
                <a:cubicBezTo>
                  <a:pt x="6081" y="3777"/>
                  <a:pt x="5892" y="3934"/>
                  <a:pt x="5640" y="3934"/>
                </a:cubicBezTo>
                <a:cubicBezTo>
                  <a:pt x="5419" y="3934"/>
                  <a:pt x="5262" y="3714"/>
                  <a:pt x="5262" y="3525"/>
                </a:cubicBezTo>
                <a:cubicBezTo>
                  <a:pt x="5262" y="3273"/>
                  <a:pt x="5073" y="3084"/>
                  <a:pt x="4821" y="3084"/>
                </a:cubicBezTo>
                <a:cubicBezTo>
                  <a:pt x="4569" y="3084"/>
                  <a:pt x="4411" y="3273"/>
                  <a:pt x="4411" y="3525"/>
                </a:cubicBezTo>
                <a:cubicBezTo>
                  <a:pt x="4411" y="3777"/>
                  <a:pt x="4789" y="3997"/>
                  <a:pt x="5104" y="4249"/>
                </a:cubicBezTo>
                <a:cubicBezTo>
                  <a:pt x="5514" y="4564"/>
                  <a:pt x="6081" y="4942"/>
                  <a:pt x="6081" y="5604"/>
                </a:cubicBezTo>
                <a:cubicBezTo>
                  <a:pt x="6081" y="6171"/>
                  <a:pt x="5734" y="6612"/>
                  <a:pt x="5262" y="6801"/>
                </a:cubicBezTo>
                <a:lnTo>
                  <a:pt x="5262" y="7085"/>
                </a:lnTo>
                <a:cubicBezTo>
                  <a:pt x="5262" y="7305"/>
                  <a:pt x="5041" y="7463"/>
                  <a:pt x="4821" y="7463"/>
                </a:cubicBezTo>
                <a:cubicBezTo>
                  <a:pt x="4569" y="7463"/>
                  <a:pt x="4411" y="7274"/>
                  <a:pt x="4411" y="7085"/>
                </a:cubicBezTo>
                <a:lnTo>
                  <a:pt x="4411" y="6801"/>
                </a:lnTo>
                <a:cubicBezTo>
                  <a:pt x="3938" y="6644"/>
                  <a:pt x="3592" y="6171"/>
                  <a:pt x="3592" y="5604"/>
                </a:cubicBezTo>
                <a:cubicBezTo>
                  <a:pt x="3592" y="5383"/>
                  <a:pt x="3781" y="5194"/>
                  <a:pt x="4033" y="5194"/>
                </a:cubicBezTo>
                <a:cubicBezTo>
                  <a:pt x="4253" y="5194"/>
                  <a:pt x="4411" y="5383"/>
                  <a:pt x="4411" y="5604"/>
                </a:cubicBezTo>
                <a:cubicBezTo>
                  <a:pt x="4411" y="5856"/>
                  <a:pt x="4632" y="6014"/>
                  <a:pt x="4821" y="6014"/>
                </a:cubicBezTo>
                <a:cubicBezTo>
                  <a:pt x="5041" y="6014"/>
                  <a:pt x="5262" y="5824"/>
                  <a:pt x="5262" y="5604"/>
                </a:cubicBezTo>
                <a:cubicBezTo>
                  <a:pt x="5262" y="5383"/>
                  <a:pt x="4947" y="5131"/>
                  <a:pt x="4569" y="4911"/>
                </a:cubicBezTo>
                <a:cubicBezTo>
                  <a:pt x="4159" y="4596"/>
                  <a:pt x="3592" y="4186"/>
                  <a:pt x="3592" y="3525"/>
                </a:cubicBezTo>
                <a:cubicBezTo>
                  <a:pt x="3592" y="2989"/>
                  <a:pt x="3938" y="2548"/>
                  <a:pt x="4411" y="2359"/>
                </a:cubicBezTo>
                <a:lnTo>
                  <a:pt x="4411" y="2075"/>
                </a:lnTo>
                <a:cubicBezTo>
                  <a:pt x="4411" y="1823"/>
                  <a:pt x="4632" y="1666"/>
                  <a:pt x="4821" y="1666"/>
                </a:cubicBezTo>
                <a:close/>
                <a:moveTo>
                  <a:pt x="6081" y="9385"/>
                </a:moveTo>
                <a:lnTo>
                  <a:pt x="6081" y="10235"/>
                </a:lnTo>
                <a:lnTo>
                  <a:pt x="3592" y="10235"/>
                </a:lnTo>
                <a:lnTo>
                  <a:pt x="3592" y="9385"/>
                </a:lnTo>
                <a:close/>
                <a:moveTo>
                  <a:pt x="4801" y="0"/>
                </a:moveTo>
                <a:cubicBezTo>
                  <a:pt x="4498" y="0"/>
                  <a:pt x="4188" y="29"/>
                  <a:pt x="3875" y="91"/>
                </a:cubicBezTo>
                <a:cubicBezTo>
                  <a:pt x="2111" y="500"/>
                  <a:pt x="693" y="1949"/>
                  <a:pt x="378" y="3714"/>
                </a:cubicBezTo>
                <a:cubicBezTo>
                  <a:pt x="0" y="5698"/>
                  <a:pt x="1008" y="7652"/>
                  <a:pt x="2773" y="8565"/>
                </a:cubicBezTo>
                <a:lnTo>
                  <a:pt x="2773" y="10582"/>
                </a:lnTo>
                <a:cubicBezTo>
                  <a:pt x="2773" y="11716"/>
                  <a:pt x="3718" y="12661"/>
                  <a:pt x="4852" y="12661"/>
                </a:cubicBezTo>
                <a:cubicBezTo>
                  <a:pt x="5986" y="12661"/>
                  <a:pt x="6963" y="11716"/>
                  <a:pt x="6963" y="10582"/>
                </a:cubicBezTo>
                <a:lnTo>
                  <a:pt x="6963" y="8565"/>
                </a:lnTo>
                <a:cubicBezTo>
                  <a:pt x="8444" y="7778"/>
                  <a:pt x="9420" y="6234"/>
                  <a:pt x="9420" y="4501"/>
                </a:cubicBezTo>
                <a:cubicBezTo>
                  <a:pt x="9392" y="2000"/>
                  <a:pt x="7308" y="0"/>
                  <a:pt x="4801" y="0"/>
                </a:cubicBezTo>
                <a:close/>
              </a:path>
            </a:pathLst>
          </a:custGeom>
          <a:solidFill>
            <a:srgbClr val="00FF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6951;p71">
            <a:extLst>
              <a:ext uri="{FF2B5EF4-FFF2-40B4-BE49-F238E27FC236}">
                <a16:creationId xmlns:a16="http://schemas.microsoft.com/office/drawing/2014/main" id="{F505D442-0E0D-C781-012D-3D8CD396E4BF}"/>
              </a:ext>
            </a:extLst>
          </p:cNvPr>
          <p:cNvSpPr/>
          <p:nvPr/>
        </p:nvSpPr>
        <p:spPr>
          <a:xfrm>
            <a:off x="326794" y="5055622"/>
            <a:ext cx="363336" cy="488331"/>
          </a:xfrm>
          <a:custGeom>
            <a:avLst/>
            <a:gdLst/>
            <a:ahLst/>
            <a:cxnLst/>
            <a:rect l="l" t="t" r="r" b="b"/>
            <a:pathLst>
              <a:path w="9421" h="12662" extrusionOk="0">
                <a:moveTo>
                  <a:pt x="4821" y="1666"/>
                </a:moveTo>
                <a:cubicBezTo>
                  <a:pt x="5073" y="1666"/>
                  <a:pt x="5262" y="1886"/>
                  <a:pt x="5262" y="2075"/>
                </a:cubicBezTo>
                <a:lnTo>
                  <a:pt x="5262" y="2359"/>
                </a:lnTo>
                <a:cubicBezTo>
                  <a:pt x="5734" y="2485"/>
                  <a:pt x="6081" y="2989"/>
                  <a:pt x="6081" y="3525"/>
                </a:cubicBezTo>
                <a:cubicBezTo>
                  <a:pt x="6081" y="3777"/>
                  <a:pt x="5892" y="3934"/>
                  <a:pt x="5640" y="3934"/>
                </a:cubicBezTo>
                <a:cubicBezTo>
                  <a:pt x="5419" y="3934"/>
                  <a:pt x="5262" y="3714"/>
                  <a:pt x="5262" y="3525"/>
                </a:cubicBezTo>
                <a:cubicBezTo>
                  <a:pt x="5262" y="3273"/>
                  <a:pt x="5073" y="3084"/>
                  <a:pt x="4821" y="3084"/>
                </a:cubicBezTo>
                <a:cubicBezTo>
                  <a:pt x="4569" y="3084"/>
                  <a:pt x="4411" y="3273"/>
                  <a:pt x="4411" y="3525"/>
                </a:cubicBezTo>
                <a:cubicBezTo>
                  <a:pt x="4411" y="3777"/>
                  <a:pt x="4789" y="3997"/>
                  <a:pt x="5104" y="4249"/>
                </a:cubicBezTo>
                <a:cubicBezTo>
                  <a:pt x="5514" y="4564"/>
                  <a:pt x="6081" y="4942"/>
                  <a:pt x="6081" y="5604"/>
                </a:cubicBezTo>
                <a:cubicBezTo>
                  <a:pt x="6081" y="6171"/>
                  <a:pt x="5734" y="6612"/>
                  <a:pt x="5262" y="6801"/>
                </a:cubicBezTo>
                <a:lnTo>
                  <a:pt x="5262" y="7085"/>
                </a:lnTo>
                <a:cubicBezTo>
                  <a:pt x="5262" y="7305"/>
                  <a:pt x="5041" y="7463"/>
                  <a:pt x="4821" y="7463"/>
                </a:cubicBezTo>
                <a:cubicBezTo>
                  <a:pt x="4569" y="7463"/>
                  <a:pt x="4411" y="7274"/>
                  <a:pt x="4411" y="7085"/>
                </a:cubicBezTo>
                <a:lnTo>
                  <a:pt x="4411" y="6801"/>
                </a:lnTo>
                <a:cubicBezTo>
                  <a:pt x="3938" y="6644"/>
                  <a:pt x="3592" y="6171"/>
                  <a:pt x="3592" y="5604"/>
                </a:cubicBezTo>
                <a:cubicBezTo>
                  <a:pt x="3592" y="5383"/>
                  <a:pt x="3781" y="5194"/>
                  <a:pt x="4033" y="5194"/>
                </a:cubicBezTo>
                <a:cubicBezTo>
                  <a:pt x="4253" y="5194"/>
                  <a:pt x="4411" y="5383"/>
                  <a:pt x="4411" y="5604"/>
                </a:cubicBezTo>
                <a:cubicBezTo>
                  <a:pt x="4411" y="5856"/>
                  <a:pt x="4632" y="6014"/>
                  <a:pt x="4821" y="6014"/>
                </a:cubicBezTo>
                <a:cubicBezTo>
                  <a:pt x="5041" y="6014"/>
                  <a:pt x="5262" y="5824"/>
                  <a:pt x="5262" y="5604"/>
                </a:cubicBezTo>
                <a:cubicBezTo>
                  <a:pt x="5262" y="5383"/>
                  <a:pt x="4947" y="5131"/>
                  <a:pt x="4569" y="4911"/>
                </a:cubicBezTo>
                <a:cubicBezTo>
                  <a:pt x="4159" y="4596"/>
                  <a:pt x="3592" y="4186"/>
                  <a:pt x="3592" y="3525"/>
                </a:cubicBezTo>
                <a:cubicBezTo>
                  <a:pt x="3592" y="2989"/>
                  <a:pt x="3938" y="2548"/>
                  <a:pt x="4411" y="2359"/>
                </a:cubicBezTo>
                <a:lnTo>
                  <a:pt x="4411" y="2075"/>
                </a:lnTo>
                <a:cubicBezTo>
                  <a:pt x="4411" y="1823"/>
                  <a:pt x="4632" y="1666"/>
                  <a:pt x="4821" y="1666"/>
                </a:cubicBezTo>
                <a:close/>
                <a:moveTo>
                  <a:pt x="6081" y="9385"/>
                </a:moveTo>
                <a:lnTo>
                  <a:pt x="6081" y="10235"/>
                </a:lnTo>
                <a:lnTo>
                  <a:pt x="3592" y="10235"/>
                </a:lnTo>
                <a:lnTo>
                  <a:pt x="3592" y="9385"/>
                </a:lnTo>
                <a:close/>
                <a:moveTo>
                  <a:pt x="4801" y="0"/>
                </a:moveTo>
                <a:cubicBezTo>
                  <a:pt x="4498" y="0"/>
                  <a:pt x="4188" y="29"/>
                  <a:pt x="3875" y="91"/>
                </a:cubicBezTo>
                <a:cubicBezTo>
                  <a:pt x="2111" y="500"/>
                  <a:pt x="693" y="1949"/>
                  <a:pt x="378" y="3714"/>
                </a:cubicBezTo>
                <a:cubicBezTo>
                  <a:pt x="0" y="5698"/>
                  <a:pt x="1008" y="7652"/>
                  <a:pt x="2773" y="8565"/>
                </a:cubicBezTo>
                <a:lnTo>
                  <a:pt x="2773" y="10582"/>
                </a:lnTo>
                <a:cubicBezTo>
                  <a:pt x="2773" y="11716"/>
                  <a:pt x="3718" y="12661"/>
                  <a:pt x="4852" y="12661"/>
                </a:cubicBezTo>
                <a:cubicBezTo>
                  <a:pt x="5986" y="12661"/>
                  <a:pt x="6963" y="11716"/>
                  <a:pt x="6963" y="10582"/>
                </a:cubicBezTo>
                <a:lnTo>
                  <a:pt x="6963" y="8565"/>
                </a:lnTo>
                <a:cubicBezTo>
                  <a:pt x="8444" y="7778"/>
                  <a:pt x="9420" y="6234"/>
                  <a:pt x="9420" y="4501"/>
                </a:cubicBezTo>
                <a:cubicBezTo>
                  <a:pt x="9392" y="2000"/>
                  <a:pt x="7308" y="0"/>
                  <a:pt x="4801" y="0"/>
                </a:cubicBezTo>
                <a:close/>
              </a:path>
            </a:pathLst>
          </a:custGeom>
          <a:solidFill>
            <a:srgbClr val="00FF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6951;p71">
            <a:extLst>
              <a:ext uri="{FF2B5EF4-FFF2-40B4-BE49-F238E27FC236}">
                <a16:creationId xmlns:a16="http://schemas.microsoft.com/office/drawing/2014/main" id="{49653F39-2F5E-9F72-A3E0-F4908ED9C590}"/>
              </a:ext>
            </a:extLst>
          </p:cNvPr>
          <p:cNvSpPr/>
          <p:nvPr/>
        </p:nvSpPr>
        <p:spPr>
          <a:xfrm>
            <a:off x="299214" y="5862558"/>
            <a:ext cx="363336" cy="488331"/>
          </a:xfrm>
          <a:custGeom>
            <a:avLst/>
            <a:gdLst/>
            <a:ahLst/>
            <a:cxnLst/>
            <a:rect l="l" t="t" r="r" b="b"/>
            <a:pathLst>
              <a:path w="9421" h="12662" extrusionOk="0">
                <a:moveTo>
                  <a:pt x="4821" y="1666"/>
                </a:moveTo>
                <a:cubicBezTo>
                  <a:pt x="5073" y="1666"/>
                  <a:pt x="5262" y="1886"/>
                  <a:pt x="5262" y="2075"/>
                </a:cubicBezTo>
                <a:lnTo>
                  <a:pt x="5262" y="2359"/>
                </a:lnTo>
                <a:cubicBezTo>
                  <a:pt x="5734" y="2485"/>
                  <a:pt x="6081" y="2989"/>
                  <a:pt x="6081" y="3525"/>
                </a:cubicBezTo>
                <a:cubicBezTo>
                  <a:pt x="6081" y="3777"/>
                  <a:pt x="5892" y="3934"/>
                  <a:pt x="5640" y="3934"/>
                </a:cubicBezTo>
                <a:cubicBezTo>
                  <a:pt x="5419" y="3934"/>
                  <a:pt x="5262" y="3714"/>
                  <a:pt x="5262" y="3525"/>
                </a:cubicBezTo>
                <a:cubicBezTo>
                  <a:pt x="5262" y="3273"/>
                  <a:pt x="5073" y="3084"/>
                  <a:pt x="4821" y="3084"/>
                </a:cubicBezTo>
                <a:cubicBezTo>
                  <a:pt x="4569" y="3084"/>
                  <a:pt x="4411" y="3273"/>
                  <a:pt x="4411" y="3525"/>
                </a:cubicBezTo>
                <a:cubicBezTo>
                  <a:pt x="4411" y="3777"/>
                  <a:pt x="4789" y="3997"/>
                  <a:pt x="5104" y="4249"/>
                </a:cubicBezTo>
                <a:cubicBezTo>
                  <a:pt x="5514" y="4564"/>
                  <a:pt x="6081" y="4942"/>
                  <a:pt x="6081" y="5604"/>
                </a:cubicBezTo>
                <a:cubicBezTo>
                  <a:pt x="6081" y="6171"/>
                  <a:pt x="5734" y="6612"/>
                  <a:pt x="5262" y="6801"/>
                </a:cubicBezTo>
                <a:lnTo>
                  <a:pt x="5262" y="7085"/>
                </a:lnTo>
                <a:cubicBezTo>
                  <a:pt x="5262" y="7305"/>
                  <a:pt x="5041" y="7463"/>
                  <a:pt x="4821" y="7463"/>
                </a:cubicBezTo>
                <a:cubicBezTo>
                  <a:pt x="4569" y="7463"/>
                  <a:pt x="4411" y="7274"/>
                  <a:pt x="4411" y="7085"/>
                </a:cubicBezTo>
                <a:lnTo>
                  <a:pt x="4411" y="6801"/>
                </a:lnTo>
                <a:cubicBezTo>
                  <a:pt x="3938" y="6644"/>
                  <a:pt x="3592" y="6171"/>
                  <a:pt x="3592" y="5604"/>
                </a:cubicBezTo>
                <a:cubicBezTo>
                  <a:pt x="3592" y="5383"/>
                  <a:pt x="3781" y="5194"/>
                  <a:pt x="4033" y="5194"/>
                </a:cubicBezTo>
                <a:cubicBezTo>
                  <a:pt x="4253" y="5194"/>
                  <a:pt x="4411" y="5383"/>
                  <a:pt x="4411" y="5604"/>
                </a:cubicBezTo>
                <a:cubicBezTo>
                  <a:pt x="4411" y="5856"/>
                  <a:pt x="4632" y="6014"/>
                  <a:pt x="4821" y="6014"/>
                </a:cubicBezTo>
                <a:cubicBezTo>
                  <a:pt x="5041" y="6014"/>
                  <a:pt x="5262" y="5824"/>
                  <a:pt x="5262" y="5604"/>
                </a:cubicBezTo>
                <a:cubicBezTo>
                  <a:pt x="5262" y="5383"/>
                  <a:pt x="4947" y="5131"/>
                  <a:pt x="4569" y="4911"/>
                </a:cubicBezTo>
                <a:cubicBezTo>
                  <a:pt x="4159" y="4596"/>
                  <a:pt x="3592" y="4186"/>
                  <a:pt x="3592" y="3525"/>
                </a:cubicBezTo>
                <a:cubicBezTo>
                  <a:pt x="3592" y="2989"/>
                  <a:pt x="3938" y="2548"/>
                  <a:pt x="4411" y="2359"/>
                </a:cubicBezTo>
                <a:lnTo>
                  <a:pt x="4411" y="2075"/>
                </a:lnTo>
                <a:cubicBezTo>
                  <a:pt x="4411" y="1823"/>
                  <a:pt x="4632" y="1666"/>
                  <a:pt x="4821" y="1666"/>
                </a:cubicBezTo>
                <a:close/>
                <a:moveTo>
                  <a:pt x="6081" y="9385"/>
                </a:moveTo>
                <a:lnTo>
                  <a:pt x="6081" y="10235"/>
                </a:lnTo>
                <a:lnTo>
                  <a:pt x="3592" y="10235"/>
                </a:lnTo>
                <a:lnTo>
                  <a:pt x="3592" y="9385"/>
                </a:lnTo>
                <a:close/>
                <a:moveTo>
                  <a:pt x="4801" y="0"/>
                </a:moveTo>
                <a:cubicBezTo>
                  <a:pt x="4498" y="0"/>
                  <a:pt x="4188" y="29"/>
                  <a:pt x="3875" y="91"/>
                </a:cubicBezTo>
                <a:cubicBezTo>
                  <a:pt x="2111" y="500"/>
                  <a:pt x="693" y="1949"/>
                  <a:pt x="378" y="3714"/>
                </a:cubicBezTo>
                <a:cubicBezTo>
                  <a:pt x="0" y="5698"/>
                  <a:pt x="1008" y="7652"/>
                  <a:pt x="2773" y="8565"/>
                </a:cubicBezTo>
                <a:lnTo>
                  <a:pt x="2773" y="10582"/>
                </a:lnTo>
                <a:cubicBezTo>
                  <a:pt x="2773" y="11716"/>
                  <a:pt x="3718" y="12661"/>
                  <a:pt x="4852" y="12661"/>
                </a:cubicBezTo>
                <a:cubicBezTo>
                  <a:pt x="5986" y="12661"/>
                  <a:pt x="6963" y="11716"/>
                  <a:pt x="6963" y="10582"/>
                </a:cubicBezTo>
                <a:lnTo>
                  <a:pt x="6963" y="8565"/>
                </a:lnTo>
                <a:cubicBezTo>
                  <a:pt x="8444" y="7778"/>
                  <a:pt x="9420" y="6234"/>
                  <a:pt x="9420" y="4501"/>
                </a:cubicBezTo>
                <a:cubicBezTo>
                  <a:pt x="9392" y="2000"/>
                  <a:pt x="7308" y="0"/>
                  <a:pt x="4801" y="0"/>
                </a:cubicBezTo>
                <a:close/>
              </a:path>
            </a:pathLst>
          </a:custGeom>
          <a:solidFill>
            <a:srgbClr val="00FF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D56DC3-882B-3F5A-BB7A-F8272138AE0C}"/>
              </a:ext>
            </a:extLst>
          </p:cNvPr>
          <p:cNvSpPr txBox="1"/>
          <p:nvPr/>
        </p:nvSpPr>
        <p:spPr>
          <a:xfrm>
            <a:off x="8895535" y="5150560"/>
            <a:ext cx="29972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u="sng" dirty="0">
                <a:solidFill>
                  <a:srgbClr val="B98080"/>
                </a:solidFill>
              </a:rPr>
              <a:t>หมายเหตุ </a:t>
            </a:r>
            <a:r>
              <a:rPr lang="en-US" b="1" u="sng" dirty="0">
                <a:solidFill>
                  <a:srgbClr val="B98080"/>
                </a:solidFill>
              </a:rPr>
              <a:t>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dirty="0">
                <a:solidFill>
                  <a:srgbClr val="B98080"/>
                </a:solidFill>
              </a:rPr>
              <a:t>ตัวหนังสือสีแดง </a:t>
            </a:r>
            <a:r>
              <a:rPr lang="en-US" dirty="0">
                <a:solidFill>
                  <a:srgbClr val="B98080"/>
                </a:solidFill>
              </a:rPr>
              <a:t>= </a:t>
            </a:r>
            <a:r>
              <a:rPr lang="th-TH" dirty="0">
                <a:solidFill>
                  <a:srgbClr val="B98080"/>
                </a:solidFill>
              </a:rPr>
              <a:t>กำไรลดลง </a:t>
            </a:r>
            <a:r>
              <a:rPr lang="en-US" dirty="0" err="1">
                <a:solidFill>
                  <a:srgbClr val="B98080"/>
                </a:solidFill>
              </a:rPr>
              <a:t>QoQ</a:t>
            </a:r>
            <a:endParaRPr lang="en-US" dirty="0">
              <a:solidFill>
                <a:srgbClr val="B9808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dirty="0">
                <a:solidFill>
                  <a:srgbClr val="B98080"/>
                </a:solidFill>
              </a:rPr>
              <a:t>ตัวหนังสือสีเขียว </a:t>
            </a:r>
            <a:r>
              <a:rPr lang="en-US" dirty="0">
                <a:solidFill>
                  <a:srgbClr val="B98080"/>
                </a:solidFill>
              </a:rPr>
              <a:t>= </a:t>
            </a:r>
            <a:r>
              <a:rPr lang="th-TH" dirty="0">
                <a:solidFill>
                  <a:srgbClr val="B98080"/>
                </a:solidFill>
              </a:rPr>
              <a:t>กำไรเพิ่มขึ้น </a:t>
            </a:r>
            <a:r>
              <a:rPr lang="en-US" dirty="0" err="1">
                <a:solidFill>
                  <a:srgbClr val="B98080"/>
                </a:solidFill>
              </a:rPr>
              <a:t>QoQ</a:t>
            </a:r>
            <a:endParaRPr lang="th-TH" dirty="0">
              <a:solidFill>
                <a:srgbClr val="B9808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dirty="0">
                <a:solidFill>
                  <a:srgbClr val="B98080"/>
                </a:solidFill>
              </a:rPr>
              <a:t>หุ้นที่มีตัวเลข </a:t>
            </a:r>
            <a:r>
              <a:rPr lang="en-US" dirty="0">
                <a:solidFill>
                  <a:srgbClr val="B98080"/>
                </a:solidFill>
              </a:rPr>
              <a:t>% =  Dividend Yield </a:t>
            </a:r>
          </a:p>
        </p:txBody>
      </p:sp>
    </p:spTree>
    <p:extLst>
      <p:ext uri="{BB962C8B-B14F-4D97-AF65-F5344CB8AC3E}">
        <p14:creationId xmlns:p14="http://schemas.microsoft.com/office/powerpoint/2010/main" val="1903571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187261-44CE-4C88-90FD-B9AA6ACBE0A9}"/>
              </a:ext>
            </a:extLst>
          </p:cNvPr>
          <p:cNvSpPr txBox="1"/>
          <p:nvPr/>
        </p:nvSpPr>
        <p:spPr>
          <a:xfrm>
            <a:off x="100852" y="1432650"/>
            <a:ext cx="9712889" cy="501675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1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th-TH" sz="38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DB Heavent Light"/>
                <a:ea typeface="Tahoma" panose="020B0604030504040204" pitchFamily="34" charset="0"/>
                <a:cs typeface="DB Heavent Light"/>
              </a:rPr>
              <a:t>•</a:t>
            </a:r>
            <a:r>
              <a:rPr kumimoji="0" lang="en-US" sz="38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DB Heavent Light"/>
                <a:ea typeface="Tahoma" panose="020B0604030504040204" pitchFamily="34" charset="0"/>
                <a:cs typeface="DB Heavent Light"/>
              </a:rPr>
              <a:t> </a:t>
            </a:r>
            <a:r>
              <a:rPr kumimoji="0" lang="th-TH" sz="4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Heavent Light"/>
                <a:ea typeface="Tahoma" panose="020B0604030504040204" pitchFamily="34" charset="0"/>
                <a:cs typeface="DB Heavent Light"/>
              </a:rPr>
              <a:t>นักลงทุนยังรอดูการแสดงความเห็นของคณะกรรมการ 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Heavent Light"/>
                <a:ea typeface="Tahoma" panose="020B0604030504040204" pitchFamily="34" charset="0"/>
                <a:cs typeface="DB Heavent Light"/>
              </a:rPr>
              <a:t>Fed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DB Heavent Light"/>
                <a:ea typeface="Tahoma" panose="020B0604030504040204" pitchFamily="34" charset="0"/>
                <a:cs typeface="DB Heavent Light"/>
              </a:rPr>
              <a:t> </a:t>
            </a:r>
            <a:r>
              <a:rPr kumimoji="0" lang="th-TH" sz="40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DB Heavent Light"/>
                <a:ea typeface="Tahoma" panose="020B0604030504040204" pitchFamily="34" charset="0"/>
                <a:cs typeface="DB Heavent Light"/>
              </a:rPr>
              <a:t>ต่อทิศทางดอกเบี้ยของ 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DB Heavent Light"/>
                <a:ea typeface="Tahoma" panose="020B0604030504040204" pitchFamily="34" charset="0"/>
                <a:cs typeface="DB Heavent Light"/>
              </a:rPr>
              <a:t>Fed</a:t>
            </a:r>
          </a:p>
          <a:p>
            <a:pPr marL="0" lvl="1" defTabSz="914446"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DB Heavent Light"/>
                <a:ea typeface="Tahoma" panose="020B0604030504040204" pitchFamily="34" charset="0"/>
                <a:cs typeface="DB Heavent Light"/>
              </a:rPr>
              <a:t>• </a:t>
            </a:r>
            <a:r>
              <a:rPr kumimoji="0" lang="th-TH" sz="4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Heavent Light"/>
                <a:ea typeface="Tahoma" panose="020B0604030504040204" pitchFamily="34" charset="0"/>
                <a:cs typeface="DB Heavent Light"/>
              </a:rPr>
              <a:t>สงครามระหว่างอิสราเอล-ปาเลสไตน์ 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Heavent Light"/>
                <a:ea typeface="Tahoma" panose="020B0604030504040204" pitchFamily="34" charset="0"/>
                <a:cs typeface="DB Heavent Light"/>
              </a:rPr>
              <a:t> </a:t>
            </a:r>
            <a:r>
              <a:rPr kumimoji="0" lang="th-TH" sz="40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DB Heavent Light"/>
                <a:ea typeface="Tahoma" panose="020B0604030504040204" pitchFamily="34" charset="0"/>
                <a:cs typeface="DB Heavent Light"/>
              </a:rPr>
              <a:t>หากบานปลายขึ้นจะมี</a:t>
            </a:r>
            <a:r>
              <a:rPr lang="th-TH" sz="4000" dirty="0">
                <a:solidFill>
                  <a:schemeClr val="accent6">
                    <a:lumMod val="75000"/>
                  </a:schemeClr>
                </a:solidFill>
                <a:latin typeface="DB Heavent Light"/>
                <a:ea typeface="Tahoma" panose="020B0604030504040204" pitchFamily="34" charset="0"/>
                <a:cs typeface="DB Heavent Light"/>
              </a:rPr>
              <a:t>ผลกระทบต่อตลาดหุ้น วันนี้ สถานสงครามระหว่างอิสราเอล-ปาเลสไตน์ ก</a:t>
            </a:r>
            <a:r>
              <a:rPr kumimoji="0" lang="th-TH" sz="40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DB Heavent Light"/>
                <a:ea typeface="Tahoma" panose="020B0604030504040204" pitchFamily="34" charset="0"/>
                <a:cs typeface="DB Heavent Light"/>
              </a:rPr>
              <a:t>ารณ์ยังทรงๆตัว ไม่มีพัฒนาการที่สำคัญ </a:t>
            </a:r>
          </a:p>
          <a:p>
            <a:pPr marL="0" marR="0" lvl="1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th-TH" sz="40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DB Heavent Light"/>
                <a:ea typeface="Tahoma" panose="020B0604030504040204" pitchFamily="34" charset="0"/>
                <a:cs typeface="DB Heavent Light"/>
              </a:rPr>
              <a:t>• </a:t>
            </a:r>
            <a:r>
              <a:rPr kumimoji="0" lang="th-TH" sz="4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Heavent Light"/>
                <a:ea typeface="Tahoma" panose="020B0604030504040204" pitchFamily="34" charset="0"/>
                <a:cs typeface="DB Heavent Light"/>
              </a:rPr>
              <a:t>อิสราเอล มีการสั่งหยุดผลิตน้ำมัน 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Heavent Light"/>
                <a:ea typeface="Tahoma" panose="020B0604030504040204" pitchFamily="34" charset="0"/>
                <a:cs typeface="DB Heavent Light"/>
              </a:rPr>
              <a:t>Gas </a:t>
            </a:r>
            <a:r>
              <a:rPr kumimoji="0" lang="th-TH" sz="4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Heavent Light"/>
                <a:ea typeface="Tahoma" panose="020B0604030504040204" pitchFamily="34" charset="0"/>
                <a:cs typeface="DB Heavent Light"/>
              </a:rPr>
              <a:t>ในประเทศไปแล้ว </a:t>
            </a:r>
            <a:r>
              <a:rPr kumimoji="0" lang="th-TH" sz="40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DB Heavent Light"/>
                <a:ea typeface="Tahoma" panose="020B0604030504040204" pitchFamily="34" charset="0"/>
                <a:cs typeface="DB Heavent Light"/>
              </a:rPr>
              <a:t>ราคาน้ำมันดิบเช้านี้ ยังทรงตัว พอๆกับวันก่อน ล่าสุด 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DB Heavent Light"/>
                <a:ea typeface="Tahoma" panose="020B0604030504040204" pitchFamily="34" charset="0"/>
                <a:cs typeface="DB Heavent Light"/>
              </a:rPr>
              <a:t>Brent $87.9 </a:t>
            </a:r>
            <a:r>
              <a:rPr kumimoji="0" lang="th-TH" sz="40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DB Heavent Light"/>
                <a:ea typeface="Tahoma" panose="020B0604030504040204" pitchFamily="34" charset="0"/>
                <a:cs typeface="DB Heavent Light"/>
              </a:rPr>
              <a:t>เหรียญ</a:t>
            </a:r>
          </a:p>
          <a:p>
            <a:pPr marL="0" marR="0" lvl="1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th-TH" sz="40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DB Heavent Light"/>
                <a:ea typeface="Tahoma" panose="020B0604030504040204" pitchFamily="34" charset="0"/>
                <a:cs typeface="DB Heavent Light"/>
              </a:rPr>
              <a:t>• ตัวแปรของไทยเอง รอดูการรายงานงบกลุ่มธนาคาร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0935DD-8067-4D81-8806-B19D766BECE2}"/>
              </a:ext>
            </a:extLst>
          </p:cNvPr>
          <p:cNvSpPr>
            <a:spLocks/>
          </p:cNvSpPr>
          <p:nvPr/>
        </p:nvSpPr>
        <p:spPr>
          <a:xfrm>
            <a:off x="830930" y="40517"/>
            <a:ext cx="80295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8" marR="0" lvl="1" indent="0" algn="l" defTabSz="895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ct val="100000"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" panose="02000506060000020004" pitchFamily="50" charset="-34"/>
                <a:ea typeface="+mn-ea"/>
                <a:cs typeface="DB Heavent" panose="02000506060000020004" pitchFamily="50" charset="-34"/>
              </a:rPr>
              <a:t>Market Outlook &amp; Factors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F66A24-C288-5911-3FEA-5F5033A52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335" y="66575"/>
            <a:ext cx="9999333" cy="727753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Market Outlook &amp; Factors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5515FE-15E6-B542-884B-836CD25D6D57}"/>
              </a:ext>
            </a:extLst>
          </p:cNvPr>
          <p:cNvSpPr txBox="1"/>
          <p:nvPr/>
        </p:nvSpPr>
        <p:spPr>
          <a:xfrm>
            <a:off x="10875245" y="794328"/>
            <a:ext cx="1316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3D66"/>
                </a:solidFill>
                <a:latin typeface="DB Heavent Light"/>
                <a:cs typeface="DB Heavent Light"/>
              </a:rPr>
              <a:t>10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-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Oct-23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8A0315-3B8D-F6EE-AED8-5BD18F1498DE}"/>
              </a:ext>
            </a:extLst>
          </p:cNvPr>
          <p:cNvSpPr txBox="1"/>
          <p:nvPr/>
        </p:nvSpPr>
        <p:spPr>
          <a:xfrm>
            <a:off x="100853" y="894041"/>
            <a:ext cx="95176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1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DB Heavent Light"/>
                <a:ea typeface="Tahoma" panose="020B0604030504040204" pitchFamily="34" charset="0"/>
                <a:cs typeface="DB Heavent Light"/>
              </a:rPr>
              <a:t>คาดดัชนีฯ แกว่งกรอบแคบ ตลาดรอดู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DB Heavent Light"/>
                <a:ea typeface="Tahoma" panose="020B0604030504040204" pitchFamily="34" charset="0"/>
                <a:cs typeface="DB Heavent Light"/>
              </a:rPr>
              <a:t>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DB Heavent Light"/>
                <a:ea typeface="Tahoma" panose="020B0604030504040204" pitchFamily="34" charset="0"/>
                <a:cs typeface="DB Heavent Light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DB Heavent Light"/>
                <a:ea typeface="Tahoma" panose="020B0604030504040204" pitchFamily="34" charset="0"/>
                <a:cs typeface="DB Heavent Light"/>
              </a:rPr>
              <a:t>Fed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DB Heavent Light"/>
                <a:ea typeface="Tahoma" panose="020B0604030504040204" pitchFamily="34" charset="0"/>
                <a:cs typeface="DB Heavent Light"/>
              </a:rPr>
              <a:t>และความขัดแย้งอิสราเอล-ปาเลสไตน์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FD2BA5-9E7A-4FBE-D3A6-C7EB15A80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1896" y="1432650"/>
            <a:ext cx="2352381" cy="15142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9D3DC5-6F98-B264-1DDB-35729B3691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3741" y="3100792"/>
            <a:ext cx="2352381" cy="15142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29C6D93-3E94-0BB7-BD96-F2B61D46E8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3563" y="4768935"/>
            <a:ext cx="2352381" cy="15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0910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50935DD-8067-4D81-8806-B19D766BECE2}"/>
              </a:ext>
            </a:extLst>
          </p:cNvPr>
          <p:cNvSpPr>
            <a:spLocks/>
          </p:cNvSpPr>
          <p:nvPr/>
        </p:nvSpPr>
        <p:spPr>
          <a:xfrm>
            <a:off x="759614" y="55113"/>
            <a:ext cx="80295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8" marR="0" lvl="1" indent="0" algn="l" defTabSz="895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ct val="100000"/>
              <a:buFontTx/>
              <a:buNone/>
              <a:tabLst/>
              <a:defRPr/>
            </a:pPr>
            <a:r>
              <a:rPr kumimoji="0" lang="th-TH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" panose="02000506060000020004" pitchFamily="50" charset="-34"/>
                <a:ea typeface="+mn-ea"/>
                <a:cs typeface="DB Heavent" panose="02000506060000020004" pitchFamily="50" charset="-34"/>
              </a:rPr>
              <a:t>พอร์ตหุ้นวันนี้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" panose="02000506060000020004" pitchFamily="50" charset="-34"/>
              <a:ea typeface="+mn-ea"/>
              <a:cs typeface="DB Heavent" panose="02000506060000020004" pitchFamily="50" charset="-3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205206-577B-9AF1-74B9-A5596FD1F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พอร์ตหุ้นวันนี้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182441-DCF1-2581-236D-04D5B40CE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9552"/>
            <a:ext cx="12192000" cy="285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6615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4FBFF95-43B5-483A-BD93-F6DFD32570EA}"/>
              </a:ext>
            </a:extLst>
          </p:cNvPr>
          <p:cNvSpPr txBox="1"/>
          <p:nvPr/>
        </p:nvSpPr>
        <p:spPr>
          <a:xfrm>
            <a:off x="76152" y="2591259"/>
            <a:ext cx="7251235" cy="378565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66700" marR="0" lvl="0" indent="-2667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ธุรกิจน้ำมะพร้าว เป็นที่ต้องการในตลาดจีนมาก หลังเข้าตลาดไม่กี่สัปดาห์ บริษัทฯ เตรียมขยายกำลังการผลิตน้ำมะพร้าวบรรจุเครื่อง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UHT PRISMA 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มูลค่าการลงทุนประมาณ 385 ล้านบาท เพื่อรองรับปริมาณความต้องการผลิตภัณฑ์น้ำมะพร้าวของกลุ่มลูกค้าที่เพิ่มสูงขึ้น</a:t>
            </a:r>
          </a:p>
          <a:p>
            <a:pPr marL="266700" marR="0" lvl="0" indent="-2667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COCOCO  </a:t>
            </a:r>
            <a:r>
              <a:rPr kumimoji="0" lang="th-TH" sz="240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ก่อนหน้านี้ จะเน้นไปที่การขายน้ำมะพร้าวในฟอร์มของ “น้ำกะทิ” แต่อนาคต รายได้จากการขาย “น้ำมะพร้าว” จะเพิ่มขึ้น และเป็นการส่งออกเป็นหลัก</a:t>
            </a:r>
          </a:p>
          <a:p>
            <a:pPr marL="266700" marR="0" lvl="0" indent="-2667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sz="240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หุ้นตัวนี้ เข้าตลาดมาไม่นาน ผลประกอบการ 6เดือน แรกของปี พบว่า รายได้ขยายตัว 18%  โดยมีกำไร 126 ล้านบาท เพิ่มขึ้นถึง 57% สาเหตุที่กำไรเพิ่มขึ้น นอกจากจะมาจากต้นทุนวัตถุดิบ(ลูกมะพร้าว)ที่ลดลงแล้ว มาจาก การขายน้ำมะพร้าว ที่มี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margin </a:t>
            </a:r>
            <a:r>
              <a:rPr kumimoji="0" lang="th-TH" sz="240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สูง  ได้มากขึ้น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390665" y="942683"/>
            <a:ext cx="8845450" cy="920812"/>
            <a:chOff x="2444849" y="942683"/>
            <a:chExt cx="8845450" cy="920812"/>
          </a:xfrm>
        </p:grpSpPr>
        <p:grpSp>
          <p:nvGrpSpPr>
            <p:cNvPr id="6" name="Group 5"/>
            <p:cNvGrpSpPr/>
            <p:nvPr/>
          </p:nvGrpSpPr>
          <p:grpSpPr>
            <a:xfrm>
              <a:off x="2444849" y="953520"/>
              <a:ext cx="8845450" cy="909975"/>
              <a:chOff x="2965422" y="922100"/>
              <a:chExt cx="8239198" cy="909975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2965422" y="922100"/>
                <a:ext cx="8239198" cy="90997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DB Heavent Light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4020678" y="967994"/>
                <a:ext cx="7003634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DB Heavent" panose="02000506060000020004" pitchFamily="2" charset="-34"/>
                    <a:ea typeface="Tahoma" panose="020B0604030504040204" pitchFamily="34" charset="0"/>
                    <a:cs typeface="DB Heavent" panose="02000506060000020004" pitchFamily="2" charset="-34"/>
                  </a:rPr>
                  <a:t> “น้ำมะพร้าว ขายดีในต่างประเทศ(จีน) ”</a:t>
                </a: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11121815" y="942683"/>
              <a:ext cx="114300" cy="911834"/>
            </a:xfrm>
            <a:prstGeom prst="rect">
              <a:avLst/>
            </a:prstGeom>
            <a:solidFill>
              <a:srgbClr val="4B7FA0"/>
            </a:solidFill>
            <a:ln>
              <a:noFill/>
            </a:ln>
          </p:spPr>
          <p:style>
            <a:lnRef idx="1">
              <a:schemeClr val="accen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DB Heavent Light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982423" y="942683"/>
              <a:ext cx="114300" cy="911834"/>
            </a:xfrm>
            <a:prstGeom prst="rect">
              <a:avLst/>
            </a:prstGeom>
            <a:solidFill>
              <a:srgbClr val="4B7FA0"/>
            </a:solidFill>
            <a:ln>
              <a:noFill/>
            </a:ln>
          </p:spPr>
          <p:style>
            <a:lnRef idx="1">
              <a:schemeClr val="accen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DB Heavent Light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759612" y="2011348"/>
            <a:ext cx="4805926" cy="4924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(</a:t>
            </a:r>
            <a:r>
              <a:rPr kumimoji="0" lang="th-TH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เป้าเชิงกลยุทธ์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 </a:t>
            </a:r>
            <a:r>
              <a:rPr lang="en-US" sz="2600" dirty="0">
                <a:solidFill>
                  <a:srgbClr val="000000"/>
                </a:solidFill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10.20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 </a:t>
            </a:r>
            <a:r>
              <a:rPr kumimoji="0" lang="th-TH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บาท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 ; </a:t>
            </a:r>
            <a:r>
              <a:rPr kumimoji="0" lang="th-TH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ราคาปิด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 </a:t>
            </a:r>
            <a:r>
              <a:rPr lang="en-US" sz="2600" dirty="0">
                <a:solidFill>
                  <a:srgbClr val="000000"/>
                </a:solidFill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9.80 </a:t>
            </a:r>
            <a:r>
              <a:rPr kumimoji="0" lang="th-TH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บาท)  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B Heavent" panose="02000506060000020004" pitchFamily="2" charset="-34"/>
              <a:ea typeface="Tahoma" panose="020B0604030504040204" pitchFamily="34" charset="0"/>
              <a:cs typeface="DB Heavent" panose="02000506060000020004" pitchFamily="2" charset="-3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0935DD-8067-4D81-8806-B19D766BECE2}"/>
              </a:ext>
            </a:extLst>
          </p:cNvPr>
          <p:cNvSpPr>
            <a:spLocks/>
          </p:cNvSpPr>
          <p:nvPr/>
        </p:nvSpPr>
        <p:spPr>
          <a:xfrm>
            <a:off x="759612" y="55111"/>
            <a:ext cx="84662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8" marR="0" lvl="1" indent="0" algn="l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ct val="100000"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" panose="02000506060000020004" pitchFamily="50" charset="-34"/>
                <a:ea typeface="+mn-ea"/>
                <a:cs typeface="DB Heavent" panose="02000506060000020004" pitchFamily="50" charset="-34"/>
              </a:rPr>
              <a:t>Strategy top picks</a:t>
            </a:r>
          </a:p>
        </p:txBody>
      </p:sp>
      <p:sp>
        <p:nvSpPr>
          <p:cNvPr id="15" name="Pentagon 2">
            <a:extLst>
              <a:ext uri="{FF2B5EF4-FFF2-40B4-BE49-F238E27FC236}">
                <a16:creationId xmlns:a16="http://schemas.microsoft.com/office/drawing/2014/main" id="{AEC0FD24-9E2F-44C8-951D-98141531A643}"/>
              </a:ext>
            </a:extLst>
          </p:cNvPr>
          <p:cNvSpPr/>
          <p:nvPr/>
        </p:nvSpPr>
        <p:spPr>
          <a:xfrm>
            <a:off x="762242" y="953521"/>
            <a:ext cx="2939528" cy="900996"/>
          </a:xfrm>
          <a:prstGeom prst="homePlate">
            <a:avLst/>
          </a:prstGeom>
          <a:solidFill>
            <a:srgbClr val="4B7FA0"/>
          </a:solidFill>
          <a:ln>
            <a:noFill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avent" panose="02000506060000020004" pitchFamily="2" charset="-34"/>
                <a:cs typeface="DB Heavent" panose="02000506060000020004" pitchFamily="2" charset="-34"/>
              </a:rPr>
              <a:t>COCOCO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B Heavent" panose="02000506060000020004" pitchFamily="2" charset="-34"/>
              <a:ea typeface="+mn-ea"/>
              <a:cs typeface="DB Heavent" panose="02000506060000020004" pitchFamily="2" charset="-34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FF3A148-0C6F-0F1E-027A-D8C972EB4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214" y="75201"/>
            <a:ext cx="9999333" cy="727753"/>
          </a:xfrm>
        </p:spPr>
        <p:txBody>
          <a:bodyPr/>
          <a:lstStyle/>
          <a:p>
            <a:r>
              <a:rPr lang="en-US" dirty="0"/>
              <a:t>Strategy top picks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74EE5B-ABB1-8257-C79B-297F7949D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2882" y="2204098"/>
            <a:ext cx="4216761" cy="390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89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C66E4935-48B9-36E2-99B1-D46CCFA89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1155" y="659561"/>
            <a:ext cx="9161253" cy="35786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23C11C-3A41-101E-8493-399C68D69011}"/>
              </a:ext>
            </a:extLst>
          </p:cNvPr>
          <p:cNvSpPr txBox="1"/>
          <p:nvPr/>
        </p:nvSpPr>
        <p:spPr>
          <a:xfrm>
            <a:off x="8898699" y="1987203"/>
            <a:ext cx="30502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https://www.thaicoconut.com/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FF345D-3A8A-46E0-8EE0-AFAE0C8144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8078" y="3027871"/>
            <a:ext cx="5134365" cy="39422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02271B-A9E4-52DB-3D4C-CDC7CDF4CF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14368"/>
            <a:ext cx="7498309" cy="292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8936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115549-BFA8-44F4-E07D-39F763CC7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53" y="582900"/>
            <a:ext cx="6200000" cy="5571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CDA57C-0D34-1C32-998D-E0C95213D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3855" y="1009257"/>
            <a:ext cx="3961905" cy="521904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9977C0D-A312-7917-3E9A-476E50F4B30C}"/>
              </a:ext>
            </a:extLst>
          </p:cNvPr>
          <p:cNvCxnSpPr/>
          <p:nvPr/>
        </p:nvCxnSpPr>
        <p:spPr>
          <a:xfrm>
            <a:off x="9109494" y="2303253"/>
            <a:ext cx="184605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36348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4FBFF95-43B5-483A-BD93-F6DFD32570EA}"/>
              </a:ext>
            </a:extLst>
          </p:cNvPr>
          <p:cNvSpPr txBox="1"/>
          <p:nvPr/>
        </p:nvSpPr>
        <p:spPr>
          <a:xfrm>
            <a:off x="76152" y="2591259"/>
            <a:ext cx="7251235" cy="398570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66700" marR="0" lvl="0" indent="-2667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sz="2300" b="1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การปรับตัวของประเทศ เพื่อรับกับ “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Net Zero” </a:t>
            </a:r>
            <a:r>
              <a:rPr kumimoji="0" lang="th-TH" sz="2300" b="1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เอื้อต่อธุรกิจของ 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NEX </a:t>
            </a:r>
            <a:r>
              <a:rPr kumimoji="0" lang="th-TH" sz="2300" b="1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ในฐานะที่เป็นผู้ผลิตรถยนต์ไฟฟ้า ..   ข่าวที่ กทม. เตรียมออกข้อบัญญัติ ให้รถโดยสารประจำทาง เป็นรถที่ใช้ไฟฟ้า และ ขสมก. และ บขส. เตรียมนำเอารถไฟฟ้า มาให้บริการ เป็นโอกาสที่ 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NEX </a:t>
            </a:r>
            <a:r>
              <a:rPr kumimoji="0" lang="th-TH" sz="2300" b="1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จะได้ประโยชน์จากข่าวนี้</a:t>
            </a:r>
          </a:p>
          <a:p>
            <a:pPr marL="266700" marR="0" lvl="0" indent="-2667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sz="230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การส่งมอบรถให้กับลูกค้าของ </a:t>
            </a:r>
            <a:r>
              <a:rPr kumimoji="0" lang="en-US" sz="230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NEX </a:t>
            </a:r>
            <a:r>
              <a:rPr kumimoji="0" lang="th-TH" sz="230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ทั้งรถเมล์ไฟฟ้าและรถบัส  ยังเดินหน้าต่อ โดย รถเมล์ไฟฟ้าให้ </a:t>
            </a:r>
            <a:r>
              <a:rPr kumimoji="0" lang="en-US" sz="230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BYD </a:t>
            </a:r>
            <a:r>
              <a:rPr kumimoji="0" lang="th-TH" sz="230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จำนวน 3.1 พันคัน จนถึง ณ 2</a:t>
            </a:r>
            <a:r>
              <a:rPr kumimoji="0" lang="en-US" sz="230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Q23 </a:t>
            </a:r>
            <a:r>
              <a:rPr kumimoji="0" lang="th-TH" sz="230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มีการส่งมอบไปแล้ว 1.9 พันคัน ยังเหลือส่งมอบอีก 1.2 พันคัน จะทยอยส่งมอบทั้งหมดภายใน 4</a:t>
            </a:r>
            <a:r>
              <a:rPr kumimoji="0" lang="en-US" sz="230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Q23E  </a:t>
            </a:r>
            <a:r>
              <a:rPr kumimoji="0" lang="th-TH" sz="230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ประมาณการกำไรปี 2023</a:t>
            </a:r>
            <a:r>
              <a:rPr kumimoji="0" lang="en-US" sz="230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E </a:t>
            </a:r>
            <a:r>
              <a:rPr kumimoji="0" lang="th-TH" sz="230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ที่ 910 ล้านบาท +337% </a:t>
            </a:r>
            <a:r>
              <a:rPr kumimoji="0" lang="en-US" sz="230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YoY</a:t>
            </a:r>
          </a:p>
          <a:p>
            <a:pPr marL="266700" marR="0" lvl="0" indent="-2667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sz="230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ปี 2024 เราประเมินว่า </a:t>
            </a:r>
            <a:r>
              <a:rPr kumimoji="0" lang="en-US" sz="230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NEX </a:t>
            </a:r>
            <a:r>
              <a:rPr kumimoji="0" lang="th-TH" sz="230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จะมีคำสั่งซื้อ </a:t>
            </a:r>
            <a:r>
              <a:rPr kumimoji="0" lang="en-US" sz="230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E Bus </a:t>
            </a:r>
            <a:r>
              <a:rPr kumimoji="0" lang="th-TH" sz="230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และ </a:t>
            </a:r>
            <a:r>
              <a:rPr kumimoji="0" lang="en-US" sz="230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E Truck </a:t>
            </a:r>
            <a:r>
              <a:rPr kumimoji="0" lang="th-TH" sz="230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ได้ถึง 3 พันคัน ซึ่งจะทำให้ผลประกอบการยังคงดีต่อเนื่องจากปีนี้  ทั้งนี้ เราประเมินกำไรปี 2024 ไว้ที่ 1.2 พันล้านบาท +31% </a:t>
            </a:r>
            <a:r>
              <a:rPr kumimoji="0" lang="en-US" sz="230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YoY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390665" y="942683"/>
            <a:ext cx="8845450" cy="920812"/>
            <a:chOff x="2444849" y="942683"/>
            <a:chExt cx="8845450" cy="920812"/>
          </a:xfrm>
        </p:grpSpPr>
        <p:grpSp>
          <p:nvGrpSpPr>
            <p:cNvPr id="6" name="Group 5"/>
            <p:cNvGrpSpPr/>
            <p:nvPr/>
          </p:nvGrpSpPr>
          <p:grpSpPr>
            <a:xfrm>
              <a:off x="2444849" y="953520"/>
              <a:ext cx="8845450" cy="909975"/>
              <a:chOff x="2965422" y="922100"/>
              <a:chExt cx="8239198" cy="909975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2965422" y="922100"/>
                <a:ext cx="8239198" cy="90997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DB Heavent Light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4020678" y="967994"/>
                <a:ext cx="7003634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DB Heavent" panose="02000506060000020004" pitchFamily="2" charset="-34"/>
                    <a:ea typeface="Tahoma" panose="020B0604030504040204" pitchFamily="34" charset="0"/>
                    <a:cs typeface="DB Heavent" panose="02000506060000020004" pitchFamily="2" charset="-34"/>
                  </a:rPr>
                  <a:t> “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DB Heavent" panose="02000506060000020004" pitchFamily="2" charset="-34"/>
                    <a:ea typeface="Tahoma" panose="020B0604030504040204" pitchFamily="34" charset="0"/>
                    <a:cs typeface="DB Heavent" panose="02000506060000020004" pitchFamily="2" charset="-34"/>
                  </a:rPr>
                  <a:t> </a:t>
                </a:r>
                <a:r>
                  <a:rPr kumimoji="0" lang="th-TH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DB Heavent" panose="02000506060000020004" pitchFamily="2" charset="-34"/>
                    <a:ea typeface="Tahoma" panose="020B0604030504040204" pitchFamily="34" charset="0"/>
                    <a:cs typeface="DB Heavent" panose="02000506060000020004" pitchFamily="2" charset="-34"/>
                  </a:rPr>
                  <a:t>ได้ประโยชน์จาก 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DB Heavent" panose="02000506060000020004" pitchFamily="2" charset="-34"/>
                    <a:ea typeface="Tahoma" panose="020B0604030504040204" pitchFamily="34" charset="0"/>
                    <a:cs typeface="DB Heavent" panose="02000506060000020004" pitchFamily="2" charset="-34"/>
                  </a:rPr>
                  <a:t>Net Zero </a:t>
                </a:r>
                <a:r>
                  <a:rPr kumimoji="0" lang="th-TH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DB Heavent" panose="02000506060000020004" pitchFamily="2" charset="-34"/>
                    <a:ea typeface="Tahoma" panose="020B0604030504040204" pitchFamily="34" charset="0"/>
                    <a:cs typeface="DB Heavent" panose="02000506060000020004" pitchFamily="2" charset="-34"/>
                  </a:rPr>
                  <a:t>และ 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DB Heavent" panose="02000506060000020004" pitchFamily="2" charset="-34"/>
                    <a:ea typeface="Tahoma" panose="020B0604030504040204" pitchFamily="34" charset="0"/>
                    <a:cs typeface="DB Heavent" panose="02000506060000020004" pitchFamily="2" charset="-34"/>
                  </a:rPr>
                  <a:t>order </a:t>
                </a:r>
                <a:r>
                  <a:rPr kumimoji="0" lang="th-TH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DB Heavent" panose="02000506060000020004" pitchFamily="2" charset="-34"/>
                    <a:ea typeface="Tahoma" panose="020B0604030504040204" pitchFamily="34" charset="0"/>
                    <a:cs typeface="DB Heavent" panose="02000506060000020004" pitchFamily="2" charset="-34"/>
                  </a:rPr>
                  <a:t>ยังแน่น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DB Heavent" panose="02000506060000020004" pitchFamily="2" charset="-34"/>
                    <a:ea typeface="Tahoma" panose="020B0604030504040204" pitchFamily="34" charset="0"/>
                    <a:cs typeface="DB Heavent" panose="02000506060000020004" pitchFamily="2" charset="-34"/>
                  </a:rPr>
                  <a:t> </a:t>
                </a:r>
                <a:r>
                  <a:rPr kumimoji="0" lang="th-TH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DB Heavent" panose="02000506060000020004" pitchFamily="2" charset="-34"/>
                    <a:ea typeface="Tahoma" panose="020B0604030504040204" pitchFamily="34" charset="0"/>
                    <a:cs typeface="DB Heavent" panose="02000506060000020004" pitchFamily="2" charset="-34"/>
                  </a:rPr>
                  <a:t>”</a:t>
                </a: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11121815" y="942683"/>
              <a:ext cx="114300" cy="911834"/>
            </a:xfrm>
            <a:prstGeom prst="rect">
              <a:avLst/>
            </a:prstGeom>
            <a:solidFill>
              <a:srgbClr val="4B7FA0"/>
            </a:solidFill>
            <a:ln>
              <a:noFill/>
            </a:ln>
          </p:spPr>
          <p:style>
            <a:lnRef idx="1">
              <a:schemeClr val="accen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DB Heavent Light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982423" y="942683"/>
              <a:ext cx="114300" cy="911834"/>
            </a:xfrm>
            <a:prstGeom prst="rect">
              <a:avLst/>
            </a:prstGeom>
            <a:solidFill>
              <a:srgbClr val="4B7FA0"/>
            </a:solidFill>
            <a:ln>
              <a:noFill/>
            </a:ln>
          </p:spPr>
          <p:style>
            <a:lnRef idx="1">
              <a:schemeClr val="accen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DB Heavent Light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759612" y="2011348"/>
            <a:ext cx="4805926" cy="4924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(</a:t>
            </a:r>
            <a:r>
              <a:rPr kumimoji="0" lang="th-TH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เป้าเชิงกลยุทธ์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 12 </a:t>
            </a:r>
            <a:r>
              <a:rPr kumimoji="0" lang="th-TH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บาท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 ; </a:t>
            </a:r>
            <a:r>
              <a:rPr kumimoji="0" lang="th-TH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ราคาปิด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 </a:t>
            </a:r>
            <a:r>
              <a:rPr lang="en-US" sz="2600" dirty="0">
                <a:solidFill>
                  <a:srgbClr val="000000"/>
                </a:solidFill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11.20 </a:t>
            </a:r>
            <a:r>
              <a:rPr kumimoji="0" lang="th-TH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บาท)  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B Heavent" panose="02000506060000020004" pitchFamily="2" charset="-34"/>
              <a:ea typeface="Tahoma" panose="020B0604030504040204" pitchFamily="34" charset="0"/>
              <a:cs typeface="DB Heavent" panose="02000506060000020004" pitchFamily="2" charset="-3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0935DD-8067-4D81-8806-B19D766BECE2}"/>
              </a:ext>
            </a:extLst>
          </p:cNvPr>
          <p:cNvSpPr>
            <a:spLocks/>
          </p:cNvSpPr>
          <p:nvPr/>
        </p:nvSpPr>
        <p:spPr>
          <a:xfrm>
            <a:off x="759612" y="55111"/>
            <a:ext cx="84662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8" marR="0" lvl="1" indent="0" algn="l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ct val="100000"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" panose="02000506060000020004" pitchFamily="50" charset="-34"/>
                <a:ea typeface="+mn-ea"/>
                <a:cs typeface="DB Heavent" panose="02000506060000020004" pitchFamily="50" charset="-34"/>
              </a:rPr>
              <a:t>Strategy top picks</a:t>
            </a:r>
          </a:p>
        </p:txBody>
      </p:sp>
      <p:sp>
        <p:nvSpPr>
          <p:cNvPr id="15" name="Pentagon 2">
            <a:extLst>
              <a:ext uri="{FF2B5EF4-FFF2-40B4-BE49-F238E27FC236}">
                <a16:creationId xmlns:a16="http://schemas.microsoft.com/office/drawing/2014/main" id="{AEC0FD24-9E2F-44C8-951D-98141531A643}"/>
              </a:ext>
            </a:extLst>
          </p:cNvPr>
          <p:cNvSpPr/>
          <p:nvPr/>
        </p:nvSpPr>
        <p:spPr>
          <a:xfrm>
            <a:off x="762242" y="953521"/>
            <a:ext cx="2939528" cy="900996"/>
          </a:xfrm>
          <a:prstGeom prst="homePlate">
            <a:avLst/>
          </a:prstGeom>
          <a:solidFill>
            <a:srgbClr val="4B7FA0"/>
          </a:solidFill>
          <a:ln>
            <a:noFill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avent" panose="02000506060000020004" pitchFamily="2" charset="-34"/>
                <a:cs typeface="DB Heavent" panose="02000506060000020004" pitchFamily="2" charset="-34"/>
              </a:rPr>
              <a:t>NEX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B Heavent" panose="02000506060000020004" pitchFamily="2" charset="-34"/>
              <a:ea typeface="+mn-ea"/>
              <a:cs typeface="DB Heavent" panose="02000506060000020004" pitchFamily="2" charset="-34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FF3A148-0C6F-0F1E-027A-D8C972EB4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214" y="75201"/>
            <a:ext cx="9999333" cy="727753"/>
          </a:xfrm>
        </p:spPr>
        <p:txBody>
          <a:bodyPr/>
          <a:lstStyle/>
          <a:p>
            <a:r>
              <a:rPr lang="en-US" dirty="0"/>
              <a:t>Strategy top picks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199D33-CC44-9986-03C2-10F5CF9AD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9415" y="2122098"/>
            <a:ext cx="4049376" cy="20935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99D6CB-2BE8-44C2-D4B3-47226A329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736" y="4380564"/>
            <a:ext cx="4310733" cy="187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496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34B16B-B1BF-D250-CDFD-0460686AB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37" y="1105073"/>
            <a:ext cx="11093570" cy="5139488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14F7BC9-0140-891B-6D7A-2AAF89111CFD}"/>
              </a:ext>
            </a:extLst>
          </p:cNvPr>
          <p:cNvCxnSpPr/>
          <p:nvPr/>
        </p:nvCxnSpPr>
        <p:spPr>
          <a:xfrm>
            <a:off x="7617124" y="4226944"/>
            <a:ext cx="2579298" cy="0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63829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CA62B2-8DCD-E84A-C946-37ED04745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36" y="1050434"/>
            <a:ext cx="11602528" cy="5375281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DE592EB-6ED1-0872-102D-1BAA77B2404C}"/>
              </a:ext>
            </a:extLst>
          </p:cNvPr>
          <p:cNvCxnSpPr/>
          <p:nvPr/>
        </p:nvCxnSpPr>
        <p:spPr>
          <a:xfrm>
            <a:off x="8289985" y="2734574"/>
            <a:ext cx="2579298" cy="0"/>
          </a:xfrm>
          <a:prstGeom prst="straightConnector1">
            <a:avLst/>
          </a:prstGeom>
          <a:ln w="190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60370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0935DD-8067-4D81-8806-B19D766BECE2}"/>
              </a:ext>
            </a:extLst>
          </p:cNvPr>
          <p:cNvSpPr>
            <a:spLocks/>
          </p:cNvSpPr>
          <p:nvPr/>
        </p:nvSpPr>
        <p:spPr>
          <a:xfrm>
            <a:off x="924714" y="40517"/>
            <a:ext cx="80295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8" marR="0" lvl="1" indent="0" algn="l" defTabSz="895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ct val="100000"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" panose="02000506060000020004" pitchFamily="50" charset="-34"/>
                <a:ea typeface="+mn-ea"/>
                <a:cs typeface="DB Heavent" panose="02000506060000020004" pitchFamily="50" charset="-34"/>
              </a:rPr>
              <a:t>Derivative in trend</a:t>
            </a:r>
            <a:endParaRPr kumimoji="0" lang="th-TH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" panose="02000506060000020004" pitchFamily="50" charset="-34"/>
              <a:ea typeface="+mn-ea"/>
              <a:cs typeface="DB Heavent" panose="02000506060000020004" pitchFamily="50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220461-48A6-A7B4-AA1B-C5938059E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692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0935DD-8067-4D81-8806-B19D766BECE2}"/>
              </a:ext>
            </a:extLst>
          </p:cNvPr>
          <p:cNvSpPr>
            <a:spLocks/>
          </p:cNvSpPr>
          <p:nvPr/>
        </p:nvSpPr>
        <p:spPr>
          <a:xfrm>
            <a:off x="924714" y="40517"/>
            <a:ext cx="80295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8" marR="0" lvl="1" indent="0" algn="l" defTabSz="895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ct val="100000"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" panose="02000506060000020004" pitchFamily="50" charset="-34"/>
                <a:ea typeface="+mn-ea"/>
                <a:cs typeface="DB Heavent" panose="02000506060000020004" pitchFamily="50" charset="-34"/>
              </a:rPr>
              <a:t>Derivative in trend</a:t>
            </a:r>
            <a:endParaRPr kumimoji="0" lang="th-TH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" panose="02000506060000020004" pitchFamily="50" charset="-34"/>
              <a:ea typeface="+mn-ea"/>
              <a:cs typeface="DB Heavent" panose="02000506060000020004" pitchFamily="50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F2A5EC-20D2-AFDE-8F9D-1A37D270C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9DE112BE-EE14-A0EA-077F-3F06D97E2E33}"/>
              </a:ext>
            </a:extLst>
          </p:cNvPr>
          <p:cNvCxnSpPr/>
          <p:nvPr/>
        </p:nvCxnSpPr>
        <p:spPr>
          <a:xfrm flipV="1">
            <a:off x="379562" y="189781"/>
            <a:ext cx="11550770" cy="650431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44399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4858ED-EB0A-421C-B7F0-FC8DBA55D094}"/>
              </a:ext>
            </a:extLst>
          </p:cNvPr>
          <p:cNvSpPr/>
          <p:nvPr/>
        </p:nvSpPr>
        <p:spPr>
          <a:xfrm>
            <a:off x="105507" y="854890"/>
            <a:ext cx="1198098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News Comment: 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B Heavent" panose="02000506060000020004" pitchFamily="2" charset="-34"/>
              <a:ea typeface="Tahoma" panose="020B0604030504040204" pitchFamily="34" charset="0"/>
              <a:cs typeface="DB Heavent" panose="02000506060000020004" pitchFamily="2" charset="-34"/>
            </a:endParaRP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7030A0"/>
                </a:solidFill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( - ) SPRC (</a:t>
            </a:r>
            <a:r>
              <a:rPr lang="th-TH" sz="2800" dirty="0">
                <a:solidFill>
                  <a:srgbClr val="7030A0"/>
                </a:solidFill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ซื้อ/เป้า 11.00 บาท) ประกาศแจ้งแผนปิดซ่อมบำรุงหน่วย </a:t>
            </a:r>
            <a:r>
              <a:rPr lang="en-US" sz="2800" dirty="0">
                <a:solidFill>
                  <a:srgbClr val="7030A0"/>
                </a:solidFill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RFCCU </a:t>
            </a:r>
            <a:r>
              <a:rPr lang="th-TH" sz="2800" dirty="0">
                <a:solidFill>
                  <a:srgbClr val="7030A0"/>
                </a:solidFill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เป็นเวลา 15-20 วัน ในเดือน ต.ค.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800" dirty="0">
                <a:solidFill>
                  <a:srgbClr val="7030A0"/>
                </a:solidFill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( 0 ) </a:t>
            </a:r>
            <a:r>
              <a:rPr lang="en-US" sz="2800" dirty="0">
                <a:solidFill>
                  <a:srgbClr val="7030A0"/>
                </a:solidFill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IVL (</a:t>
            </a:r>
            <a:r>
              <a:rPr lang="th-TH" sz="2800" dirty="0">
                <a:solidFill>
                  <a:srgbClr val="7030A0"/>
                </a:solidFill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ถือ/เป้า 30.00 บาท) แจ้งผลกระทบจำกัดจากสงครามอิสราเอล-ปาเลสไตน์</a:t>
            </a:r>
            <a:endParaRPr lang="en-US" sz="2800" dirty="0">
              <a:solidFill>
                <a:srgbClr val="7030A0"/>
              </a:solidFill>
              <a:latin typeface="DB Heavent" panose="02000506060000020004" pitchFamily="2" charset="-34"/>
              <a:ea typeface="Tahoma" panose="020B0604030504040204" pitchFamily="34" charset="0"/>
              <a:cs typeface="DB Heavent" panose="02000506060000020004" pitchFamily="2" charset="-34"/>
            </a:endParaRP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>
              <a:solidFill>
                <a:srgbClr val="7030A0"/>
              </a:solidFill>
              <a:latin typeface="DB Heavent" panose="02000506060000020004" pitchFamily="2" charset="-34"/>
              <a:ea typeface="Tahoma" panose="020B0604030504040204" pitchFamily="34" charset="0"/>
              <a:cs typeface="DB Heavent" panose="02000506060000020004" pitchFamily="2" charset="-34"/>
            </a:endParaRP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0000"/>
                </a:solidFill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Company Update: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7030A0"/>
                </a:solidFill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( + ) AAI (</a:t>
            </a:r>
            <a:r>
              <a:rPr lang="th-TH" sz="2800" dirty="0">
                <a:solidFill>
                  <a:srgbClr val="7030A0"/>
                </a:solidFill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ซื้อ/เป้า 5.00 บาท) 3</a:t>
            </a:r>
            <a:r>
              <a:rPr lang="en-US" sz="2800" dirty="0">
                <a:solidFill>
                  <a:srgbClr val="7030A0"/>
                </a:solidFill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Q23E </a:t>
            </a:r>
            <a:r>
              <a:rPr lang="th-TH" sz="2800" dirty="0">
                <a:solidFill>
                  <a:srgbClr val="7030A0"/>
                </a:solidFill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ฟื้นต่อเนื่อง </a:t>
            </a:r>
            <a:r>
              <a:rPr lang="en-US" sz="2800" dirty="0" err="1">
                <a:solidFill>
                  <a:srgbClr val="7030A0"/>
                </a:solidFill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QoQ</a:t>
            </a:r>
            <a:r>
              <a:rPr lang="en-US" sz="2800" dirty="0">
                <a:solidFill>
                  <a:srgbClr val="7030A0"/>
                </a:solidFill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 </a:t>
            </a:r>
            <a:r>
              <a:rPr lang="th-TH" sz="2800" dirty="0">
                <a:solidFill>
                  <a:srgbClr val="7030A0"/>
                </a:solidFill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จาก </a:t>
            </a:r>
            <a:r>
              <a:rPr lang="en-US" sz="2800" dirty="0">
                <a:solidFill>
                  <a:srgbClr val="7030A0"/>
                </a:solidFill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inventory destocking </a:t>
            </a:r>
            <a:r>
              <a:rPr lang="th-TH" sz="2800" dirty="0">
                <a:solidFill>
                  <a:srgbClr val="7030A0"/>
                </a:solidFill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ทยอยคลี่คลาย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800" dirty="0">
                <a:solidFill>
                  <a:srgbClr val="7030A0"/>
                </a:solidFill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( - ) </a:t>
            </a:r>
            <a:r>
              <a:rPr lang="en-US" sz="2800" dirty="0">
                <a:solidFill>
                  <a:srgbClr val="7030A0"/>
                </a:solidFill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SUN (</a:t>
            </a:r>
            <a:r>
              <a:rPr lang="th-TH" sz="2800" dirty="0">
                <a:solidFill>
                  <a:srgbClr val="7030A0"/>
                </a:solidFill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ซื้อ/ปรับเป้าลงเป็น 5.30 บาท) กำไรสุทธิ 3</a:t>
            </a:r>
            <a:r>
              <a:rPr lang="en-US" sz="2800" dirty="0">
                <a:solidFill>
                  <a:srgbClr val="7030A0"/>
                </a:solidFill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Q23E </a:t>
            </a:r>
            <a:r>
              <a:rPr lang="th-TH" sz="2800" dirty="0">
                <a:solidFill>
                  <a:srgbClr val="7030A0"/>
                </a:solidFill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ชะลอตัว </a:t>
            </a:r>
            <a:r>
              <a:rPr lang="en-US" sz="2800" dirty="0" err="1">
                <a:solidFill>
                  <a:srgbClr val="7030A0"/>
                </a:solidFill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QoQ</a:t>
            </a:r>
            <a:r>
              <a:rPr lang="en-US" sz="2800" dirty="0">
                <a:solidFill>
                  <a:srgbClr val="7030A0"/>
                </a:solidFill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 </a:t>
            </a:r>
            <a:r>
              <a:rPr lang="th-TH" sz="2800" dirty="0">
                <a:solidFill>
                  <a:srgbClr val="7030A0"/>
                </a:solidFill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จาก </a:t>
            </a:r>
            <a:r>
              <a:rPr lang="en-US" sz="2800" dirty="0">
                <a:solidFill>
                  <a:srgbClr val="7030A0"/>
                </a:solidFill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FX loss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>
              <a:solidFill>
                <a:srgbClr val="7030A0"/>
              </a:solidFill>
              <a:latin typeface="DB Heavent" panose="02000506060000020004" pitchFamily="2" charset="-34"/>
              <a:ea typeface="Tahoma" panose="020B0604030504040204" pitchFamily="34" charset="0"/>
              <a:cs typeface="DB Heavent" panose="02000506060000020004" pitchFamily="2" charset="-34"/>
            </a:endParaRP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0000"/>
                </a:solidFill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Results Announcement: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7030A0"/>
                </a:solidFill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12 Oct: TISCO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7030A0"/>
                </a:solidFill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19 Oct: KTC, TTB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7030A0"/>
                </a:solidFill>
                <a:latin typeface="DB Heavent" panose="02000506060000020004" pitchFamily="2" charset="-34"/>
                <a:ea typeface="Tahoma" panose="020B0604030504040204" pitchFamily="34" charset="0"/>
                <a:cs typeface="DB Heavent" panose="02000506060000020004" pitchFamily="2" charset="-34"/>
              </a:rPr>
              <a:t>20 Oct: BBL, KBANK, KKP, KTB, SCB</a:t>
            </a:r>
            <a:endParaRPr lang="th-TH" sz="2800" dirty="0">
              <a:solidFill>
                <a:srgbClr val="7030A0"/>
              </a:solidFill>
              <a:latin typeface="DB Heavent" panose="02000506060000020004" pitchFamily="2" charset="-34"/>
              <a:ea typeface="Tahoma" panose="020B0604030504040204" pitchFamily="34" charset="0"/>
              <a:cs typeface="DB Heavent" panose="02000506060000020004" pitchFamily="2" charset="-3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0935DD-8067-4D81-8806-B19D766BECE2}"/>
              </a:ext>
            </a:extLst>
          </p:cNvPr>
          <p:cNvSpPr>
            <a:spLocks/>
          </p:cNvSpPr>
          <p:nvPr/>
        </p:nvSpPr>
        <p:spPr>
          <a:xfrm>
            <a:off x="924714" y="40517"/>
            <a:ext cx="80295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8" marR="0" lvl="1" indent="0" algn="l" defTabSz="895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ct val="100000"/>
              <a:buFontTx/>
              <a:buNone/>
              <a:tabLst/>
              <a:defRPr/>
            </a:pPr>
            <a:r>
              <a:rPr kumimoji="0" lang="th-TH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" panose="02000506060000020004" pitchFamily="50" charset="-34"/>
                <a:ea typeface="+mn-ea"/>
                <a:cs typeface="DB Heavent" panose="02000506060000020004" pitchFamily="50" charset="-34"/>
              </a:rPr>
              <a:t>บทวิเคราะห์ปัจจัยพื้นฐานวันนี้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8E315E-8067-D930-47D7-EBEAB9EEA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บทวิเคราะห์ปัจจัยพื้นฐานวันนี้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352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3E91AE-D272-8F28-ADC4-5E628A371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950" y="861003"/>
            <a:ext cx="6896100" cy="55708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EA432A-C770-6699-66DF-C168C9648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คาดการณ์งบ </a:t>
            </a:r>
            <a:r>
              <a:rPr lang="en-US" dirty="0"/>
              <a:t>3Q-23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8BCC0DD-DCE1-9FED-3A9A-379B6ABB3461}"/>
              </a:ext>
            </a:extLst>
          </p:cNvPr>
          <p:cNvSpPr/>
          <p:nvPr/>
        </p:nvSpPr>
        <p:spPr>
          <a:xfrm>
            <a:off x="6925215" y="1259012"/>
            <a:ext cx="621102" cy="5256778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0393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2DDCF6-13AC-CAE3-5D37-926AAFC9E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399" y="1419084"/>
            <a:ext cx="3612036" cy="3485058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E5185F-9A2C-4176-B6EB-91D06588C4A4}"/>
              </a:ext>
            </a:extLst>
          </p:cNvPr>
          <p:cNvSpPr txBox="1"/>
          <p:nvPr/>
        </p:nvSpPr>
        <p:spPr>
          <a:xfrm>
            <a:off x="4171408" y="1715062"/>
            <a:ext cx="88827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133E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Dividend Stocks.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51E1B71-2441-4795-AD14-892FB3B5C2FD}"/>
              </a:ext>
            </a:extLst>
          </p:cNvPr>
          <p:cNvCxnSpPr/>
          <p:nvPr/>
        </p:nvCxnSpPr>
        <p:spPr>
          <a:xfrm>
            <a:off x="5765074" y="2899953"/>
            <a:ext cx="5695406" cy="0"/>
          </a:xfrm>
          <a:prstGeom prst="line">
            <a:avLst/>
          </a:prstGeom>
          <a:ln w="19050">
            <a:solidFill>
              <a:srgbClr val="133E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3075A8A-E65C-4853-94E9-64C0B1AD9BE2}"/>
              </a:ext>
            </a:extLst>
          </p:cNvPr>
          <p:cNvSpPr txBox="1"/>
          <p:nvPr/>
        </p:nvSpPr>
        <p:spPr>
          <a:xfrm>
            <a:off x="6169402" y="2988503"/>
            <a:ext cx="4711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rgbClr val="133E68"/>
                </a:solidFill>
                <a:effectLst/>
                <a:uLnTx/>
                <a:uFillTx/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หุ้นที่มีการจ่ายปันผลในอัตราที่สูง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33E68"/>
              </a:solidFill>
              <a:effectLst/>
              <a:uLnTx/>
              <a:uFillTx/>
              <a:latin typeface="DB Heavent Light" panose="02000506060000020004" pitchFamily="2" charset="-34"/>
              <a:ea typeface="+mn-ea"/>
              <a:cs typeface="DB Heavent Light" panose="0200050606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871168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B6F8F618-C1A2-D2E5-B016-31AF002B753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76888" y="1782763"/>
          <a:ext cx="6086475" cy="345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086523" imgH="3457660" progId="Excel.Sheet.12">
                  <p:link updateAutomatic="1"/>
                </p:oleObj>
              </mc:Choice>
              <mc:Fallback>
                <p:oleObj name="Worksheet" r:id="rId3" imgW="6086523" imgH="3457660" progId="Excel.Sheet.12">
                  <p:link updateAutomatic="1"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B6F8F618-C1A2-D2E5-B016-31AF002B75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76888" y="1782763"/>
                        <a:ext cx="6086475" cy="3457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EFF545F-5600-4BD1-8208-627705FA95D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3350" y="4078288"/>
          <a:ext cx="4686300" cy="2436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5315046" imgH="3000503" progId="Excel.Sheet.12">
                  <p:link updateAutomatic="1"/>
                </p:oleObj>
              </mc:Choice>
              <mc:Fallback>
                <p:oleObj name="Worksheet" r:id="rId5" imgW="5315046" imgH="3000503" progId="Excel.Sheet.12">
                  <p:link updateAutomatic="1"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EEFF545F-5600-4BD1-8208-627705FA95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3350" y="4078288"/>
                        <a:ext cx="4686300" cy="2436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806CCDC-87AB-4850-B931-E574B88F28E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0338" y="1122363"/>
          <a:ext cx="4659312" cy="2662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7" imgW="5315046" imgH="3038503" progId="Excel.Sheet.12">
                  <p:link updateAutomatic="1"/>
                </p:oleObj>
              </mc:Choice>
              <mc:Fallback>
                <p:oleObj name="Worksheet" r:id="rId7" imgW="5315046" imgH="3038503" progId="Excel.Sheet.12">
                  <p:link updateAutomatic="1"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6806CCDC-87AB-4850-B931-E574B88F28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0338" y="1122363"/>
                        <a:ext cx="4659312" cy="2662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2366683" y="1098333"/>
            <a:ext cx="833718" cy="2730167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DB Heavent Ligh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366684" y="4102000"/>
            <a:ext cx="733250" cy="240045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DB Heavent Ligh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BA19408-2A99-424E-AE40-B6FB95FBF535}"/>
              </a:ext>
            </a:extLst>
          </p:cNvPr>
          <p:cNvSpPr/>
          <p:nvPr/>
        </p:nvSpPr>
        <p:spPr>
          <a:xfrm>
            <a:off x="8104095" y="1959073"/>
            <a:ext cx="1053356" cy="3545255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DB Heavent Ligh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50935DD-8067-4D81-8806-B19D766BECE2}"/>
              </a:ext>
            </a:extLst>
          </p:cNvPr>
          <p:cNvSpPr>
            <a:spLocks/>
          </p:cNvSpPr>
          <p:nvPr/>
        </p:nvSpPr>
        <p:spPr>
          <a:xfrm>
            <a:off x="924714" y="40517"/>
            <a:ext cx="80295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8" marR="0" lvl="1" indent="0" algn="l" defTabSz="895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ct val="100000"/>
              <a:buFontTx/>
              <a:buNone/>
              <a:tabLst/>
              <a:defRPr/>
            </a:pPr>
            <a:r>
              <a:rPr kumimoji="0" lang="th-TH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" panose="02000506060000020004" pitchFamily="50" charset="-34"/>
                <a:ea typeface="+mn-ea"/>
                <a:cs typeface="DB Heavent" panose="02000506060000020004" pitchFamily="50" charset="-34"/>
              </a:rPr>
              <a:t>ตารางหุ้นที่มี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" panose="02000506060000020004" pitchFamily="50" charset="-34"/>
                <a:ea typeface="+mn-ea"/>
                <a:cs typeface="DB Heavent" panose="02000506060000020004" pitchFamily="50" charset="-34"/>
              </a:rPr>
              <a:t>Dividend Yield </a:t>
            </a:r>
            <a:r>
              <a:rPr kumimoji="0" lang="th-TH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" panose="02000506060000020004" pitchFamily="50" charset="-34"/>
                <a:ea typeface="+mn-ea"/>
                <a:cs typeface="DB Heavent" panose="02000506060000020004" pitchFamily="50" charset="-34"/>
              </a:rPr>
              <a:t>สูง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BDECCE-A319-41F4-A5AE-25ACE71CC095}"/>
              </a:ext>
            </a:extLst>
          </p:cNvPr>
          <p:cNvSpPr txBox="1"/>
          <p:nvPr/>
        </p:nvSpPr>
        <p:spPr>
          <a:xfrm>
            <a:off x="143499" y="815992"/>
            <a:ext cx="4482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B Heavent Med" panose="02000606060000090000" pitchFamily="2" charset="-34"/>
                <a:ea typeface="+mn-ea"/>
                <a:cs typeface="DB Heavent Med" panose="02000606060000090000" pitchFamily="2" charset="-34"/>
              </a:rPr>
              <a:t>High Dividend Yield Stock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B Heavent Med" panose="02000606060000090000" pitchFamily="2" charset="-34"/>
                <a:ea typeface="+mn-ea"/>
                <a:cs typeface="DB Heavent Med" panose="02000606060000090000" pitchFamily="2" charset="-34"/>
              </a:rPr>
              <a:t>(หุ้นจ่าย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B Heavent Med" panose="02000606060000090000" pitchFamily="2" charset="-34"/>
                <a:ea typeface="+mn-ea"/>
                <a:cs typeface="DB Heavent Med" panose="02000606060000090000" pitchFamily="2" charset="-34"/>
              </a:rPr>
              <a:t>Dividend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B Heavent Med" panose="02000606060000090000" pitchFamily="2" charset="-34"/>
                <a:ea typeface="+mn-ea"/>
                <a:cs typeface="DB Heavent Med" panose="02000606060000090000" pitchFamily="2" charset="-34"/>
              </a:rPr>
              <a:t>มากกว่า 1 ครั้ง/ปี)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B Heavent Med" panose="02000606060000090000" pitchFamily="2" charset="-34"/>
              <a:ea typeface="+mn-ea"/>
              <a:cs typeface="DB Heavent Med" panose="02000606060000090000" pitchFamily="2" charset="-3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ECCF7CA-F461-4AD9-995C-DBC3D1DA42A2}"/>
              </a:ext>
            </a:extLst>
          </p:cNvPr>
          <p:cNvSpPr txBox="1"/>
          <p:nvPr/>
        </p:nvSpPr>
        <p:spPr>
          <a:xfrm>
            <a:off x="143502" y="3828499"/>
            <a:ext cx="3740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B Heavent Med" panose="02000606060000090000" pitchFamily="2" charset="-34"/>
                <a:ea typeface="+mn-ea"/>
                <a:cs typeface="DB Heavent Med" panose="02000606060000090000" pitchFamily="2" charset="-34"/>
              </a:rPr>
              <a:t>High Dividend Yield Stock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B Heavent Med" panose="02000606060000090000" pitchFamily="2" charset="-34"/>
                <a:ea typeface="+mn-ea"/>
                <a:cs typeface="DB Heavent Med" panose="02000606060000090000" pitchFamily="2" charset="-34"/>
              </a:rPr>
              <a:t>(หุ้นที่จ่ายปันผล 1 ครั้ง/ปี)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1D989A4-2164-4454-BF89-DFD07C02A4F8}"/>
              </a:ext>
            </a:extLst>
          </p:cNvPr>
          <p:cNvSpPr txBox="1"/>
          <p:nvPr/>
        </p:nvSpPr>
        <p:spPr>
          <a:xfrm>
            <a:off x="5689505" y="1688765"/>
            <a:ext cx="29305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B Heavent Med" panose="02000606060000090000" pitchFamily="2" charset="-34"/>
                <a:ea typeface="+mn-ea"/>
                <a:cs typeface="DB Heavent Med" panose="02000606060000090000" pitchFamily="2" charset="-34"/>
              </a:rPr>
              <a:t>High Dividend :  Property Fund &amp;  REIT</a:t>
            </a: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B Heavent Med" panose="02000606060000090000" pitchFamily="2" charset="-34"/>
              <a:ea typeface="+mn-ea"/>
              <a:cs typeface="DB Heavent Med" panose="02000606060000090000" pitchFamily="2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B9D82B-DA28-4124-BFCE-1A2BC0D91B2F}"/>
              </a:ext>
            </a:extLst>
          </p:cNvPr>
          <p:cNvSpPr txBox="1"/>
          <p:nvPr/>
        </p:nvSpPr>
        <p:spPr>
          <a:xfrm>
            <a:off x="9875218" y="6163896"/>
            <a:ext cx="2134221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(update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สัปดาห์ละหนึ่งครั้ง)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AB06A3-C0AA-4506-2E63-67ADC8BC0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ตารางหุ้นที่มี </a:t>
            </a:r>
            <a:r>
              <a:rPr lang="en-US" dirty="0"/>
              <a:t>Dividend Yield </a:t>
            </a:r>
            <a:r>
              <a:rPr lang="th-TH" dirty="0"/>
              <a:t>สูง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4465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D14802A-0481-17E4-B70B-9413EE1E8593}"/>
              </a:ext>
            </a:extLst>
          </p:cNvPr>
          <p:cNvSpPr txBox="1"/>
          <p:nvPr/>
        </p:nvSpPr>
        <p:spPr>
          <a:xfrm>
            <a:off x="1290693" y="6364578"/>
            <a:ext cx="6219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i="1" dirty="0"/>
              <a:t>หมายเหตุ </a:t>
            </a:r>
            <a:r>
              <a:rPr lang="en-US" sz="1600" i="1" dirty="0"/>
              <a:t>: </a:t>
            </a:r>
            <a:r>
              <a:rPr lang="th-TH" sz="1600" i="1" dirty="0"/>
              <a:t> ใช้หุ้นที่เข้าตลาดปี 2011  เป็นฐานในการคำนวณ</a:t>
            </a:r>
            <a:endParaRPr lang="en-US" sz="1600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804179-C2E0-1AA1-25B4-4786A199F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41" y="704510"/>
            <a:ext cx="11579918" cy="44987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C3EF74-3931-49D5-D36F-EFB66012B40E}"/>
              </a:ext>
            </a:extLst>
          </p:cNvPr>
          <p:cNvSpPr txBox="1"/>
          <p:nvPr/>
        </p:nvSpPr>
        <p:spPr>
          <a:xfrm>
            <a:off x="191219" y="5322493"/>
            <a:ext cx="118095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 defTabSz="685800">
              <a:buClrTx/>
              <a:buFont typeface="Wingdings" panose="05000000000000000000" pitchFamily="2" charset="2"/>
              <a:buChar char="§"/>
            </a:pPr>
            <a:r>
              <a:rPr lang="th-TH" sz="2400" kern="1200" dirty="0">
                <a:solidFill>
                  <a:srgbClr val="003D66"/>
                </a:solidFill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ข้อมูล ณ ธ.ค.202</a:t>
            </a:r>
            <a:r>
              <a:rPr lang="en-US" sz="2400" kern="1200" dirty="0">
                <a:solidFill>
                  <a:srgbClr val="003D66"/>
                </a:solidFill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2</a:t>
            </a:r>
            <a:r>
              <a:rPr lang="th-TH" sz="2400" kern="1200" dirty="0">
                <a:solidFill>
                  <a:srgbClr val="003D66"/>
                </a:solidFill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มีจำนวนบริษัทใน </a:t>
            </a:r>
            <a:r>
              <a:rPr lang="en-US" sz="2400" kern="1200" dirty="0">
                <a:solidFill>
                  <a:srgbClr val="003D66"/>
                </a:solidFill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SET </a:t>
            </a:r>
            <a:r>
              <a:rPr lang="th-TH" sz="2400" kern="1200" dirty="0">
                <a:solidFill>
                  <a:srgbClr val="003D66"/>
                </a:solidFill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จำนวน 653 บริษัท โดยเงินปันผลที่จ่ายในปี 202</a:t>
            </a:r>
            <a:r>
              <a:rPr lang="en-US" sz="2400" kern="1200" dirty="0">
                <a:solidFill>
                  <a:srgbClr val="003D66"/>
                </a:solidFill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2</a:t>
            </a:r>
            <a:r>
              <a:rPr lang="th-TH" sz="2400" kern="1200" dirty="0">
                <a:solidFill>
                  <a:srgbClr val="003D66"/>
                </a:solidFill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คือ 5.</a:t>
            </a:r>
            <a:r>
              <a:rPr lang="en-US" sz="2400" kern="1200" dirty="0">
                <a:solidFill>
                  <a:srgbClr val="003D66"/>
                </a:solidFill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8</a:t>
            </a:r>
            <a:r>
              <a:rPr lang="th-TH" sz="2400" kern="1200" dirty="0">
                <a:solidFill>
                  <a:srgbClr val="003D66"/>
                </a:solidFill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 แสนลบ. (ดึงข้อมูลจากงบกระแสเงินสด)</a:t>
            </a:r>
          </a:p>
          <a:p>
            <a:pPr marL="257175" indent="-257175" defTabSz="685800">
              <a:buClrTx/>
              <a:buFont typeface="Wingdings" panose="05000000000000000000" pitchFamily="2" charset="2"/>
              <a:buChar char="§"/>
            </a:pPr>
            <a:r>
              <a:rPr lang="th-TH" sz="2400" kern="1200" dirty="0">
                <a:solidFill>
                  <a:srgbClr val="003D66"/>
                </a:solidFill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นับตั้งแต่ปี 2011  เป็นต้นมา ทุกบริษัทรวมกัน มีการจ่ายเงินปันผลเพิ่มขึ้นในอัตราเฉลี่ย </a:t>
            </a:r>
            <a:r>
              <a:rPr lang="en-US" sz="2400" kern="1200" dirty="0">
                <a:solidFill>
                  <a:srgbClr val="003D66"/>
                </a:solidFill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4.2</a:t>
            </a:r>
            <a:r>
              <a:rPr lang="th-TH" sz="2400" kern="1200" dirty="0">
                <a:solidFill>
                  <a:srgbClr val="003D66"/>
                </a:solidFill>
                <a:latin typeface="DB Heavent Light" panose="02000506060000020004" pitchFamily="2" charset="-34"/>
                <a:ea typeface="+mn-ea"/>
                <a:cs typeface="DB Heavent Light" panose="02000506060000020004" pitchFamily="2" charset="-34"/>
              </a:rPr>
              <a:t>% ต่อปี </a:t>
            </a:r>
            <a:endParaRPr lang="en-US" sz="2400" kern="1200" dirty="0">
              <a:solidFill>
                <a:srgbClr val="003D66"/>
              </a:solidFill>
              <a:latin typeface="DB Heavent Light" panose="02000506060000020004" pitchFamily="2" charset="-34"/>
              <a:ea typeface="+mn-ea"/>
              <a:cs typeface="DB Heavent Light" panose="0200050606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052905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A0FB0-16A3-8DAC-04A6-DC03E844D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ผลกระทบของการลดลงของราคาหุ้นจาก </a:t>
            </a:r>
            <a:r>
              <a:rPr lang="en-US" dirty="0"/>
              <a:t>“XD”  </a:t>
            </a:r>
            <a:r>
              <a:rPr lang="th-TH"/>
              <a:t>ต่อดัชนีฯ</a:t>
            </a:r>
            <a:endParaRPr lang="en-US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7B3BD994-EE9A-5A52-8CAD-12CE7399420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85888" y="884238"/>
          <a:ext cx="9661525" cy="575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9248851" imgH="5515079" progId="Excel.Sheet.12">
                  <p:link updateAutomatic="1"/>
                </p:oleObj>
              </mc:Choice>
              <mc:Fallback>
                <p:oleObj name="Worksheet" r:id="rId2" imgW="9248851" imgH="5515079" progId="Excel.Sheet.12">
                  <p:link updateAutomatic="1"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7B3BD994-EE9A-5A52-8CAD-12CE739942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85888" y="884238"/>
                        <a:ext cx="9661525" cy="5759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FC496E65-0D7D-0E66-C4BB-0F7432AF0C8A}"/>
              </a:ext>
            </a:extLst>
          </p:cNvPr>
          <p:cNvSpPr/>
          <p:nvPr/>
        </p:nvSpPr>
        <p:spPr>
          <a:xfrm>
            <a:off x="7592037" y="1140903"/>
            <a:ext cx="1602297" cy="3926047"/>
          </a:xfrm>
          <a:prstGeom prst="ellipse">
            <a:avLst/>
          </a:prstGeom>
          <a:noFill/>
          <a:ln w="28575">
            <a:solidFill>
              <a:srgbClr val="0000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6954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A0FB0-16A3-8DAC-04A6-DC03E844D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ผลกระทบของการลดลงของราคาหุ้นจาก </a:t>
            </a:r>
            <a:r>
              <a:rPr lang="en-US" dirty="0"/>
              <a:t>“XD”  </a:t>
            </a:r>
            <a:r>
              <a:rPr lang="th-TH"/>
              <a:t>ต่อดัชนีฯ</a:t>
            </a:r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EB54383-8B57-0C35-0C63-869BFA80072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13681" y="895631"/>
          <a:ext cx="9164638" cy="551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9163875" imgH="5515536" progId="Excel.Sheet.12">
                  <p:link updateAutomatic="1"/>
                </p:oleObj>
              </mc:Choice>
              <mc:Fallback>
                <p:oleObj name="Worksheet" r:id="rId2" imgW="9163875" imgH="5515536" progId="Excel.Sheet.12">
                  <p:link updateAutomatic="1"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2EB54383-8B57-0C35-0C63-869BFA8007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13681" y="895631"/>
                        <a:ext cx="9164638" cy="5514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F3BBE81-EA4D-BF7A-9FB3-33C460FBD542}"/>
              </a:ext>
            </a:extLst>
          </p:cNvPr>
          <p:cNvSpPr txBox="1"/>
          <p:nvPr/>
        </p:nvSpPr>
        <p:spPr>
          <a:xfrm>
            <a:off x="5181600" y="3092858"/>
            <a:ext cx="2456329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5400" dirty="0"/>
              <a:t>ปี</a:t>
            </a:r>
            <a:r>
              <a:rPr lang="en-US" sz="5400" dirty="0"/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42762833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2451538"/>
            <a:ext cx="12192000" cy="1954924"/>
          </a:xfrm>
          <a:prstGeom prst="rect">
            <a:avLst/>
          </a:prstGeom>
          <a:solidFill>
            <a:schemeClr val="accent5">
              <a:lumMod val="5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6A283D-14BD-4F84-A738-246991749849}"/>
              </a:ext>
            </a:extLst>
          </p:cNvPr>
          <p:cNvSpPr>
            <a:spLocks/>
          </p:cNvSpPr>
          <p:nvPr/>
        </p:nvSpPr>
        <p:spPr>
          <a:xfrm>
            <a:off x="1179161" y="2497977"/>
            <a:ext cx="10094316" cy="1862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8" marR="0" lvl="1" indent="0" algn="ctr" defTabSz="895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ct val="100000"/>
              <a:buFontTx/>
              <a:buNone/>
              <a:tabLst/>
              <a:defRPr/>
            </a:pPr>
            <a:r>
              <a:rPr kumimoji="0" lang="en-US" sz="11501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Market Indicators</a:t>
            </a:r>
          </a:p>
        </p:txBody>
      </p:sp>
    </p:spTree>
    <p:extLst>
      <p:ext uri="{BB962C8B-B14F-4D97-AF65-F5344CB8AC3E}">
        <p14:creationId xmlns:p14="http://schemas.microsoft.com/office/powerpoint/2010/main" val="10600921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19FE72-8A7B-EF8B-2EF5-390AF51C3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79" y="417657"/>
            <a:ext cx="11835442" cy="5863300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CCBF26B-3FAC-5C35-83F4-F1E58123E370}"/>
              </a:ext>
            </a:extLst>
          </p:cNvPr>
          <p:cNvCxnSpPr>
            <a:cxnSpLocks/>
          </p:cNvCxnSpPr>
          <p:nvPr/>
        </p:nvCxnSpPr>
        <p:spPr>
          <a:xfrm flipH="1" flipV="1">
            <a:off x="8503920" y="1636776"/>
            <a:ext cx="411480" cy="1399032"/>
          </a:xfrm>
          <a:prstGeom prst="straightConnector1">
            <a:avLst/>
          </a:prstGeom>
          <a:ln w="38100">
            <a:solidFill>
              <a:srgbClr val="FFC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7939543-B827-D1B2-0CFD-628B6EB7FCEC}"/>
              </a:ext>
            </a:extLst>
          </p:cNvPr>
          <p:cNvSpPr txBox="1"/>
          <p:nvPr/>
        </p:nvSpPr>
        <p:spPr>
          <a:xfrm>
            <a:off x="8503920" y="3035808"/>
            <a:ext cx="1371600" cy="1200329"/>
          </a:xfrm>
          <a:prstGeom prst="rect">
            <a:avLst/>
          </a:prstGeom>
          <a:solidFill>
            <a:srgbClr val="FED40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N Lotchong" pitchFamily="2" charset="0"/>
                <a:ea typeface="+mn-ea"/>
                <a:cs typeface="MN Lotchong" pitchFamily="2" charset="0"/>
              </a:rPr>
              <a:t>ราคาน้ำมันดิบ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N Lotchong" pitchFamily="2" charset="0"/>
                <a:ea typeface="+mn-ea"/>
                <a:cs typeface="MN Lotchong" pitchFamily="2" charset="0"/>
              </a:rPr>
              <a:t> 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N Lotchong" pitchFamily="2" charset="0"/>
                <a:ea typeface="+mn-ea"/>
                <a:cs typeface="MN Lotchong" pitchFamily="2" charset="0"/>
              </a:rPr>
              <a:t>และ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N Lotchong" pitchFamily="2" charset="0"/>
                <a:ea typeface="+mn-ea"/>
                <a:cs typeface="MN Lotchong" pitchFamily="2" charset="0"/>
              </a:rPr>
              <a:t>Bond yield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N Lotchong" pitchFamily="2" charset="0"/>
                <a:ea typeface="+mn-ea"/>
                <a:cs typeface="MN Lotchong" pitchFamily="2" charset="0"/>
              </a:rPr>
              <a:t>ของไทย เริ่มขยับตัวขึ้น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N Lotchong" pitchFamily="2" charset="0"/>
              <a:ea typeface="+mn-ea"/>
              <a:cs typeface="MN Lotchong" pitchFamily="2" charset="0"/>
            </a:endParaRPr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18C844C3-2C30-ACCF-CFE7-CB8154CF4765}"/>
              </a:ext>
            </a:extLst>
          </p:cNvPr>
          <p:cNvSpPr/>
          <p:nvPr/>
        </p:nvSpPr>
        <p:spPr>
          <a:xfrm>
            <a:off x="8403336" y="1463040"/>
            <a:ext cx="201168" cy="173736"/>
          </a:xfrm>
          <a:prstGeom prst="star5">
            <a:avLst/>
          </a:prstGeom>
          <a:solidFill>
            <a:srgbClr val="FED40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9430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0935DD-8067-4D81-8806-B19D766BECE2}"/>
              </a:ext>
            </a:extLst>
          </p:cNvPr>
          <p:cNvSpPr>
            <a:spLocks/>
          </p:cNvSpPr>
          <p:nvPr/>
        </p:nvSpPr>
        <p:spPr>
          <a:xfrm>
            <a:off x="759614" y="40517"/>
            <a:ext cx="80295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8" marR="0" lvl="1" indent="0" algn="l" defTabSz="895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ct val="100000"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" panose="02000506060000020004" pitchFamily="50" charset="-34"/>
                <a:ea typeface="+mn-ea"/>
                <a:cs typeface="DB Heavent" panose="02000506060000020004" pitchFamily="50" charset="-34"/>
              </a:rPr>
              <a:t>Calendar (Month)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B306D53-74BB-1C49-511C-96B9695AA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Calendar (Week)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E4F9FE-D0DD-7D80-6047-4840322DA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463" y="893787"/>
            <a:ext cx="7083074" cy="549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5684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0935DD-8067-4D81-8806-B19D766BECE2}"/>
              </a:ext>
            </a:extLst>
          </p:cNvPr>
          <p:cNvSpPr>
            <a:spLocks/>
          </p:cNvSpPr>
          <p:nvPr/>
        </p:nvSpPr>
        <p:spPr>
          <a:xfrm>
            <a:off x="759614" y="40517"/>
            <a:ext cx="80295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8" marR="0" lvl="1" indent="0" algn="l" defTabSz="895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ct val="100000"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avent" panose="02000506060000020004" pitchFamily="50" charset="-34"/>
                <a:ea typeface="+mn-ea"/>
                <a:cs typeface="DB Heavent" panose="02000506060000020004" pitchFamily="50" charset="-34"/>
              </a:rPr>
              <a:t>Calendar (Month)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B306D53-74BB-1C49-511C-96B9695AA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Calendar (Month)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3ABFBE-0726-D58C-4F3B-8CBF0D633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18" y="949603"/>
            <a:ext cx="11508499" cy="466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405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412BA4-F5A2-CCC5-2C8D-2D75955FE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73" y="1321318"/>
            <a:ext cx="4005997" cy="21589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50956C-5B0C-A9A6-6BFB-49F20742A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333" y="1321318"/>
            <a:ext cx="4005999" cy="21589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340F0C-2956-E810-EF91-7323BD6FD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6003" y="1321319"/>
            <a:ext cx="4005997" cy="21589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42D839-CF09-3B08-32FE-2DCF0C4D8F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1684" y="3848859"/>
            <a:ext cx="4005998" cy="21589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F94975-519D-0804-1BD4-4948290CFF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4319" y="3848860"/>
            <a:ext cx="4005997" cy="2158920"/>
          </a:xfrm>
          <a:prstGeom prst="rect">
            <a:avLst/>
          </a:prstGeom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37D13421-3F24-D301-80B4-A44B643D7B2B}"/>
              </a:ext>
            </a:extLst>
          </p:cNvPr>
          <p:cNvSpPr txBox="1">
            <a:spLocks/>
          </p:cNvSpPr>
          <p:nvPr/>
        </p:nvSpPr>
        <p:spPr>
          <a:xfrm>
            <a:off x="299214" y="66575"/>
            <a:ext cx="9999333" cy="727753"/>
          </a:xfrm>
          <a:prstGeom prst="rect">
            <a:avLst/>
          </a:prstGeom>
        </p:spPr>
        <p:txBody>
          <a:bodyPr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3B66"/>
                </a:solidFill>
                <a:latin typeface="DB Heavent Med" panose="02000606060000090000" pitchFamily="2" charset="-34"/>
                <a:ea typeface="+mj-ea"/>
                <a:cs typeface="DB Heavent Med" panose="02000606060000090000" pitchFamily="2" charset="-34"/>
              </a:defRPr>
            </a:lvl1pPr>
          </a:lstStyle>
          <a:p>
            <a:pPr marL="0" marR="0" lvl="0" indent="0" algn="l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0" i="0" u="none" strike="noStrike" kern="1200" cap="none" spc="0" normalizeH="0" baseline="0" noProof="0" dirty="0">
                <a:ln>
                  <a:noFill/>
                </a:ln>
                <a:solidFill>
                  <a:srgbClr val="003B66"/>
                </a:solidFill>
                <a:effectLst/>
                <a:uLnTx/>
                <a:uFillTx/>
                <a:latin typeface="DB Heavent Med" panose="02000606060000090000" pitchFamily="2" charset="-34"/>
                <a:ea typeface="+mj-ea"/>
                <a:cs typeface="DB Heavent Med" panose="02000606060000090000" pitchFamily="2" charset="-34"/>
              </a:rPr>
              <a:t>การเปลี่ยนแปลงของ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3B66"/>
                </a:solidFill>
                <a:effectLst/>
                <a:uLnTx/>
                <a:uFillTx/>
                <a:latin typeface="DB Heavent Med" panose="02000606060000090000" pitchFamily="2" charset="-34"/>
                <a:ea typeface="+mj-ea"/>
                <a:cs typeface="DB Heavent Med" panose="02000606060000090000" pitchFamily="2" charset="-34"/>
              </a:rPr>
              <a:t>SET Index </a:t>
            </a:r>
            <a:r>
              <a:rPr kumimoji="0" lang="th-TH" sz="4400" b="0" i="0" u="none" strike="noStrike" kern="1200" cap="none" spc="0" normalizeH="0" baseline="0" noProof="0" dirty="0">
                <a:ln>
                  <a:noFill/>
                </a:ln>
                <a:solidFill>
                  <a:srgbClr val="003B66"/>
                </a:solidFill>
                <a:effectLst/>
                <a:uLnTx/>
                <a:uFillTx/>
                <a:latin typeface="DB Heavent Med" panose="02000606060000090000" pitchFamily="2" charset="-34"/>
                <a:ea typeface="+mj-ea"/>
                <a:cs typeface="DB Heavent Med" panose="02000606060000090000" pitchFamily="2" charset="-34"/>
              </a:rPr>
              <a:t>ในแต่ละเดือน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3B66"/>
              </a:solidFill>
              <a:effectLst/>
              <a:uLnTx/>
              <a:uFillTx/>
              <a:latin typeface="DB Heavent Med" panose="02000606060000090000" pitchFamily="2" charset="-34"/>
              <a:ea typeface="+mj-ea"/>
              <a:cs typeface="DB Heavent Med" panose="0200060606000009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22800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824E76-52E5-A7F6-DCDE-E21EDFBF3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780" y="1247774"/>
            <a:ext cx="9741218" cy="463867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95CE5F2-2B2F-27F7-6245-80EAAF483581}"/>
              </a:ext>
            </a:extLst>
          </p:cNvPr>
          <p:cNvSpPr/>
          <p:nvPr/>
        </p:nvSpPr>
        <p:spPr>
          <a:xfrm>
            <a:off x="6457591" y="1820173"/>
            <a:ext cx="2001328" cy="4166559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814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30FA3A0-D2F5-42A5-9007-1F119590AE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8669686"/>
              </p:ext>
            </p:extLst>
          </p:nvPr>
        </p:nvGraphicFramePr>
        <p:xfrm>
          <a:off x="107950" y="855663"/>
          <a:ext cx="5970588" cy="539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029277" imgH="5448272" progId="Excel.Sheet.12">
                  <p:link updateAutomatic="1"/>
                </p:oleObj>
              </mc:Choice>
              <mc:Fallback>
                <p:oleObj name="Worksheet" r:id="rId3" imgW="6029277" imgH="5448272" progId="Excel.Sheet.12">
                  <p:link updateAutomatic="1"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30FA3A0-D2F5-42A5-9007-1F119590AE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950" y="855663"/>
                        <a:ext cx="5970588" cy="539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F6EA39DF-AB78-4B7D-978C-146BCC11A2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5908204"/>
              </p:ext>
            </p:extLst>
          </p:nvPr>
        </p:nvGraphicFramePr>
        <p:xfrm>
          <a:off x="6461125" y="1227138"/>
          <a:ext cx="5599113" cy="3875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6029277" imgH="4143204" progId="Excel.Sheet.12">
                  <p:link updateAutomatic="1"/>
                </p:oleObj>
              </mc:Choice>
              <mc:Fallback>
                <p:oleObj name="Worksheet" r:id="rId5" imgW="6029277" imgH="4143204" progId="Excel.Sheet.12">
                  <p:link updateAutomatic="1"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F6EA39DF-AB78-4B7D-978C-146BCC11A2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61125" y="1227138"/>
                        <a:ext cx="5599113" cy="3875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75D3934D-F9BA-C1AF-4AF3-42FAAFE0E8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7953" y="820665"/>
            <a:ext cx="5602289" cy="40647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6A5E006-55A9-30FC-1F0B-1BF5F7074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ดัชนีตลาดหุ้นและราคาสินทรัพย์ทางการเงิน</a:t>
            </a:r>
            <a:br>
              <a:rPr lang="th-TH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2949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66E49-CD27-22F1-016F-65BCA573B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Ranking : </a:t>
            </a:r>
            <a:r>
              <a:rPr lang="th-TH" dirty="0"/>
              <a:t>ราคาเปลี่ยนแปลงมากที่สุดในแต่ละช่วงเวลา</a:t>
            </a:r>
            <a:endParaRPr lang="en-US" dirty="0"/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71A2FC1A-AF0F-C283-E2E4-084D476565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1799629"/>
              </p:ext>
            </p:extLst>
          </p:nvPr>
        </p:nvGraphicFramePr>
        <p:xfrm>
          <a:off x="168275" y="936625"/>
          <a:ext cx="3659188" cy="228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619902" imgH="3514725" progId="Excel.Sheet.12">
                  <p:link updateAutomatic="1"/>
                </p:oleObj>
              </mc:Choice>
              <mc:Fallback>
                <p:oleObj name="Worksheet" r:id="rId2" imgW="5619902" imgH="3514725" progId="Excel.Sheet.12">
                  <p:link updateAutomatic="1"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71A2FC1A-AF0F-C283-E2E4-084D476565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8275" y="936625"/>
                        <a:ext cx="3659188" cy="2289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8FCB17F7-8218-9789-8133-ECD1AAC927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8345211"/>
              </p:ext>
            </p:extLst>
          </p:nvPr>
        </p:nvGraphicFramePr>
        <p:xfrm>
          <a:off x="4237038" y="935038"/>
          <a:ext cx="3538537" cy="2224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5619902" imgH="3533740" progId="Excel.Sheet.12">
                  <p:link updateAutomatic="1"/>
                </p:oleObj>
              </mc:Choice>
              <mc:Fallback>
                <p:oleObj name="Worksheet" r:id="rId4" imgW="5619902" imgH="3533740" progId="Excel.Sheet.12">
                  <p:link updateAutomatic="1"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8FCB17F7-8218-9789-8133-ECD1AAC927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37038" y="935038"/>
                        <a:ext cx="3538537" cy="2224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DE2A0E14-F731-939E-EF9A-E2A8138A75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2576011"/>
              </p:ext>
            </p:extLst>
          </p:nvPr>
        </p:nvGraphicFramePr>
        <p:xfrm>
          <a:off x="8472488" y="933450"/>
          <a:ext cx="3552825" cy="222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5619902" imgH="3514725" progId="Excel.Sheet.12">
                  <p:link updateAutomatic="1"/>
                </p:oleObj>
              </mc:Choice>
              <mc:Fallback>
                <p:oleObj name="Worksheet" r:id="rId6" imgW="5619902" imgH="3514725" progId="Excel.Sheet.12">
                  <p:link updateAutomatic="1"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DE2A0E14-F731-939E-EF9A-E2A8138A75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472488" y="933450"/>
                        <a:ext cx="3552825" cy="2224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BBB49D26-A602-5AEA-45B7-BF882CC39B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7327040"/>
              </p:ext>
            </p:extLst>
          </p:nvPr>
        </p:nvGraphicFramePr>
        <p:xfrm>
          <a:off x="169863" y="3752850"/>
          <a:ext cx="3771900" cy="238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8" imgW="5619902" imgH="3552756" progId="Excel.Sheet.12">
                  <p:link updateAutomatic="1"/>
                </p:oleObj>
              </mc:Choice>
              <mc:Fallback>
                <p:oleObj name="Worksheet" r:id="rId8" imgW="5619902" imgH="3552756" progId="Excel.Sheet.12">
                  <p:link updateAutomatic="1"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BBB49D26-A602-5AEA-45B7-BF882CC39B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69863" y="3752850"/>
                        <a:ext cx="3771900" cy="238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1B34B4AF-CD8D-22D3-C928-A0B6BFE8D5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9536595"/>
              </p:ext>
            </p:extLst>
          </p:nvPr>
        </p:nvGraphicFramePr>
        <p:xfrm>
          <a:off x="4522788" y="3768725"/>
          <a:ext cx="3606800" cy="2281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0" imgW="5619902" imgH="3552756" progId="Excel.Sheet.12">
                  <p:link updateAutomatic="1"/>
                </p:oleObj>
              </mc:Choice>
              <mc:Fallback>
                <p:oleObj name="Worksheet" r:id="rId10" imgW="5619902" imgH="3552756" progId="Excel.Sheet.12">
                  <p:link updateAutomatic="1"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1B34B4AF-CD8D-22D3-C928-A0B6BFE8D5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522788" y="3768725"/>
                        <a:ext cx="3606800" cy="2281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724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05141D-06A0-D953-A1AF-69CDC0469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ค่าเงินบาทอ่อนค่า เป็นลบต่อตลาดหุ้นไทย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1881A5-0F37-48CA-8B23-0DD3CFE0A13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9F1011-9A96-4148-9B4E-4A2402293BD3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Heaventt-Light" panose="02000506060000020004" pitchFamily="2" charset="-34"/>
                <a:ea typeface="+mn-ea"/>
                <a:cs typeface="DBHeaventt-Light" panose="02000506060000020004" pitchFamily="2" charset="-34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Heaventt-Light" panose="02000506060000020004" pitchFamily="2" charset="-34"/>
              <a:ea typeface="+mn-ea"/>
              <a:cs typeface="DBHeaventt-Light" panose="02000506060000020004" pitchFamily="2" charset="-34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5347B08F-4A05-4BC3-B028-5697D3D883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566739"/>
              </p:ext>
            </p:extLst>
          </p:nvPr>
        </p:nvGraphicFramePr>
        <p:xfrm>
          <a:off x="414338" y="1139825"/>
          <a:ext cx="11233150" cy="485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11315892" imgH="4895921" progId="Excel.Sheet.12">
                  <p:link updateAutomatic="1"/>
                </p:oleObj>
              </mc:Choice>
              <mc:Fallback>
                <p:oleObj name="Worksheet" r:id="rId3" imgW="11315892" imgH="4895921" progId="Excel.Sheet.12">
                  <p:link updateAutomatic="1"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5347B08F-4A05-4BC3-B028-5697D3D883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8" y="1139825"/>
                        <a:ext cx="11233150" cy="4854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656912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9E70ADF9-6AB6-413D-805B-B4037F0165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9865232"/>
              </p:ext>
            </p:extLst>
          </p:nvPr>
        </p:nvGraphicFramePr>
        <p:xfrm>
          <a:off x="493713" y="1208088"/>
          <a:ext cx="11206162" cy="4691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11382359" imgH="4762727" progId="Excel.Sheet.12">
                  <p:link updateAutomatic="1"/>
                </p:oleObj>
              </mc:Choice>
              <mc:Fallback>
                <p:oleObj name="Worksheet" r:id="rId3" imgW="11382359" imgH="4762727" progId="Excel.Sheet.12">
                  <p:link updateAutomatic="1"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9E70ADF9-6AB6-413D-805B-B4037F0165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3713" y="1208088"/>
                        <a:ext cx="11206162" cy="4691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62B75923-0870-862E-7BD4-88C865771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Bond Yield </a:t>
            </a:r>
            <a:r>
              <a:rPr lang="th-TH" dirty="0"/>
              <a:t>ของสหรัฐฯ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1881A5-0F37-48CA-8B23-0DD3CFE0A13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9F1011-9A96-4148-9B4E-4A2402293BD3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Heaventt-Light" panose="02000506060000020004" pitchFamily="2" charset="-34"/>
                <a:ea typeface="+mn-ea"/>
                <a:cs typeface="DBHeaventt-Light" panose="02000506060000020004" pitchFamily="2" charset="-34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Heaventt-Light" panose="02000506060000020004" pitchFamily="2" charset="-34"/>
              <a:ea typeface="+mn-ea"/>
              <a:cs typeface="DBHeaventt-Light" panose="0200050606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305659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972B472-35D6-0BAA-7714-C1CDEA0F4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 Fund Rate (Policy Rate)</a:t>
            </a:r>
            <a:br>
              <a:rPr lang="en-US" dirty="0"/>
            </a:b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1881A5-0F37-48CA-8B23-0DD3CFE0A13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9F1011-9A96-4148-9B4E-4A2402293BD3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Heaventt-Light" panose="02000506060000020004" pitchFamily="2" charset="-34"/>
                <a:ea typeface="+mn-ea"/>
                <a:cs typeface="DBHeaventt-Light" panose="02000506060000020004" pitchFamily="2" charset="-34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Heaventt-Light" panose="02000506060000020004" pitchFamily="2" charset="-34"/>
              <a:ea typeface="+mn-ea"/>
              <a:cs typeface="DBHeaventt-Light" panose="02000506060000020004" pitchFamily="2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17CEBA-7B2C-4FB3-8458-7EF287427BA0}"/>
              </a:ext>
            </a:extLst>
          </p:cNvPr>
          <p:cNvSpPr txBox="1"/>
          <p:nvPr/>
        </p:nvSpPr>
        <p:spPr>
          <a:xfrm>
            <a:off x="8378575" y="6102770"/>
            <a:ext cx="3570208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&lt;&lt; update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ข้อมูลทุกๆ วันแรกของสัปดาห์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&gt;&gt;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F163203A-0E32-F4F5-3A56-52A4CD3E2C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1364222"/>
              </p:ext>
            </p:extLst>
          </p:nvPr>
        </p:nvGraphicFramePr>
        <p:xfrm>
          <a:off x="277813" y="918560"/>
          <a:ext cx="11547475" cy="4722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11323249" imgH="4632756" progId="Excel.Sheet.12">
                  <p:link updateAutomatic="1"/>
                </p:oleObj>
              </mc:Choice>
              <mc:Fallback>
                <p:oleObj name="Worksheet" r:id="rId3" imgW="11323249" imgH="4632756" progId="Excel.Sheet.12">
                  <p:link updateAutomatic="1"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F163203A-0E32-F4F5-3A56-52A4CD3E2C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7813" y="918560"/>
                        <a:ext cx="11547475" cy="4722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5599345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9DA19D-9EC5-0C84-5349-00E1548DE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US’s GDP  &amp;  Stock Market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1881A5-0F37-48CA-8B23-0DD3CFE0A13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9F1011-9A96-4148-9B4E-4A2402293BD3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Heaventt-Light" panose="02000506060000020004" pitchFamily="2" charset="-34"/>
                <a:ea typeface="+mn-ea"/>
                <a:cs typeface="DBHeaventt-Light" panose="02000506060000020004" pitchFamily="2" charset="-34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Heaventt-Light" panose="02000506060000020004" pitchFamily="2" charset="-34"/>
              <a:ea typeface="+mn-ea"/>
              <a:cs typeface="DBHeaventt-Light" panose="02000506060000020004" pitchFamily="2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EA56F3-7D3D-4EA5-8817-D3CE598E8A97}"/>
              </a:ext>
            </a:extLst>
          </p:cNvPr>
          <p:cNvSpPr txBox="1"/>
          <p:nvPr/>
        </p:nvSpPr>
        <p:spPr>
          <a:xfrm>
            <a:off x="9346351" y="6254749"/>
            <a:ext cx="2845651" cy="2616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&lt;&lt; update </a:t>
            </a:r>
            <a:r>
              <a:rPr kumimoji="0" lang="th-TH" sz="11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ข้อมูลทุกๆ วันแรกของสัปดาห์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&gt;&gt;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9BA9A472-EF36-0851-5D38-7B38B16AFA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8034612"/>
              </p:ext>
            </p:extLst>
          </p:nvPr>
        </p:nvGraphicFramePr>
        <p:xfrm>
          <a:off x="742566" y="996201"/>
          <a:ext cx="10440441" cy="5441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20512756" imgH="10485104" progId="Excel.Sheet.12">
                  <p:link updateAutomatic="1"/>
                </p:oleObj>
              </mc:Choice>
              <mc:Fallback>
                <p:oleObj name="Worksheet" r:id="rId3" imgW="20512756" imgH="10485104" progId="Excel.Sheet.12">
                  <p:link updateAutomatic="1"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9BA9A472-EF36-0851-5D38-7B38B16AFA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2566" y="996201"/>
                        <a:ext cx="10440441" cy="54411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05726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81E38A-C167-5E51-69A7-B2E6C4A13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QE : Fed &amp; ECB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1881A5-0F37-48CA-8B23-0DD3CFE0A13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9F1011-9A96-4148-9B4E-4A2402293BD3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Heaventt-Light" panose="02000506060000020004" pitchFamily="2" charset="-34"/>
                <a:ea typeface="+mn-ea"/>
                <a:cs typeface="DBHeaventt-Light" panose="02000506060000020004" pitchFamily="2" charset="-34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Heaventt-Light" panose="02000506060000020004" pitchFamily="2" charset="-34"/>
              <a:ea typeface="+mn-ea"/>
              <a:cs typeface="DBHeaventt-Light" panose="02000506060000020004" pitchFamily="2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EA56F3-7D3D-4EA5-8817-D3CE598E8A97}"/>
              </a:ext>
            </a:extLst>
          </p:cNvPr>
          <p:cNvSpPr txBox="1"/>
          <p:nvPr/>
        </p:nvSpPr>
        <p:spPr>
          <a:xfrm>
            <a:off x="8511875" y="6112517"/>
            <a:ext cx="3570208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&lt;&lt; update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ข้อมูลทุกๆ วันแรกของสัปดาห์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&gt;&gt;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ED8C3931-92E6-4239-9852-4901DEB4BD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5843693"/>
              </p:ext>
            </p:extLst>
          </p:nvPr>
        </p:nvGraphicFramePr>
        <p:xfrm>
          <a:off x="393700" y="746948"/>
          <a:ext cx="10882313" cy="540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10843083" imgH="5394630" progId="Excel.Sheet.12">
                  <p:link updateAutomatic="1"/>
                </p:oleObj>
              </mc:Choice>
              <mc:Fallback>
                <p:oleObj name="Worksheet" r:id="rId3" imgW="10843083" imgH="5394630" progId="Excel.Sheet.12">
                  <p:link updateAutomatic="1"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ED8C3931-92E6-4239-9852-4901DEB4BD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3700" y="746948"/>
                        <a:ext cx="10882313" cy="5407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6181684-DD35-4111-85C8-ED8FC198AC41}"/>
              </a:ext>
            </a:extLst>
          </p:cNvPr>
          <p:cNvCxnSpPr>
            <a:cxnSpLocks/>
          </p:cNvCxnSpPr>
          <p:nvPr/>
        </p:nvCxnSpPr>
        <p:spPr>
          <a:xfrm>
            <a:off x="4959018" y="2347384"/>
            <a:ext cx="568491" cy="9318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2033E77-F70E-4E2A-8238-C7EAEBCFDC4D}"/>
              </a:ext>
            </a:extLst>
          </p:cNvPr>
          <p:cNvSpPr txBox="1"/>
          <p:nvPr/>
        </p:nvSpPr>
        <p:spPr>
          <a:xfrm>
            <a:off x="3595805" y="1945064"/>
            <a:ext cx="2726426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เริ่มการระบาด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Covid-19</a:t>
            </a:r>
          </a:p>
        </p:txBody>
      </p:sp>
    </p:spTree>
    <p:extLst>
      <p:ext uri="{BB962C8B-B14F-4D97-AF65-F5344CB8AC3E}">
        <p14:creationId xmlns:p14="http://schemas.microsoft.com/office/powerpoint/2010/main" val="180319285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0390686"/>
              </p:ext>
            </p:extLst>
          </p:nvPr>
        </p:nvGraphicFramePr>
        <p:xfrm>
          <a:off x="1457325" y="3544888"/>
          <a:ext cx="6502400" cy="301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8305729" imgH="3909060" progId="Excel.Sheet.12">
                  <p:link/>
                </p:oleObj>
              </mc:Choice>
              <mc:Fallback>
                <p:oleObj name="Worksheet" r:id="rId3" imgW="8305729" imgH="3909060" progId="Excel.Sheet.12">
                  <p:link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57325" y="3544888"/>
                        <a:ext cx="6502400" cy="3017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1F75027-E4B7-4722-AFE4-D67C96D7A5CA}"/>
              </a:ext>
            </a:extLst>
          </p:cNvPr>
          <p:cNvSpPr txBox="1"/>
          <p:nvPr/>
        </p:nvSpPr>
        <p:spPr>
          <a:xfrm>
            <a:off x="5348581" y="850838"/>
            <a:ext cx="2886075" cy="95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ตัวเลขการซื้อสินทรัพย์ของ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Fed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(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QE)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  รายสัปดาห์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avent" panose="02000506060000020004" pitchFamily="2" charset="-34"/>
              <a:ea typeface="+mn-ea"/>
              <a:cs typeface="DB Heavent" panose="02000506060000020004" pitchFamily="2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011208-3257-48AC-AA42-A60EFE655F35}"/>
              </a:ext>
            </a:extLst>
          </p:cNvPr>
          <p:cNvSpPr txBox="1"/>
          <p:nvPr/>
        </p:nvSpPr>
        <p:spPr>
          <a:xfrm>
            <a:off x="8486020" y="6414203"/>
            <a:ext cx="3570208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&lt;&lt; update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ข้อมูลทุกๆ วันแรกของสัปดาห์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&gt;&gt;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F2487CA-5579-45F4-8622-C5877C8375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5588164"/>
              </p:ext>
            </p:extLst>
          </p:nvPr>
        </p:nvGraphicFramePr>
        <p:xfrm>
          <a:off x="211138" y="98425"/>
          <a:ext cx="4670425" cy="333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4640474" imgH="3299052" progId="Excel.Sheet.12">
                  <p:link updateAutomatic="1"/>
                </p:oleObj>
              </mc:Choice>
              <mc:Fallback>
                <p:oleObj name="Worksheet" r:id="rId5" imgW="4640474" imgH="3299052" progId="Excel.Sheet.12">
                  <p:link updateAutomatic="1"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DF2487CA-5579-45F4-8622-C5877C8375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138" y="98425"/>
                        <a:ext cx="4670425" cy="3330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Arrow: Right 2">
            <a:extLst>
              <a:ext uri="{FF2B5EF4-FFF2-40B4-BE49-F238E27FC236}">
                <a16:creationId xmlns:a16="http://schemas.microsoft.com/office/drawing/2014/main" id="{BF37C52B-9675-3C6C-CD23-962B018B84A6}"/>
              </a:ext>
            </a:extLst>
          </p:cNvPr>
          <p:cNvSpPr/>
          <p:nvPr/>
        </p:nvSpPr>
        <p:spPr>
          <a:xfrm rot="1120302">
            <a:off x="6190319" y="5164332"/>
            <a:ext cx="566496" cy="31055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8328834C-5EFB-BAB0-882F-13B754A1A6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6495835"/>
              </p:ext>
            </p:extLst>
          </p:nvPr>
        </p:nvGraphicFramePr>
        <p:xfrm>
          <a:off x="8670925" y="1062038"/>
          <a:ext cx="3200400" cy="218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7" imgW="3200400" imgH="2186783" progId="Excel.Sheet.12">
                  <p:link updateAutomatic="1"/>
                </p:oleObj>
              </mc:Choice>
              <mc:Fallback>
                <p:oleObj name="Worksheet" r:id="rId7" imgW="3200400" imgH="2186783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670925" y="1062038"/>
                        <a:ext cx="3200400" cy="2187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Arrow: Right 8">
            <a:extLst>
              <a:ext uri="{FF2B5EF4-FFF2-40B4-BE49-F238E27FC236}">
                <a16:creationId xmlns:a16="http://schemas.microsoft.com/office/drawing/2014/main" id="{D90BCCA0-BC9A-8DB1-DCE5-B94EDE9C7AC2}"/>
              </a:ext>
            </a:extLst>
          </p:cNvPr>
          <p:cNvSpPr/>
          <p:nvPr/>
        </p:nvSpPr>
        <p:spPr>
          <a:xfrm rot="1120302">
            <a:off x="6508370" y="3970425"/>
            <a:ext cx="566496" cy="31055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</p:spTree>
    <p:extLst>
      <p:ext uri="{BB962C8B-B14F-4D97-AF65-F5344CB8AC3E}">
        <p14:creationId xmlns:p14="http://schemas.microsoft.com/office/powerpoint/2010/main" val="9806985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F75027-E4B7-4722-AFE4-D67C96D7A5CA}"/>
              </a:ext>
            </a:extLst>
          </p:cNvPr>
          <p:cNvSpPr txBox="1"/>
          <p:nvPr/>
        </p:nvSpPr>
        <p:spPr>
          <a:xfrm>
            <a:off x="854016" y="1098837"/>
            <a:ext cx="10282686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การเปลี่ยนแปลงของ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Market Cap. </a:t>
            </a: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ตลาดหุ้นโลก นับตั้งแต่ปี 2017 - ปัจจุบัน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avent" panose="02000506060000020004" pitchFamily="2" charset="-34"/>
              <a:ea typeface="+mn-ea"/>
              <a:cs typeface="DB Heavent" panose="02000506060000020004" pitchFamily="2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011208-3257-48AC-AA42-A60EFE655F35}"/>
              </a:ext>
            </a:extLst>
          </p:cNvPr>
          <p:cNvSpPr txBox="1"/>
          <p:nvPr/>
        </p:nvSpPr>
        <p:spPr>
          <a:xfrm>
            <a:off x="8486020" y="6414203"/>
            <a:ext cx="3570208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&lt;&lt; update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ข้อมูลทุกๆ วันแรกของสัปดาห์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&gt;&gt;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9C83575-41FB-2F29-FD9D-73F097BBE5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1311598"/>
              </p:ext>
            </p:extLst>
          </p:nvPr>
        </p:nvGraphicFramePr>
        <p:xfrm>
          <a:off x="1360488" y="2249488"/>
          <a:ext cx="4694237" cy="2840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4701292" imgH="2842181" progId="Excel.Sheet.12">
                  <p:link updateAutomatic="1"/>
                </p:oleObj>
              </mc:Choice>
              <mc:Fallback>
                <p:oleObj name="Worksheet" r:id="rId3" imgW="4701292" imgH="2842181" progId="Excel.Sheet.12">
                  <p:link updateAutomatic="1"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E9C83575-41FB-2F29-FD9D-73F097BBE5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60488" y="2249488"/>
                        <a:ext cx="4694237" cy="2840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53AD977-3B30-0D8C-865F-EC3BA73BE038}"/>
              </a:ext>
            </a:extLst>
          </p:cNvPr>
          <p:cNvSpPr txBox="1"/>
          <p:nvPr/>
        </p:nvSpPr>
        <p:spPr>
          <a:xfrm>
            <a:off x="1744617" y="5594797"/>
            <a:ext cx="7718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หมายเหตุ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: </a:t>
            </a:r>
            <a:r>
              <a:rPr kumimoji="0" lang="th-TH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การอัดฉีดเงินเข้าระบบของธนาคารกลางต่าง มีส่วนให้ตลาดหุ้นปรับตัวสูงขึ้น ในช่วงปี 2020-2021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avent" panose="02000506060000020004" pitchFamily="2" charset="-34"/>
              <a:ea typeface="+mn-ea"/>
              <a:cs typeface="DB Heavent" panose="02000506060000020004" pitchFamily="2" charset="-34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F803F3B-291A-5FAD-F098-38078B8B94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8896556"/>
              </p:ext>
            </p:extLst>
          </p:nvPr>
        </p:nvGraphicFramePr>
        <p:xfrm>
          <a:off x="7154863" y="2463800"/>
          <a:ext cx="3840162" cy="244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2385095" imgH="1524173" progId="Excel.Sheet.12">
                  <p:link updateAutomatic="1"/>
                </p:oleObj>
              </mc:Choice>
              <mc:Fallback>
                <p:oleObj name="Worksheet" r:id="rId5" imgW="2385095" imgH="1524173" progId="Excel.Sheet.12">
                  <p:link updateAutomatic="1"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BF803F3B-291A-5FAD-F098-38078B8B94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154863" y="2463800"/>
                        <a:ext cx="3840162" cy="2447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6796547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CD84B43-89A2-4F01-8569-69A834665A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7585110"/>
              </p:ext>
            </p:extLst>
          </p:nvPr>
        </p:nvGraphicFramePr>
        <p:xfrm>
          <a:off x="403225" y="998538"/>
          <a:ext cx="11387138" cy="5256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8915400" imgH="4114800" progId="Excel.Sheet.12">
                  <p:link updateAutomatic="1"/>
                </p:oleObj>
              </mc:Choice>
              <mc:Fallback>
                <p:oleObj name="Worksheet" r:id="rId3" imgW="8915400" imgH="4114800" progId="Excel.Sheet.12">
                  <p:link updateAutomatic="1"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7CD84B43-89A2-4F01-8569-69A834665A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3225" y="998538"/>
                        <a:ext cx="11387138" cy="5256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ounded Rectangle 3"/>
          <p:cNvSpPr/>
          <p:nvPr/>
        </p:nvSpPr>
        <p:spPr>
          <a:xfrm>
            <a:off x="4911066" y="1104181"/>
            <a:ext cx="972149" cy="5151168"/>
          </a:xfrm>
          <a:prstGeom prst="roundRect">
            <a:avLst/>
          </a:prstGeom>
          <a:noFill/>
          <a:ln w="381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DB Heavent Ligh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126CBA6-521D-3946-3629-C4D588A4B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P/E </a:t>
            </a:r>
            <a:r>
              <a:rPr lang="th-TH" dirty="0"/>
              <a:t>ตลาดหุ้นสำคัญๆ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250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BCC8C7-61D7-35BD-951D-679D2BF3D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7116"/>
            <a:ext cx="12192000" cy="51037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EA432A-C770-6699-66DF-C168C9648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คาดการณ์งบ </a:t>
            </a:r>
            <a:r>
              <a:rPr lang="en-US" dirty="0"/>
              <a:t>3Q-23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8BCC0DD-DCE1-9FED-3A9A-379B6ABB3461}"/>
              </a:ext>
            </a:extLst>
          </p:cNvPr>
          <p:cNvSpPr/>
          <p:nvPr/>
        </p:nvSpPr>
        <p:spPr>
          <a:xfrm>
            <a:off x="1130061" y="1259457"/>
            <a:ext cx="819510" cy="4364966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00582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578BA5A6-7E3F-DF8D-EA99-C728A0C211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9152560"/>
              </p:ext>
            </p:extLst>
          </p:nvPr>
        </p:nvGraphicFramePr>
        <p:xfrm>
          <a:off x="457200" y="1022350"/>
          <a:ext cx="11277600" cy="539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7905718" imgH="3781240" progId="Excel.Sheet.12">
                  <p:link updateAutomatic="1"/>
                </p:oleObj>
              </mc:Choice>
              <mc:Fallback>
                <p:oleObj name="Worksheet" r:id="rId3" imgW="7905718" imgH="3781240" progId="Excel.Sheet.12">
                  <p:link updateAutomatic="1"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578BA5A6-7E3F-DF8D-EA99-C728A0C211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200" y="1022350"/>
                        <a:ext cx="11277600" cy="5394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DE37808-5EB9-4F56-8B6F-C926E48FE4AC}"/>
              </a:ext>
            </a:extLst>
          </p:cNvPr>
          <p:cNvSpPr/>
          <p:nvPr/>
        </p:nvSpPr>
        <p:spPr>
          <a:xfrm>
            <a:off x="9601200" y="1152078"/>
            <a:ext cx="1199072" cy="5265034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DB Heavent Ligh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D57A62-B722-DDCD-FA13-8FDA590D5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EPS </a:t>
            </a:r>
            <a:r>
              <a:rPr lang="th-TH" dirty="0"/>
              <a:t>ตลาดหุ้นสำคัญๆ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71384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7F51FA9-FEEB-95E8-ED32-AF47851BEF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3812463"/>
              </p:ext>
            </p:extLst>
          </p:nvPr>
        </p:nvGraphicFramePr>
        <p:xfrm>
          <a:off x="2060575" y="1047750"/>
          <a:ext cx="8070850" cy="546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5781851" imgH="3914818" progId="Excel.Sheet.12">
                  <p:link updateAutomatic="1"/>
                </p:oleObj>
              </mc:Choice>
              <mc:Fallback>
                <p:oleObj name="Worksheet" r:id="rId3" imgW="5781851" imgH="3914818" progId="Excel.Sheet.12">
                  <p:link updateAutomatic="1"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57F51FA9-FEEB-95E8-ED32-AF47851BEF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60575" y="1047750"/>
                        <a:ext cx="8070850" cy="546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DE37808-5EB9-4F56-8B6F-C926E48FE4AC}"/>
              </a:ext>
            </a:extLst>
          </p:cNvPr>
          <p:cNvSpPr/>
          <p:nvPr/>
        </p:nvSpPr>
        <p:spPr>
          <a:xfrm>
            <a:off x="7746521" y="936416"/>
            <a:ext cx="1199072" cy="5463903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DB Heavent Ligh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D57A62-B722-DDCD-FA13-8FDA590D5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EPS :</a:t>
            </a:r>
            <a:r>
              <a:rPr lang="th-TH"/>
              <a:t> </a:t>
            </a:r>
            <a:r>
              <a:rPr lang="en-US"/>
              <a:t>Growth Rate </a:t>
            </a:r>
            <a:r>
              <a:rPr lang="th-TH"/>
              <a:t>ตลาดหุ้นสำคัญๆ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86137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4F642BC-11C1-113D-3B4F-3CEE2905A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ผลตอบแทนตลาดหุ้นไทย เทียบกับตลาดโลก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843779-076E-A91E-FE37-5017495D4FD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9F1011-9A96-4148-9B4E-4A2402293BD3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Heaventt-Light" panose="02000506060000020004" pitchFamily="2" charset="-34"/>
                <a:ea typeface="+mn-ea"/>
                <a:cs typeface="DBHeaventt-Light" panose="02000506060000020004" pitchFamily="2" charset="-34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Heaventt-Light" panose="02000506060000020004" pitchFamily="2" charset="-34"/>
              <a:ea typeface="+mn-ea"/>
              <a:cs typeface="DBHeaventt-Light" panose="02000506060000020004" pitchFamily="2" charset="-34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F9F7B79F-C629-CD42-F48C-84B4F350C4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9475524"/>
              </p:ext>
            </p:extLst>
          </p:nvPr>
        </p:nvGraphicFramePr>
        <p:xfrm>
          <a:off x="1192213" y="820738"/>
          <a:ext cx="9810750" cy="563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0372649" imgH="5953056" progId="Excel.Sheet.12">
                  <p:link updateAutomatic="1"/>
                </p:oleObj>
              </mc:Choice>
              <mc:Fallback>
                <p:oleObj name="Worksheet" r:id="rId2" imgW="10372649" imgH="5953056" progId="Excel.Sheet.12">
                  <p:link updateAutomatic="1"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F9F7B79F-C629-CD42-F48C-84B4F350C4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92213" y="820738"/>
                        <a:ext cx="9810750" cy="5630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113228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246C3E43-6599-CE0E-415F-70E3DBA246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2770398"/>
              </p:ext>
            </p:extLst>
          </p:nvPr>
        </p:nvGraphicFramePr>
        <p:xfrm>
          <a:off x="460375" y="3467100"/>
          <a:ext cx="2665413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2667000" imgH="1981339" progId="Excel.Sheet.12">
                  <p:link updateAutomatic="1"/>
                </p:oleObj>
              </mc:Choice>
              <mc:Fallback>
                <p:oleObj name="Worksheet" r:id="rId2" imgW="2667000" imgH="1981339" progId="Excel.Sheet.12">
                  <p:link updateAutomatic="1"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246C3E43-6599-CE0E-415F-70E3DBA246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60375" y="3467100"/>
                        <a:ext cx="2665413" cy="198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0">
            <a:extLst>
              <a:ext uri="{FF2B5EF4-FFF2-40B4-BE49-F238E27FC236}">
                <a16:creationId xmlns:a16="http://schemas.microsoft.com/office/drawing/2014/main" id="{3169D3A1-DAAE-C96B-F5BE-F02DAD887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การปรับ </a:t>
            </a:r>
            <a:r>
              <a:rPr lang="en-US" dirty="0"/>
              <a:t>EPS </a:t>
            </a:r>
            <a:r>
              <a:rPr lang="th-TH" dirty="0"/>
              <a:t>ตลาดหุ้นสำคัญๆ</a:t>
            </a:r>
            <a:r>
              <a:rPr lang="en-US" dirty="0"/>
              <a:t>  </a:t>
            </a:r>
            <a:r>
              <a:rPr lang="th-TH" dirty="0"/>
              <a:t>ปี 2023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843779-076E-A91E-FE37-5017495D4FD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9F1011-9A96-4148-9B4E-4A2402293BD3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Heaventt-Light" panose="02000506060000020004" pitchFamily="2" charset="-34"/>
                <a:ea typeface="+mn-ea"/>
                <a:cs typeface="DBHeaventt-Light" panose="02000506060000020004" pitchFamily="2" charset="-34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Heaventt-Light" panose="02000506060000020004" pitchFamily="2" charset="-34"/>
              <a:ea typeface="+mn-ea"/>
              <a:cs typeface="DBHeaventt-Light" panose="02000506060000020004" pitchFamily="2" charset="-34"/>
            </a:endParaRPr>
          </a:p>
        </p:txBody>
      </p:sp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37E4BCEF-8C50-E92B-D4CC-BB3CE452EBBB}"/>
              </a:ext>
            </a:extLst>
          </p:cNvPr>
          <p:cNvSpPr/>
          <p:nvPr/>
        </p:nvSpPr>
        <p:spPr>
          <a:xfrm>
            <a:off x="8828530" y="1049532"/>
            <a:ext cx="484094" cy="1004047"/>
          </a:xfrm>
          <a:prstGeom prst="chevron">
            <a:avLst/>
          </a:prstGeom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DB Heavent Ligh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AC7F05-8C3C-9ADF-FF3E-712A1DE1072E}"/>
              </a:ext>
            </a:extLst>
          </p:cNvPr>
          <p:cNvSpPr txBox="1"/>
          <p:nvPr/>
        </p:nvSpPr>
        <p:spPr>
          <a:xfrm>
            <a:off x="9509873" y="1066472"/>
            <a:ext cx="262414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ปี 202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3  EPS 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เริ่มถูกปรับลดลง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B Heavent" panose="02000506060000020004" pitchFamily="2" charset="-34"/>
              <a:ea typeface="+mn-ea"/>
              <a:cs typeface="DB Heavent" panose="02000506060000020004" pitchFamily="2" charset="-34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53AEB50-62C8-2C34-DF8C-BFC7B1C95095}"/>
              </a:ext>
            </a:extLst>
          </p:cNvPr>
          <p:cNvCxnSpPr>
            <a:cxnSpLocks/>
          </p:cNvCxnSpPr>
          <p:nvPr/>
        </p:nvCxnSpPr>
        <p:spPr>
          <a:xfrm>
            <a:off x="2112555" y="3968391"/>
            <a:ext cx="534838" cy="1337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C0287C3A-4068-33BA-3614-F78967F300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5491464"/>
              </p:ext>
            </p:extLst>
          </p:nvPr>
        </p:nvGraphicFramePr>
        <p:xfrm>
          <a:off x="265113" y="917575"/>
          <a:ext cx="2767012" cy="193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2695651" imgH="1885950" progId="Excel.Sheet.12">
                  <p:link updateAutomatic="1"/>
                </p:oleObj>
              </mc:Choice>
              <mc:Fallback>
                <p:oleObj name="Worksheet" r:id="rId4" imgW="2695651" imgH="1885950" progId="Excel.Sheet.12">
                  <p:link updateAutomatic="1"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C0287C3A-4068-33BA-3614-F78967F300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5113" y="917575"/>
                        <a:ext cx="2767012" cy="1935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A788A5F0-9A7B-03AD-878C-0B9E808F24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785551"/>
              </p:ext>
            </p:extLst>
          </p:nvPr>
        </p:nvGraphicFramePr>
        <p:xfrm>
          <a:off x="3079750" y="895350"/>
          <a:ext cx="2767013" cy="200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2667000" imgH="1933644" progId="Excel.Sheet.12">
                  <p:link updateAutomatic="1"/>
                </p:oleObj>
              </mc:Choice>
              <mc:Fallback>
                <p:oleObj name="Worksheet" r:id="rId6" imgW="2667000" imgH="1933644" progId="Excel.Sheet.12">
                  <p:link updateAutomatic="1"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A788A5F0-9A7B-03AD-878C-0B9E808F24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079750" y="895350"/>
                        <a:ext cx="2767013" cy="200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213E206D-A576-1F23-0007-82E6D63CA3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4452091"/>
              </p:ext>
            </p:extLst>
          </p:nvPr>
        </p:nvGraphicFramePr>
        <p:xfrm>
          <a:off x="6040438" y="925513"/>
          <a:ext cx="2589212" cy="190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8" imgW="2676449" imgH="1971675" progId="Excel.Sheet.12">
                  <p:link updateAutomatic="1"/>
                </p:oleObj>
              </mc:Choice>
              <mc:Fallback>
                <p:oleObj name="Worksheet" r:id="rId8" imgW="2676449" imgH="1971675" progId="Excel.Sheet.12">
                  <p:link updateAutomatic="1"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213E206D-A576-1F23-0007-82E6D63CA3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040438" y="925513"/>
                        <a:ext cx="2589212" cy="1908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621080F4-69B5-3F5C-9E9D-E153249E39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8571094"/>
              </p:ext>
            </p:extLst>
          </p:nvPr>
        </p:nvGraphicFramePr>
        <p:xfrm>
          <a:off x="3368675" y="3436938"/>
          <a:ext cx="2759075" cy="201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0" imgW="2685898" imgH="1962323" progId="Excel.Sheet.12">
                  <p:link updateAutomatic="1"/>
                </p:oleObj>
              </mc:Choice>
              <mc:Fallback>
                <p:oleObj name="Worksheet" r:id="rId10" imgW="2685898" imgH="1962323" progId="Excel.Sheet.12">
                  <p:link updateAutomatic="1"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621080F4-69B5-3F5C-9E9D-E153249E39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368675" y="3436938"/>
                        <a:ext cx="2759075" cy="2016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B82BD0E9-3020-E894-DFFC-81B46522AB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0763803"/>
              </p:ext>
            </p:extLst>
          </p:nvPr>
        </p:nvGraphicFramePr>
        <p:xfrm>
          <a:off x="9082088" y="2054225"/>
          <a:ext cx="2717800" cy="198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2" imgW="2685898" imgH="1962323" progId="Excel.Sheet.12">
                  <p:link updateAutomatic="1"/>
                </p:oleObj>
              </mc:Choice>
              <mc:Fallback>
                <p:oleObj name="Worksheet" r:id="rId12" imgW="2685898" imgH="1962323" progId="Excel.Sheet.12">
                  <p:link updateAutomatic="1"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B82BD0E9-3020-E894-DFFC-81B46522AB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082088" y="2054225"/>
                        <a:ext cx="2717800" cy="198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C0F3943C-9E00-B9BF-00D8-FBDB05DCEA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4255176"/>
              </p:ext>
            </p:extLst>
          </p:nvPr>
        </p:nvGraphicFramePr>
        <p:xfrm>
          <a:off x="6364288" y="3451225"/>
          <a:ext cx="2667000" cy="190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4" imgW="2733751" imgH="1943308" progId="Excel.Sheet.12">
                  <p:link updateAutomatic="1"/>
                </p:oleObj>
              </mc:Choice>
              <mc:Fallback>
                <p:oleObj name="Worksheet" r:id="rId14" imgW="2733751" imgH="1943308" progId="Excel.Sheet.12">
                  <p:link updateAutomatic="1"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C0F3943C-9E00-B9BF-00D8-FBDB05DCEA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364288" y="3451225"/>
                        <a:ext cx="2667000" cy="1900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0ABFE41F-B3CF-150D-E0C9-B92675E621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2452348"/>
              </p:ext>
            </p:extLst>
          </p:nvPr>
        </p:nvGraphicFramePr>
        <p:xfrm>
          <a:off x="9107487" y="4389438"/>
          <a:ext cx="2624138" cy="192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6" imgW="2667000" imgH="1962323" progId="Excel.Sheet.12">
                  <p:link updateAutomatic="1"/>
                </p:oleObj>
              </mc:Choice>
              <mc:Fallback>
                <p:oleObj name="Worksheet" r:id="rId16" imgW="2667000" imgH="1962323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9107487" y="4389438"/>
                        <a:ext cx="2624138" cy="1924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7830643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C5F30-0E9A-6A7A-BCBE-6B18183F6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กำไรตลาดหุ้นปีนี้ ผลกระทบจากปัจจัยลบรอบด้าน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CC0DD7-DDF3-3197-AE0A-0E69F7EC3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465" y="845388"/>
            <a:ext cx="9082787" cy="560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65230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216210BB-0C91-B6D0-04D9-1DAE6962DB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6327840"/>
              </p:ext>
            </p:extLst>
          </p:nvPr>
        </p:nvGraphicFramePr>
        <p:xfrm>
          <a:off x="371475" y="654433"/>
          <a:ext cx="11449050" cy="559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1448898" imgH="5591140" progId="Excel.Sheet.12">
                  <p:link updateAutomatic="1"/>
                </p:oleObj>
              </mc:Choice>
              <mc:Fallback>
                <p:oleObj name="Worksheet" r:id="rId2" imgW="11448898" imgH="5591140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1475" y="654433"/>
                        <a:ext cx="11449050" cy="559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9490498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C5F30-0E9A-6A7A-BCBE-6B18183F6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ปรับกำไรตลาดหุ้นปีนี้ลง 6</a:t>
            </a:r>
            <a:r>
              <a:rPr lang="en-US" dirty="0"/>
              <a:t>%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18EFE8-CACC-E279-FB2B-D41E65024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603" y="1000665"/>
            <a:ext cx="9120794" cy="532493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59FBA02-3295-9532-CA3F-66B68849BFF8}"/>
              </a:ext>
            </a:extLst>
          </p:cNvPr>
          <p:cNvSpPr/>
          <p:nvPr/>
        </p:nvSpPr>
        <p:spPr>
          <a:xfrm>
            <a:off x="7858664" y="4390846"/>
            <a:ext cx="707366" cy="3278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0F7F31-BDC4-EFA3-B90E-3C2B44A4CE37}"/>
              </a:ext>
            </a:extLst>
          </p:cNvPr>
          <p:cNvSpPr txBox="1"/>
          <p:nvPr/>
        </p:nvSpPr>
        <p:spPr>
          <a:xfrm rot="19685837">
            <a:off x="5225299" y="2983789"/>
            <a:ext cx="36662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ประมาณการครั้งก่อน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</p:spTree>
    <p:extLst>
      <p:ext uri="{BB962C8B-B14F-4D97-AF65-F5344CB8AC3E}">
        <p14:creationId xmlns:p14="http://schemas.microsoft.com/office/powerpoint/2010/main" val="14398457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98C574DC-CDC8-29C5-40EB-832302DB3A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625974"/>
              </p:ext>
            </p:extLst>
          </p:nvPr>
        </p:nvGraphicFramePr>
        <p:xfrm>
          <a:off x="536575" y="3768725"/>
          <a:ext cx="6429375" cy="265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429451" imgH="2657475" progId="Excel.Sheet.12">
                  <p:link updateAutomatic="1"/>
                </p:oleObj>
              </mc:Choice>
              <mc:Fallback>
                <p:oleObj name="Worksheet" r:id="rId3" imgW="6429451" imgH="2657475" progId="Excel.Sheet.12">
                  <p:link updateAutomatic="1"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98C574DC-CDC8-29C5-40EB-832302DB3A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6575" y="3768725"/>
                        <a:ext cx="6429375" cy="2657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C87F9DBA-DA5F-DD73-5C35-EEAB4E0B98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6509793"/>
              </p:ext>
            </p:extLst>
          </p:nvPr>
        </p:nvGraphicFramePr>
        <p:xfrm>
          <a:off x="546100" y="912813"/>
          <a:ext cx="5994400" cy="2686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8763000" imgH="3924335" progId="Excel.Sheet.12">
                  <p:link updateAutomatic="1"/>
                </p:oleObj>
              </mc:Choice>
              <mc:Fallback>
                <p:oleObj name="Worksheet" r:id="rId5" imgW="8763000" imgH="3924335" progId="Excel.Sheet.12">
                  <p:link updateAutomatic="1"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C87F9DBA-DA5F-DD73-5C35-EEAB4E0B98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6100" y="912813"/>
                        <a:ext cx="5994400" cy="2686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7810ACA7-AC3B-4831-8824-D4C5D87E4647}"/>
              </a:ext>
            </a:extLst>
          </p:cNvPr>
          <p:cNvSpPr>
            <a:spLocks/>
          </p:cNvSpPr>
          <p:nvPr/>
        </p:nvSpPr>
        <p:spPr>
          <a:xfrm>
            <a:off x="714643" y="118253"/>
            <a:ext cx="69937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8" marR="0" lvl="1" indent="0" algn="l" defTabSz="895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ct val="100000"/>
              <a:buFontTx/>
              <a:buNone/>
              <a:tabLst/>
              <a:defRPr>
                <a:uFillTx/>
              </a:defRPr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Yu Gothic Medium" panose="020B0500000000000000" pitchFamily="34" charset="-128"/>
                <a:cs typeface="Arial" panose="020B0604020202020204" pitchFamily="34" charset="0"/>
              </a:rPr>
              <a:t>SET Profitability as of  1Q-2022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08CB7B-9BCD-A752-2E72-0EAE5C780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Profitability as of  2Q-2023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E6223A-D0BF-FF42-7023-FAEDD3D9183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707" y="2401817"/>
            <a:ext cx="297482" cy="2204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52FEB0-F993-DF03-E06C-50C56981C85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0804" y="5305457"/>
            <a:ext cx="306394" cy="227031"/>
          </a:xfrm>
          <a:prstGeom prst="rect">
            <a:avLst/>
          </a:prstGeom>
        </p:spPr>
      </p:pic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C84EAC36-C69F-AA40-00F3-90DE81DC00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2758234"/>
              </p:ext>
            </p:extLst>
          </p:nvPr>
        </p:nvGraphicFramePr>
        <p:xfrm>
          <a:off x="7512050" y="912813"/>
          <a:ext cx="4144963" cy="2363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9" imgW="5429098" imgH="3095764" progId="Excel.Sheet.12">
                  <p:link updateAutomatic="1"/>
                </p:oleObj>
              </mc:Choice>
              <mc:Fallback>
                <p:oleObj name="Worksheet" r:id="rId9" imgW="5429098" imgH="3095764" progId="Excel.Sheet.12">
                  <p:link updateAutomatic="1"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C84EAC36-C69F-AA40-00F3-90DE81DC00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512050" y="912813"/>
                        <a:ext cx="4144963" cy="2363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0898DB63-9941-D718-0270-8A990826A6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3771077"/>
              </p:ext>
            </p:extLst>
          </p:nvPr>
        </p:nvGraphicFramePr>
        <p:xfrm>
          <a:off x="7600950" y="3494088"/>
          <a:ext cx="4210050" cy="2849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1" imgW="5390998" imgH="3648144" progId="Excel.Sheet.12">
                  <p:link updateAutomatic="1"/>
                </p:oleObj>
              </mc:Choice>
              <mc:Fallback>
                <p:oleObj name="Worksheet" r:id="rId11" imgW="5390998" imgH="3648144" progId="Excel.Sheet.12">
                  <p:link updateAutomatic="1"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0898DB63-9941-D718-0270-8A990826A6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600950" y="3494088"/>
                        <a:ext cx="4210050" cy="2849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5286707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3A7190A-078E-61FF-28F0-03B4C86E6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80" y="838149"/>
            <a:ext cx="5760640" cy="58727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18D440-352C-710D-1097-0AEB21904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212" y="813135"/>
            <a:ext cx="5588420" cy="569717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078D7EB-C54A-405D-9D2C-D12074244180}"/>
              </a:ext>
            </a:extLst>
          </p:cNvPr>
          <p:cNvSpPr txBox="1">
            <a:spLocks/>
          </p:cNvSpPr>
          <p:nvPr/>
        </p:nvSpPr>
        <p:spPr>
          <a:xfrm>
            <a:off x="320080" y="147103"/>
            <a:ext cx="10290410" cy="7277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3B66"/>
                </a:solidFill>
                <a:latin typeface="DB Heavent Med" panose="02000606060000090000" pitchFamily="2" charset="-34"/>
                <a:ea typeface="+mj-ea"/>
                <a:cs typeface="DB Heavent Med" panose="02000606060000090000" pitchFamily="2" charset="-3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B66"/>
                </a:solidFill>
                <a:effectLst/>
                <a:uLnTx/>
                <a:uFillTx/>
                <a:latin typeface="DB Heavent Med" panose="02000606060000090000" pitchFamily="2" charset="-34"/>
                <a:ea typeface="+mj-ea"/>
                <a:cs typeface="DB Heavent Med" panose="02000606060000090000" pitchFamily="2" charset="-34"/>
              </a:rPr>
              <a:t>4Q223Strategy 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B66"/>
                </a:solidFill>
                <a:effectLst/>
                <a:uLnTx/>
                <a:uFillTx/>
                <a:latin typeface="DB Heavent Med" panose="02000606060000090000" pitchFamily="2" charset="-34"/>
                <a:ea typeface="+mj-ea"/>
                <a:cs typeface="DB Heavent Med" panose="02000606060000090000" pitchFamily="2" charset="-34"/>
              </a:rPr>
              <a:t>Sector 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srgbClr val="003B66"/>
                </a:solidFill>
                <a:effectLst/>
                <a:uLnTx/>
                <a:uFillTx/>
                <a:latin typeface="DB Heavent Med" panose="02000606060000090000" pitchFamily="2" charset="-34"/>
                <a:ea typeface="+mj-ea"/>
                <a:cs typeface="DB Heavent Med" panose="02000606060000090000" pitchFamily="2" charset="-34"/>
              </a:rPr>
              <a:t>ที่กำไรมีผลต่อตลาดมากที่สุด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0B88FD4-E430-CB38-55DA-35907CB07D17}"/>
              </a:ext>
            </a:extLst>
          </p:cNvPr>
          <p:cNvSpPr/>
          <p:nvPr/>
        </p:nvSpPr>
        <p:spPr>
          <a:xfrm>
            <a:off x="393772" y="1412776"/>
            <a:ext cx="5414196" cy="792088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72A39F9-CF75-D75F-1515-F22D7472971C}"/>
              </a:ext>
            </a:extLst>
          </p:cNvPr>
          <p:cNvSpPr/>
          <p:nvPr/>
        </p:nvSpPr>
        <p:spPr>
          <a:xfrm>
            <a:off x="6238070" y="1340768"/>
            <a:ext cx="5330538" cy="1512168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</p:spTree>
    <p:extLst>
      <p:ext uri="{BB962C8B-B14F-4D97-AF65-F5344CB8AC3E}">
        <p14:creationId xmlns:p14="http://schemas.microsoft.com/office/powerpoint/2010/main" val="242214152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0235D8-EF81-9BF4-4BB3-F1F9BD0935D2}"/>
              </a:ext>
            </a:extLst>
          </p:cNvPr>
          <p:cNvSpPr txBox="1"/>
          <p:nvPr/>
        </p:nvSpPr>
        <p:spPr>
          <a:xfrm>
            <a:off x="388189" y="6435306"/>
            <a:ext cx="4822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PER Emerging market.xlsx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A4E962-6155-D485-DE16-272A7E391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222" y="380238"/>
            <a:ext cx="10925556" cy="609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739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862C68-0CC4-8243-90FE-289413A69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" y="1172370"/>
            <a:ext cx="11763375" cy="35557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EA432A-C770-6699-66DF-C168C9648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คาดการณ์งบ </a:t>
            </a:r>
            <a:r>
              <a:rPr lang="en-US" dirty="0"/>
              <a:t>3Q-23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8BCC0DD-DCE1-9FED-3A9A-379B6ABB3461}"/>
              </a:ext>
            </a:extLst>
          </p:cNvPr>
          <p:cNvSpPr/>
          <p:nvPr/>
        </p:nvSpPr>
        <p:spPr>
          <a:xfrm>
            <a:off x="9005977" y="905774"/>
            <a:ext cx="3062377" cy="408892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61375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D0AC60-E7CF-792E-6DC6-FC74FC2E6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643" y="846006"/>
            <a:ext cx="9632714" cy="562380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810ACA7-AC3B-4831-8824-D4C5D87E4647}"/>
              </a:ext>
            </a:extLst>
          </p:cNvPr>
          <p:cNvSpPr>
            <a:spLocks/>
          </p:cNvSpPr>
          <p:nvPr/>
        </p:nvSpPr>
        <p:spPr>
          <a:xfrm>
            <a:off x="714643" y="118253"/>
            <a:ext cx="69937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8" marR="0" lvl="1" indent="0" algn="l" defTabSz="895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ct val="100000"/>
              <a:buFontTx/>
              <a:buNone/>
              <a:tabLst/>
              <a:defRPr>
                <a:uFillTx/>
              </a:defRPr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Yu Gothic Medium" panose="020B0500000000000000" pitchFamily="34" charset="-128"/>
                <a:cs typeface="Arial" panose="020B0604020202020204" pitchFamily="34" charset="0"/>
              </a:rPr>
              <a:t>SET Index Target  for 2022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192570" y="4373752"/>
            <a:ext cx="9400960" cy="30044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DB Heavent Light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F560C9A-D84A-D509-8511-FAF51CBBE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Index Target  for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9152EB-BF52-98BD-1020-03960E16AB98}"/>
              </a:ext>
            </a:extLst>
          </p:cNvPr>
          <p:cNvSpPr txBox="1"/>
          <p:nvPr/>
        </p:nvSpPr>
        <p:spPr>
          <a:xfrm rot="19685837">
            <a:off x="5225299" y="2983789"/>
            <a:ext cx="36662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ประมาณการครั้งก่อน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</p:spTree>
    <p:extLst>
      <p:ext uri="{BB962C8B-B14F-4D97-AF65-F5344CB8AC3E}">
        <p14:creationId xmlns:p14="http://schemas.microsoft.com/office/powerpoint/2010/main" val="251943350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816008-C0FE-532C-9C70-73E7AC766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613" y="846006"/>
            <a:ext cx="10304778" cy="560734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810ACA7-AC3B-4831-8824-D4C5D87E4647}"/>
              </a:ext>
            </a:extLst>
          </p:cNvPr>
          <p:cNvSpPr>
            <a:spLocks/>
          </p:cNvSpPr>
          <p:nvPr/>
        </p:nvSpPr>
        <p:spPr>
          <a:xfrm>
            <a:off x="714643" y="118253"/>
            <a:ext cx="69937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8" marR="0" lvl="1" indent="0" algn="l" defTabSz="895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ct val="100000"/>
              <a:buFontTx/>
              <a:buNone/>
              <a:tabLst/>
              <a:defRPr>
                <a:uFillTx/>
              </a:defRPr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Yu Gothic Medium" panose="020B0500000000000000" pitchFamily="34" charset="-128"/>
                <a:cs typeface="Arial" panose="020B0604020202020204" pitchFamily="34" charset="0"/>
              </a:rPr>
              <a:t>SET Index Target  for 2022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97587" y="4419004"/>
            <a:ext cx="9400960" cy="353683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DB Heavent Light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F560C9A-D84A-D509-8511-FAF51CBBE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Index Target  for 2023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4EA743-BCC0-45BE-452A-E21E7AD23E3B}"/>
              </a:ext>
            </a:extLst>
          </p:cNvPr>
          <p:cNvSpPr txBox="1"/>
          <p:nvPr/>
        </p:nvSpPr>
        <p:spPr>
          <a:xfrm rot="19685837">
            <a:off x="5225299" y="2983789"/>
            <a:ext cx="36662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ประมาณการครั้งก่อน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</p:spTree>
    <p:extLst>
      <p:ext uri="{BB962C8B-B14F-4D97-AF65-F5344CB8AC3E}">
        <p14:creationId xmlns:p14="http://schemas.microsoft.com/office/powerpoint/2010/main" val="232811969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103FC5E-9A81-0CC7-7766-8BB5D5EC0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302" y="846006"/>
            <a:ext cx="9557734" cy="56217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810ACA7-AC3B-4831-8824-D4C5D87E4647}"/>
              </a:ext>
            </a:extLst>
          </p:cNvPr>
          <p:cNvSpPr>
            <a:spLocks/>
          </p:cNvSpPr>
          <p:nvPr/>
        </p:nvSpPr>
        <p:spPr>
          <a:xfrm>
            <a:off x="714643" y="118253"/>
            <a:ext cx="69937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8" marR="0" lvl="1" indent="0" algn="l" defTabSz="895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ct val="100000"/>
              <a:buFontTx/>
              <a:buNone/>
              <a:tabLst/>
              <a:defRPr>
                <a:uFillTx/>
              </a:defRPr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Yu Gothic Medium" panose="020B0500000000000000" pitchFamily="34" charset="-128"/>
                <a:cs typeface="Arial" panose="020B0604020202020204" pitchFamily="34" charset="0"/>
              </a:rPr>
              <a:t>SET Index Target  for 2022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535504" y="5185663"/>
            <a:ext cx="7401126" cy="353683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DB Heavent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69285" y="798948"/>
            <a:ext cx="1094117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16-Nov-22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F560C9A-D84A-D509-8511-FAF51CBBE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Index Target  for 2023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BF41CB-E73C-490D-AECD-7DE8B3A4ADB9}"/>
              </a:ext>
            </a:extLst>
          </p:cNvPr>
          <p:cNvSpPr txBox="1"/>
          <p:nvPr/>
        </p:nvSpPr>
        <p:spPr>
          <a:xfrm rot="19685837">
            <a:off x="5225299" y="2983789"/>
            <a:ext cx="36662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ประมาณการครั้งก่อน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</p:spTree>
    <p:extLst>
      <p:ext uri="{BB962C8B-B14F-4D97-AF65-F5344CB8AC3E}">
        <p14:creationId xmlns:p14="http://schemas.microsoft.com/office/powerpoint/2010/main" val="369449995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F3C5E4-2814-98E4-B969-00545C63E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520" y="927946"/>
            <a:ext cx="9542775" cy="557129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810ACA7-AC3B-4831-8824-D4C5D87E4647}"/>
              </a:ext>
            </a:extLst>
          </p:cNvPr>
          <p:cNvSpPr>
            <a:spLocks/>
          </p:cNvSpPr>
          <p:nvPr/>
        </p:nvSpPr>
        <p:spPr>
          <a:xfrm>
            <a:off x="714643" y="118253"/>
            <a:ext cx="69937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8" marR="0" lvl="1" indent="0" algn="l" defTabSz="895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ct val="100000"/>
              <a:buFontTx/>
              <a:buNone/>
              <a:tabLst/>
              <a:defRPr>
                <a:uFillTx/>
              </a:defRPr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Yu Gothic Medium" panose="020B0500000000000000" pitchFamily="34" charset="-128"/>
                <a:cs typeface="Arial" panose="020B0604020202020204" pitchFamily="34" charset="0"/>
              </a:rPr>
              <a:t>SET Index Target  for 2022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395520" y="4461045"/>
            <a:ext cx="9400960" cy="353683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DB Heavent Light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F560C9A-D84A-D509-8511-FAF51CBBE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Index Target  for 2023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528104-23F4-4D43-EEB7-1A634BFD02FF}"/>
              </a:ext>
            </a:extLst>
          </p:cNvPr>
          <p:cNvSpPr txBox="1"/>
          <p:nvPr/>
        </p:nvSpPr>
        <p:spPr>
          <a:xfrm rot="19685837">
            <a:off x="5225299" y="2983789"/>
            <a:ext cx="36662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ประมาณการครั้งก่อน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</p:spTree>
    <p:extLst>
      <p:ext uri="{BB962C8B-B14F-4D97-AF65-F5344CB8AC3E}">
        <p14:creationId xmlns:p14="http://schemas.microsoft.com/office/powerpoint/2010/main" val="350438821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869285" y="798948"/>
            <a:ext cx="1094117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15-Jan-23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F560C9A-D84A-D509-8511-FAF51CBBE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P/E</a:t>
            </a:r>
            <a:r>
              <a:rPr lang="th-TH" dirty="0"/>
              <a:t> </a:t>
            </a:r>
            <a:r>
              <a:rPr lang="en-US" dirty="0"/>
              <a:t>(base on SET’s Report)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3F8C1E-AAFF-86B6-8366-5031B2C16F7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011" y="846006"/>
            <a:ext cx="9829978" cy="5697892"/>
          </a:xfrm>
          <a:prstGeom prst="rect">
            <a:avLst/>
          </a:prstGeom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B7B23D94-469C-0BC8-5927-FBA09E978D3E}"/>
              </a:ext>
            </a:extLst>
          </p:cNvPr>
          <p:cNvSpPr txBox="1"/>
          <p:nvPr/>
        </p:nvSpPr>
        <p:spPr>
          <a:xfrm>
            <a:off x="3074894" y="1199058"/>
            <a:ext cx="5057888" cy="2404334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P/E  (2010 - Feb 2020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) ....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before Covid-19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D66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Average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16.9 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เท่า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;  1 SD = 2.8  times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0.5 SD = 18.37 times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1.0 SD = 19.81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times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-0.5 SD = 15.48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times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-1 SD = 14.04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D66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times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E8C1D8-D93B-1025-751D-D3CCDD1EEC90}"/>
              </a:ext>
            </a:extLst>
          </p:cNvPr>
          <p:cNvSpPr txBox="1"/>
          <p:nvPr/>
        </p:nvSpPr>
        <p:spPr>
          <a:xfrm>
            <a:off x="10497043" y="4266756"/>
            <a:ext cx="796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16.9 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CB631A-A84E-BFF8-6AB1-D67950553DFD}"/>
              </a:ext>
            </a:extLst>
          </p:cNvPr>
          <p:cNvSpPr txBox="1"/>
          <p:nvPr/>
        </p:nvSpPr>
        <p:spPr>
          <a:xfrm rot="19685837">
            <a:off x="5225299" y="2983789"/>
            <a:ext cx="36662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 Light"/>
                <a:ea typeface="+mn-ea"/>
                <a:cs typeface="DB Heavent Light"/>
              </a:rPr>
              <a:t>ประมาณการครั้งก่อน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B Heavent Light"/>
              <a:ea typeface="+mn-ea"/>
              <a:cs typeface="DB Heavent Light"/>
            </a:endParaRPr>
          </a:p>
        </p:txBody>
      </p:sp>
    </p:spTree>
    <p:extLst>
      <p:ext uri="{BB962C8B-B14F-4D97-AF65-F5344CB8AC3E}">
        <p14:creationId xmlns:p14="http://schemas.microsoft.com/office/powerpoint/2010/main" val="8335123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98C574DC-CDC8-29C5-40EB-832302DB3A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9238453"/>
              </p:ext>
            </p:extLst>
          </p:nvPr>
        </p:nvGraphicFramePr>
        <p:xfrm>
          <a:off x="536575" y="3768725"/>
          <a:ext cx="6429375" cy="265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429202" imgH="2657302" progId="Excel.Sheet.12">
                  <p:link updateAutomatic="1"/>
                </p:oleObj>
              </mc:Choice>
              <mc:Fallback>
                <p:oleObj name="Worksheet" r:id="rId3" imgW="6429202" imgH="2657302" progId="Excel.Sheet.12">
                  <p:link updateAutomatic="1"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98C574DC-CDC8-29C5-40EB-832302DB3A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6575" y="3768725"/>
                        <a:ext cx="6429375" cy="2657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C87F9DBA-DA5F-DD73-5C35-EEAB4E0B98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794758"/>
              </p:ext>
            </p:extLst>
          </p:nvPr>
        </p:nvGraphicFramePr>
        <p:xfrm>
          <a:off x="546100" y="912813"/>
          <a:ext cx="5994400" cy="2686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8763000" imgH="3924300" progId="Excel.Sheet.12">
                  <p:link updateAutomatic="1"/>
                </p:oleObj>
              </mc:Choice>
              <mc:Fallback>
                <p:oleObj name="Worksheet" r:id="rId5" imgW="8763000" imgH="3924300" progId="Excel.Sheet.12">
                  <p:link updateAutomatic="1"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C87F9DBA-DA5F-DD73-5C35-EEAB4E0B98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6100" y="912813"/>
                        <a:ext cx="5994400" cy="2686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7810ACA7-AC3B-4831-8824-D4C5D87E4647}"/>
              </a:ext>
            </a:extLst>
          </p:cNvPr>
          <p:cNvSpPr>
            <a:spLocks/>
          </p:cNvSpPr>
          <p:nvPr/>
        </p:nvSpPr>
        <p:spPr>
          <a:xfrm>
            <a:off x="714643" y="118253"/>
            <a:ext cx="69937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8" marR="0" lvl="1" indent="0" algn="l" defTabSz="895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ct val="100000"/>
              <a:buFontTx/>
              <a:buNone/>
              <a:tabLst/>
              <a:defRPr>
                <a:uFillTx/>
              </a:defRPr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Yu Gothic Medium" panose="020B0500000000000000" pitchFamily="34" charset="-128"/>
                <a:cs typeface="Arial" panose="020B0604020202020204" pitchFamily="34" charset="0"/>
              </a:rPr>
              <a:t>SET Profitability as of  1Q-2022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08CB7B-9BCD-A752-2E72-0EAE5C780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Profitability as of  1Q-2023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E6223A-D0BF-FF42-7023-FAEDD3D9183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9475" y="2410961"/>
            <a:ext cx="297482" cy="2204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52FEB0-F993-DF03-E06C-50C56981C85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258" y="5351177"/>
            <a:ext cx="306394" cy="227031"/>
          </a:xfrm>
          <a:prstGeom prst="rect">
            <a:avLst/>
          </a:prstGeom>
        </p:spPr>
      </p:pic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C84EAC36-C69F-AA40-00F3-90DE81DC00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2274142"/>
              </p:ext>
            </p:extLst>
          </p:nvPr>
        </p:nvGraphicFramePr>
        <p:xfrm>
          <a:off x="7512050" y="912813"/>
          <a:ext cx="4144963" cy="2363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9" imgW="5429250" imgH="3095452" progId="Excel.Sheet.12">
                  <p:link updateAutomatic="1"/>
                </p:oleObj>
              </mc:Choice>
              <mc:Fallback>
                <p:oleObj name="Worksheet" r:id="rId9" imgW="5429250" imgH="3095452" progId="Excel.Sheet.12">
                  <p:link updateAutomatic="1"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C84EAC36-C69F-AA40-00F3-90DE81DC00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512050" y="912813"/>
                        <a:ext cx="4144963" cy="2363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0898DB63-9941-D718-0270-8A990826A6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581693"/>
              </p:ext>
            </p:extLst>
          </p:nvPr>
        </p:nvGraphicFramePr>
        <p:xfrm>
          <a:off x="7600950" y="3494088"/>
          <a:ext cx="4210050" cy="2849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1" imgW="5391150" imgH="3647902" progId="Excel.Sheet.12">
                  <p:link updateAutomatic="1"/>
                </p:oleObj>
              </mc:Choice>
              <mc:Fallback>
                <p:oleObj name="Worksheet" r:id="rId11" imgW="5391150" imgH="3647902" progId="Excel.Sheet.12">
                  <p:link updateAutomatic="1"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0898DB63-9941-D718-0270-8A990826A6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600950" y="3494088"/>
                        <a:ext cx="4210050" cy="2849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883226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BA03949F-E43E-1A6B-9830-0C720B43D47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6725" y="3725863"/>
          <a:ext cx="6429375" cy="265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429451" imgH="2657475" progId="Excel.Sheet.12">
                  <p:link updateAutomatic="1"/>
                </p:oleObj>
              </mc:Choice>
              <mc:Fallback>
                <p:oleObj name="Worksheet" r:id="rId3" imgW="6429451" imgH="2657475" progId="Excel.Sheet.12">
                  <p:link updateAutomatic="1"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BA03949F-E43E-1A6B-9830-0C720B43D4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6725" y="3725863"/>
                        <a:ext cx="6429375" cy="2657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06581FAC-D636-8743-3AF2-1ACFF036B4C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2463" y="881063"/>
          <a:ext cx="6356350" cy="2846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8763000" imgH="3924335" progId="Excel.Sheet.12">
                  <p:link updateAutomatic="1"/>
                </p:oleObj>
              </mc:Choice>
              <mc:Fallback>
                <p:oleObj name="Worksheet" r:id="rId5" imgW="8763000" imgH="3924335" progId="Excel.Sheet.12">
                  <p:link updateAutomatic="1"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06581FAC-D636-8743-3AF2-1ACFF036B4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2463" y="881063"/>
                        <a:ext cx="6356350" cy="2846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7810ACA7-AC3B-4831-8824-D4C5D87E4647}"/>
              </a:ext>
            </a:extLst>
          </p:cNvPr>
          <p:cNvSpPr>
            <a:spLocks/>
          </p:cNvSpPr>
          <p:nvPr/>
        </p:nvSpPr>
        <p:spPr>
          <a:xfrm>
            <a:off x="714643" y="118253"/>
            <a:ext cx="69937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8" marR="0" lvl="1" indent="0" algn="l" defTabSz="895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ct val="100000"/>
              <a:buFontTx/>
              <a:buNone/>
              <a:tabLst/>
              <a:defRPr>
                <a:uFillTx/>
              </a:defRPr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Yu Gothic Medium" panose="020B0500000000000000" pitchFamily="34" charset="-128"/>
                <a:cs typeface="Arial" panose="020B0604020202020204" pitchFamily="34" charset="0"/>
              </a:rPr>
              <a:t>SET Profitability as of  1Q-2022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08CB7B-9BCD-A752-2E72-0EAE5C780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Profitability as of  4Q-2022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8412F6-451C-FCA6-59AD-5124F664FB7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8297" y="2529563"/>
            <a:ext cx="297483" cy="2204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E6223A-D0BF-FF42-7023-FAEDD3D9183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2873" y="2419350"/>
            <a:ext cx="297482" cy="2204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52FEB0-F993-DF03-E06C-50C56981C85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4930" y="5259134"/>
            <a:ext cx="306394" cy="227031"/>
          </a:xfrm>
          <a:prstGeom prst="rect">
            <a:avLst/>
          </a:prstGeom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E1D14425-3E60-AB85-73CE-6707AC8BB90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86650" y="904875"/>
          <a:ext cx="4500563" cy="256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9" imgW="5429098" imgH="3095764" progId="Excel.Sheet.12">
                  <p:link updateAutomatic="1"/>
                </p:oleObj>
              </mc:Choice>
              <mc:Fallback>
                <p:oleObj name="Worksheet" r:id="rId9" imgW="5429098" imgH="3095764" progId="Excel.Sheet.12">
                  <p:link updateAutomatic="1"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E1D14425-3E60-AB85-73CE-6707AC8BB9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486650" y="904875"/>
                        <a:ext cx="4500563" cy="2565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01EF349F-64DE-123B-1344-852A22928F7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08900" y="3581400"/>
          <a:ext cx="4203700" cy="284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1" imgW="5390998" imgH="3648144" progId="Excel.Sheet.12">
                  <p:link updateAutomatic="1"/>
                </p:oleObj>
              </mc:Choice>
              <mc:Fallback>
                <p:oleObj name="Worksheet" r:id="rId11" imgW="5390998" imgH="3648144" progId="Excel.Sheet.12">
                  <p:link updateAutomatic="1"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01EF349F-64DE-123B-1344-852A22928F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708900" y="3581400"/>
                        <a:ext cx="4203700" cy="284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8AB55008-00DD-B977-2C52-C3F70AEB8CE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5100" y="5372649"/>
            <a:ext cx="306394" cy="22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40994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5CF9BEB-B794-053F-A0FD-D2C7E39E1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Indicators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CD8BD17-D22F-E60E-67BE-3B27B56378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1411396"/>
              </p:ext>
            </p:extLst>
          </p:nvPr>
        </p:nvGraphicFramePr>
        <p:xfrm>
          <a:off x="847096" y="1052513"/>
          <a:ext cx="3286125" cy="207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3286077" imgH="2076592" progId="Excel.Sheet.12">
                  <p:link updateAutomatic="1"/>
                </p:oleObj>
              </mc:Choice>
              <mc:Fallback>
                <p:oleObj name="Worksheet" r:id="rId2" imgW="3286077" imgH="2076592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47096" y="1052513"/>
                        <a:ext cx="3286125" cy="2076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7A606165-182D-4505-19AA-4D6919DBFB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5649357"/>
              </p:ext>
            </p:extLst>
          </p:nvPr>
        </p:nvGraphicFramePr>
        <p:xfrm>
          <a:off x="4452937" y="3729038"/>
          <a:ext cx="3286125" cy="207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3286077" imgH="2076592" progId="Excel.Sheet.12">
                  <p:link updateAutomatic="1"/>
                </p:oleObj>
              </mc:Choice>
              <mc:Fallback>
                <p:oleObj name="Worksheet" r:id="rId4" imgW="3286077" imgH="2076592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52937" y="3729038"/>
                        <a:ext cx="3286125" cy="2076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80E4F8F-88CE-6429-2D99-5939E3A0D5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1095918"/>
              </p:ext>
            </p:extLst>
          </p:nvPr>
        </p:nvGraphicFramePr>
        <p:xfrm>
          <a:off x="8201357" y="3729038"/>
          <a:ext cx="3286125" cy="207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3286077" imgH="2076592" progId="Excel.Sheet.12">
                  <p:link updateAutomatic="1"/>
                </p:oleObj>
              </mc:Choice>
              <mc:Fallback>
                <p:oleObj name="Worksheet" r:id="rId6" imgW="3286077" imgH="2076592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201357" y="3729038"/>
                        <a:ext cx="3286125" cy="2076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51F08CC-4F17-F0F9-C2EF-AA97B5E652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2334201"/>
              </p:ext>
            </p:extLst>
          </p:nvPr>
        </p:nvGraphicFramePr>
        <p:xfrm>
          <a:off x="935664" y="3729038"/>
          <a:ext cx="3286125" cy="207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8" imgW="3286077" imgH="2076592" progId="Excel.Sheet.12">
                  <p:link updateAutomatic="1"/>
                </p:oleObj>
              </mc:Choice>
              <mc:Fallback>
                <p:oleObj name="Worksheet" r:id="rId8" imgW="3286077" imgH="2076592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35664" y="3729038"/>
                        <a:ext cx="3286125" cy="2076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E91D62AC-EDDB-6670-D539-DA1FD18E17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347500"/>
              </p:ext>
            </p:extLst>
          </p:nvPr>
        </p:nvGraphicFramePr>
        <p:xfrm>
          <a:off x="4354035" y="1052513"/>
          <a:ext cx="3286125" cy="207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0" imgW="3286077" imgH="2076592" progId="Excel.Sheet.12">
                  <p:link updateAutomatic="1"/>
                </p:oleObj>
              </mc:Choice>
              <mc:Fallback>
                <p:oleObj name="Worksheet" r:id="rId10" imgW="3286077" imgH="2076592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354035" y="1052513"/>
                        <a:ext cx="3286125" cy="2076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F90DCC18-1713-A2A3-76B1-A5820F3A09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9873650"/>
              </p:ext>
            </p:extLst>
          </p:nvPr>
        </p:nvGraphicFramePr>
        <p:xfrm>
          <a:off x="8058781" y="1157587"/>
          <a:ext cx="3286125" cy="207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2" imgW="3286077" imgH="2076592" progId="Excel.Sheet.12">
                  <p:link updateAutomatic="1"/>
                </p:oleObj>
              </mc:Choice>
              <mc:Fallback>
                <p:oleObj name="Worksheet" r:id="rId12" imgW="3286077" imgH="2076592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058781" y="1157587"/>
                        <a:ext cx="3286125" cy="2076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4256CF4-944C-B7F7-368B-4540C84F00C6}"/>
              </a:ext>
            </a:extLst>
          </p:cNvPr>
          <p:cNvCxnSpPr/>
          <p:nvPr/>
        </p:nvCxnSpPr>
        <p:spPr>
          <a:xfrm flipV="1">
            <a:off x="379562" y="189781"/>
            <a:ext cx="11550770" cy="650431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97023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206B6D12-B568-2521-396B-808F6D127E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4671285"/>
              </p:ext>
            </p:extLst>
          </p:nvPr>
        </p:nvGraphicFramePr>
        <p:xfrm>
          <a:off x="123825" y="4121150"/>
          <a:ext cx="5429250" cy="211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5619718" imgH="2190977" progId="Excel.Sheet.12">
                  <p:link updateAutomatic="1"/>
                </p:oleObj>
              </mc:Choice>
              <mc:Fallback>
                <p:oleObj name="Worksheet" r:id="rId3" imgW="5619718" imgH="2190977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3825" y="4121150"/>
                        <a:ext cx="5429250" cy="2114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911F30F3-F5D8-4888-5640-A2469B3F1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Spread </a:t>
            </a:r>
            <a:r>
              <a:rPr lang="th-TH" dirty="0"/>
              <a:t>ปิโตรเคมี  และ  ดัชนีราคาสินค้าโภคภัณฑ์</a:t>
            </a:r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9BA307B-9C3C-4778-B7C9-75C4D415F693}"/>
              </a:ext>
            </a:extLst>
          </p:cNvPr>
          <p:cNvCxnSpPr>
            <a:cxnSpLocks/>
          </p:cNvCxnSpPr>
          <p:nvPr/>
        </p:nvCxnSpPr>
        <p:spPr>
          <a:xfrm>
            <a:off x="5176046" y="5127970"/>
            <a:ext cx="357308" cy="396095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92F45E6-88C6-4A3D-9EFC-924140A085E4}"/>
              </a:ext>
            </a:extLst>
          </p:cNvPr>
          <p:cNvSpPr txBox="1"/>
          <p:nvPr/>
        </p:nvSpPr>
        <p:spPr>
          <a:xfrm>
            <a:off x="4956227" y="5589152"/>
            <a:ext cx="1815509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Spread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ของ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HDPE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B Heavent" panose="02000506060000020004" pitchFamily="2" charset="-34"/>
              <a:ea typeface="+mn-ea"/>
              <a:cs typeface="DB Heavent" panose="02000506060000020004" pitchFamily="2" charset="-34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(HPDE – Dubai)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2B8840D5-CB21-42C1-955D-0A3919CC60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7737454"/>
              </p:ext>
            </p:extLst>
          </p:nvPr>
        </p:nvGraphicFramePr>
        <p:xfrm>
          <a:off x="428625" y="927100"/>
          <a:ext cx="5287963" cy="283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5353082" imgH="2428960" progId="Excel.Sheet.12">
                  <p:link updateAutomatic="1"/>
                </p:oleObj>
              </mc:Choice>
              <mc:Fallback>
                <p:oleObj name="Worksheet" r:id="rId5" imgW="5353082" imgH="2428960" progId="Excel.Sheet.12">
                  <p:link updateAutomatic="1"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2B8840D5-CB21-42C1-955D-0A3919CC60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8625" y="927100"/>
                        <a:ext cx="5287963" cy="283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7AC59085-20A8-2211-90F6-F18E724C4B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3947526"/>
              </p:ext>
            </p:extLst>
          </p:nvPr>
        </p:nvGraphicFramePr>
        <p:xfrm>
          <a:off x="6550025" y="927100"/>
          <a:ext cx="5307013" cy="2674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7" imgW="7820041" imgH="3943222" progId="Excel.Sheet.12">
                  <p:link updateAutomatic="1"/>
                </p:oleObj>
              </mc:Choice>
              <mc:Fallback>
                <p:oleObj name="Worksheet" r:id="rId7" imgW="7820041" imgH="3943222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550025" y="927100"/>
                        <a:ext cx="5307013" cy="2674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C253B592-9371-B347-C2E1-16BE440BD2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237108"/>
              </p:ext>
            </p:extLst>
          </p:nvPr>
        </p:nvGraphicFramePr>
        <p:xfrm>
          <a:off x="6508750" y="3800475"/>
          <a:ext cx="5391150" cy="2436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9" imgW="9744123" imgH="4400763" progId="Excel.Sheet.12">
                  <p:link updateAutomatic="1"/>
                </p:oleObj>
              </mc:Choice>
              <mc:Fallback>
                <p:oleObj name="Worksheet" r:id="rId9" imgW="9744123" imgH="4400763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508750" y="3800475"/>
                        <a:ext cx="5391150" cy="2436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7990417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7184948"/>
              </p:ext>
            </p:extLst>
          </p:nvPr>
        </p:nvGraphicFramePr>
        <p:xfrm>
          <a:off x="433388" y="3763963"/>
          <a:ext cx="4725987" cy="291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5619718" imgH="2190977" progId="Excel.Sheet.12">
                  <p:link/>
                </p:oleObj>
              </mc:Choice>
              <mc:Fallback>
                <p:oleObj name="Worksheet" r:id="rId3" imgW="5619718" imgH="2190977" progId="Excel.Sheet.12">
                  <p:link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3388" y="3763963"/>
                        <a:ext cx="4725987" cy="2919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911F30F3-F5D8-4888-5640-A2469B3F1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Spread </a:t>
            </a:r>
            <a:r>
              <a:rPr lang="th-TH" dirty="0"/>
              <a:t>ปิโตรเคมี  และ  ดัชนีราคาสินค้าโภคภัณฑ์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1881A5-0F37-48CA-8B23-0DD3CFE0A13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187279" y="6100182"/>
            <a:ext cx="2743200" cy="365125"/>
          </a:xfrm>
        </p:spPr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9F1011-9A96-4148-9B4E-4A2402293BD3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Heaventt-Light" panose="02000506060000020004" pitchFamily="2" charset="-34"/>
                <a:ea typeface="+mn-ea"/>
                <a:cs typeface="DBHeaventt-Light" panose="02000506060000020004" pitchFamily="2" charset="-34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Heaventt-Light" panose="02000506060000020004" pitchFamily="2" charset="-34"/>
              <a:ea typeface="+mn-ea"/>
              <a:cs typeface="DBHeaventt-Light" panose="02000506060000020004" pitchFamily="2" charset="-34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9BA307B-9C3C-4778-B7C9-75C4D415F693}"/>
              </a:ext>
            </a:extLst>
          </p:cNvPr>
          <p:cNvCxnSpPr>
            <a:cxnSpLocks/>
          </p:cNvCxnSpPr>
          <p:nvPr/>
        </p:nvCxnSpPr>
        <p:spPr>
          <a:xfrm>
            <a:off x="4810921" y="5378400"/>
            <a:ext cx="528633" cy="301882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92F45E6-88C6-4A3D-9EFC-924140A085E4}"/>
              </a:ext>
            </a:extLst>
          </p:cNvPr>
          <p:cNvSpPr txBox="1"/>
          <p:nvPr/>
        </p:nvSpPr>
        <p:spPr>
          <a:xfrm>
            <a:off x="4884165" y="5680282"/>
            <a:ext cx="1815509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Spread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ของ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HDPE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B Heavent" panose="02000506060000020004" pitchFamily="2" charset="-34"/>
              <a:ea typeface="+mn-ea"/>
              <a:cs typeface="DB Heavent" panose="02000506060000020004" pitchFamily="2" charset="-34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avent" panose="02000506060000020004" pitchFamily="2" charset="-34"/>
                <a:ea typeface="+mn-ea"/>
                <a:cs typeface="DB Heavent" panose="02000506060000020004" pitchFamily="2" charset="-34"/>
              </a:rPr>
              <a:t>(HPDE – Dubai)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6771990"/>
              </p:ext>
            </p:extLst>
          </p:nvPr>
        </p:nvGraphicFramePr>
        <p:xfrm>
          <a:off x="7218363" y="968375"/>
          <a:ext cx="4641850" cy="3071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4286154" imgH="2152593" progId="Excel.Sheet.12">
                  <p:link/>
                </p:oleObj>
              </mc:Choice>
              <mc:Fallback>
                <p:oleObj name="Worksheet" r:id="rId5" imgW="4286154" imgH="2152593" progId="Excel.Sheet.12">
                  <p:link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18363" y="968375"/>
                        <a:ext cx="4641850" cy="3071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3819363"/>
              </p:ext>
            </p:extLst>
          </p:nvPr>
        </p:nvGraphicFramePr>
        <p:xfrm>
          <a:off x="7116763" y="3779838"/>
          <a:ext cx="4503737" cy="288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7" imgW="4238513" imgH="2266978" progId="Excel.Sheet.12">
                  <p:link/>
                </p:oleObj>
              </mc:Choice>
              <mc:Fallback>
                <p:oleObj name="Worksheet" r:id="rId7" imgW="4238513" imgH="2266978" progId="Excel.Sheet.12">
                  <p:link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116763" y="3779838"/>
                        <a:ext cx="4503737" cy="2886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2B8840D5-CB21-42C1-955D-0A3919CC60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4297516"/>
              </p:ext>
            </p:extLst>
          </p:nvPr>
        </p:nvGraphicFramePr>
        <p:xfrm>
          <a:off x="152400" y="968375"/>
          <a:ext cx="5287963" cy="283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9" imgW="5353082" imgH="2428960" progId="Excel.Sheet.12">
                  <p:link updateAutomatic="1"/>
                </p:oleObj>
              </mc:Choice>
              <mc:Fallback>
                <p:oleObj name="Worksheet" r:id="rId9" imgW="5353082" imgH="2428960" progId="Excel.Sheet.12">
                  <p:link updateAutomatic="1"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2B8840D5-CB21-42C1-955D-0A3919CC60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2400" y="968375"/>
                        <a:ext cx="5287963" cy="283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0597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781ACE-540A-7121-C828-0F044F57AEEE}"/>
              </a:ext>
            </a:extLst>
          </p:cNvPr>
          <p:cNvSpPr txBox="1"/>
          <p:nvPr/>
        </p:nvSpPr>
        <p:spPr>
          <a:xfrm>
            <a:off x="1179576" y="1389888"/>
            <a:ext cx="100218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9600" dirty="0">
                <a:solidFill>
                  <a:srgbClr val="0000CC"/>
                </a:solidFill>
                <a:cs typeface="+mj-cs"/>
              </a:rPr>
              <a:t>ตัวแปรสำคัญๆ  </a:t>
            </a:r>
          </a:p>
          <a:p>
            <a:pPr algn="ctr"/>
            <a:r>
              <a:rPr lang="th-TH" sz="9600" i="1" dirty="0">
                <a:solidFill>
                  <a:srgbClr val="002060"/>
                </a:solidFill>
                <a:cs typeface="+mj-cs"/>
              </a:rPr>
              <a:t>(ที่ใช้ดูทิศทางตลาด)</a:t>
            </a:r>
            <a:endParaRPr lang="en-US" sz="9600" i="1" dirty="0">
              <a:solidFill>
                <a:srgbClr val="002060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7817029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110778-EFE7-6AE8-C5A4-4219178DE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ราคาน้ำมันดิบ  </a:t>
            </a:r>
            <a:r>
              <a:rPr lang="en-US" dirty="0"/>
              <a:t>Brent </a:t>
            </a:r>
            <a:r>
              <a:rPr lang="th-TH" dirty="0"/>
              <a:t>และ ราคาทองคำ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1881A5-0F37-48CA-8B23-0DD3CFE0A13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9F1011-9A96-4148-9B4E-4A2402293BD3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Heaventt-Light" panose="02000506060000020004" pitchFamily="2" charset="-34"/>
                <a:ea typeface="+mn-ea"/>
                <a:cs typeface="DBHeaventt-Light" panose="02000506060000020004" pitchFamily="2" charset="-34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Heaventt-Light" panose="02000506060000020004" pitchFamily="2" charset="-34"/>
              <a:ea typeface="+mn-ea"/>
              <a:cs typeface="DBHeaventt-Light" panose="02000506060000020004" pitchFamily="2" charset="-34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7A28D843-1F5C-DBBE-61A8-083311B4F3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0975799"/>
              </p:ext>
            </p:extLst>
          </p:nvPr>
        </p:nvGraphicFramePr>
        <p:xfrm>
          <a:off x="938213" y="1343025"/>
          <a:ext cx="10315575" cy="417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10315431" imgH="4171993" progId="Excel.Sheet.12">
                  <p:link updateAutomatic="1"/>
                </p:oleObj>
              </mc:Choice>
              <mc:Fallback>
                <p:oleObj name="Worksheet" r:id="rId3" imgW="10315431" imgH="4171993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38213" y="1343025"/>
                        <a:ext cx="10315575" cy="4171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9979205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0717099-824C-B3F8-8925-109C96913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ค่าการกลั่นน้ำมัน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1881A5-0F37-48CA-8B23-0DD3CFE0A13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9F1011-9A96-4148-9B4E-4A2402293BD3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Heaventt-Light" panose="02000506060000020004" pitchFamily="2" charset="-34"/>
                <a:ea typeface="+mn-ea"/>
                <a:cs typeface="DBHeaventt-Light" panose="02000506060000020004" pitchFamily="2" charset="-34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BHeaventt-Light" panose="02000506060000020004" pitchFamily="2" charset="-34"/>
              <a:ea typeface="+mn-ea"/>
              <a:cs typeface="DBHeaventt-Light" panose="02000506060000020004" pitchFamily="2" charset="-34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F26BA9F6-B678-9A8A-44D5-75E68F049C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8404912"/>
              </p:ext>
            </p:extLst>
          </p:nvPr>
        </p:nvGraphicFramePr>
        <p:xfrm>
          <a:off x="492125" y="1019175"/>
          <a:ext cx="10728325" cy="4843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9744123" imgH="4400763" progId="Excel.Sheet.12">
                  <p:link updateAutomatic="1"/>
                </p:oleObj>
              </mc:Choice>
              <mc:Fallback>
                <p:oleObj name="Worksheet" r:id="rId3" imgW="9744123" imgH="4400763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125" y="1019175"/>
                        <a:ext cx="10728325" cy="4843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461432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2258479"/>
              </p:ext>
            </p:extLst>
          </p:nvPr>
        </p:nvGraphicFramePr>
        <p:xfrm>
          <a:off x="738188" y="915988"/>
          <a:ext cx="4648200" cy="266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4734133" imgH="1971803" progId="Excel.Sheet.12">
                  <p:link/>
                </p:oleObj>
              </mc:Choice>
              <mc:Fallback>
                <p:oleObj name="Worksheet" r:id="rId3" imgW="4734133" imgH="1971803" progId="Excel.Sheet.12">
                  <p:link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38188" y="915988"/>
                        <a:ext cx="4648200" cy="2660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9739367"/>
              </p:ext>
            </p:extLst>
          </p:nvPr>
        </p:nvGraphicFramePr>
        <p:xfrm>
          <a:off x="774700" y="3619500"/>
          <a:ext cx="4540250" cy="2757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4838636" imgH="2114593" progId="Excel.Sheet.12">
                  <p:link/>
                </p:oleObj>
              </mc:Choice>
              <mc:Fallback>
                <p:oleObj name="Worksheet" r:id="rId5" imgW="4838636" imgH="2114593" progId="Excel.Sheet.12">
                  <p:link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74700" y="3619500"/>
                        <a:ext cx="4540250" cy="2757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025CA368-14B1-E2E9-5737-21E6552FD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3600" dirty="0"/>
              <a:t>ราคากากถั่วเหลือง ราคาหุ้น </a:t>
            </a:r>
            <a:r>
              <a:rPr lang="en-US" sz="3600" dirty="0"/>
              <a:t>TVO  &amp;  </a:t>
            </a:r>
            <a:r>
              <a:rPr lang="th-TH" sz="3600" dirty="0"/>
              <a:t>ราคายางพารา และราคาหุ้น </a:t>
            </a:r>
            <a:r>
              <a:rPr lang="en-US" sz="3600" dirty="0"/>
              <a:t>NER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1881A5-0F37-48CA-8B23-0DD3CFE0A13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9F1011-9A96-4148-9B4E-4A2402293BD3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Heaventt-Light" panose="02000506060000020004" pitchFamily="2" charset="-34"/>
                <a:ea typeface="+mn-ea"/>
                <a:cs typeface="DBHeaventt-Light" panose="02000506060000020004" pitchFamily="2" charset="-34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Heaventt-Light" panose="02000506060000020004" pitchFamily="2" charset="-34"/>
              <a:ea typeface="+mn-ea"/>
              <a:cs typeface="DBHeaventt-Light" panose="02000506060000020004" pitchFamily="2" charset="-34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7F42F2B9-6BAD-4DD9-AAE4-F054E5A421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3300866"/>
              </p:ext>
            </p:extLst>
          </p:nvPr>
        </p:nvGraphicFramePr>
        <p:xfrm>
          <a:off x="6481763" y="1684338"/>
          <a:ext cx="4772025" cy="3781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7" imgW="4772169" imgH="3781624" progId="Excel.Sheet.12">
                  <p:link updateAutomatic="1"/>
                </p:oleObj>
              </mc:Choice>
              <mc:Fallback>
                <p:oleObj name="Worksheet" r:id="rId7" imgW="4772169" imgH="3781624" progId="Excel.Sheet.12">
                  <p:link updateAutomatic="1"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7F42F2B9-6BAD-4DD9-AAE4-F054E5A421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481763" y="1684338"/>
                        <a:ext cx="4772025" cy="3781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7482853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5222CB-8BCE-6D44-AE01-FBF0FFA42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ราคาถ่านหิน &amp;  ราคา </a:t>
            </a:r>
            <a:r>
              <a:rPr lang="en-US" dirty="0"/>
              <a:t>BANPU</a:t>
            </a:r>
            <a:br>
              <a:rPr lang="en-US" dirty="0"/>
            </a:b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1881A5-0F37-48CA-8B23-0DD3CFE0A13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9F1011-9A96-4148-9B4E-4A2402293BD3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Heaventt-Light" panose="02000506060000020004" pitchFamily="2" charset="-34"/>
                <a:ea typeface="+mn-ea"/>
                <a:cs typeface="DBHeaventt-Light" panose="02000506060000020004" pitchFamily="2" charset="-34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Heaventt-Light" panose="02000506060000020004" pitchFamily="2" charset="-34"/>
              <a:ea typeface="+mn-ea"/>
              <a:cs typeface="DBHeaventt-Light" panose="02000506060000020004" pitchFamily="2" charset="-34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B44BDDFA-DFE3-0A92-CB2D-66A339BA3A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1302339"/>
              </p:ext>
            </p:extLst>
          </p:nvPr>
        </p:nvGraphicFramePr>
        <p:xfrm>
          <a:off x="1076325" y="1227138"/>
          <a:ext cx="10039350" cy="440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10039574" imgH="4400763" progId="Excel.Sheet.12">
                  <p:link updateAutomatic="1"/>
                </p:oleObj>
              </mc:Choice>
              <mc:Fallback>
                <p:oleObj name="Worksheet" r:id="rId3" imgW="10039574" imgH="4400763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6325" y="1227138"/>
                        <a:ext cx="10039350" cy="4400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2045873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879D8-8252-0618-5E41-40147C624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ราคา </a:t>
            </a:r>
            <a:r>
              <a:rPr lang="en-US" dirty="0"/>
              <a:t>Cotton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A4A96BA-4708-4D6A-AFA2-286D28EAF7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0071205"/>
              </p:ext>
            </p:extLst>
          </p:nvPr>
        </p:nvGraphicFramePr>
        <p:xfrm>
          <a:off x="819150" y="1182688"/>
          <a:ext cx="10552113" cy="4973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10287000" imgH="4848325" progId="Excel.Sheet.12">
                  <p:link updateAutomatic="1"/>
                </p:oleObj>
              </mc:Choice>
              <mc:Fallback>
                <p:oleObj name="Worksheet" r:id="rId3" imgW="10287000" imgH="4848325" progId="Excel.Sheet.12">
                  <p:link updateAutomatic="1"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2A4A96BA-4708-4D6A-AFA2-286D28EAF7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19150" y="1182688"/>
                        <a:ext cx="10552113" cy="4973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2940956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3514284"/>
              </p:ext>
            </p:extLst>
          </p:nvPr>
        </p:nvGraphicFramePr>
        <p:xfrm>
          <a:off x="868363" y="1049338"/>
          <a:ext cx="10475912" cy="5075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10696559" imgH="5010306" progId="Excel.Sheet.12">
                  <p:link updateAutomatic="1"/>
                </p:oleObj>
              </mc:Choice>
              <mc:Fallback>
                <p:oleObj name="Worksheet" r:id="rId3" imgW="10696559" imgH="5010306" progId="Excel.Sheet.12">
                  <p:link updateAutomatic="1"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68363" y="1049338"/>
                        <a:ext cx="10475912" cy="5075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2D879D8-8252-0618-5E41-40147C624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ค่าระวางเรือ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57720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538590-996C-584D-4FAD-3D0232603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ค่าระวางเรือ  และราคาหุ้นเดินเรือของไทย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CB2465-E788-0D23-7F73-BE38D5A5B53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9F1011-9A96-4148-9B4E-4A2402293BD3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Heaventt-Light" panose="02000506060000020004" pitchFamily="2" charset="-34"/>
                <a:ea typeface="+mn-ea"/>
                <a:cs typeface="DBHeaventt-Light" panose="02000506060000020004" pitchFamily="2" charset="-34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Heaventt-Light" panose="02000506060000020004" pitchFamily="2" charset="-34"/>
              <a:ea typeface="+mn-ea"/>
              <a:cs typeface="DBHeaventt-Light" panose="02000506060000020004" pitchFamily="2" charset="-34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F9CFAB67-A40C-5A3C-8B34-31C4CEDB5B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9320389"/>
              </p:ext>
            </p:extLst>
          </p:nvPr>
        </p:nvGraphicFramePr>
        <p:xfrm>
          <a:off x="444500" y="4154488"/>
          <a:ext cx="3646488" cy="207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3762487" imgH="2142997" progId="Excel.Sheet.12">
                  <p:link updateAutomatic="1"/>
                </p:oleObj>
              </mc:Choice>
              <mc:Fallback>
                <p:oleObj name="Worksheet" r:id="rId2" imgW="3762487" imgH="2142997" progId="Excel.Sheet.12">
                  <p:link updateAutomatic="1"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F9CFAB67-A40C-5A3C-8B34-31C4CEDB5B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44500" y="4154488"/>
                        <a:ext cx="3646488" cy="2079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257AE710-F63D-FFF9-9F76-3892A1B9FA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3743743"/>
              </p:ext>
            </p:extLst>
          </p:nvPr>
        </p:nvGraphicFramePr>
        <p:xfrm>
          <a:off x="4252913" y="4092575"/>
          <a:ext cx="3894137" cy="220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3762487" imgH="2142997" progId="Excel.Sheet.12">
                  <p:link updateAutomatic="1"/>
                </p:oleObj>
              </mc:Choice>
              <mc:Fallback>
                <p:oleObj name="Worksheet" r:id="rId4" imgW="3762487" imgH="2142997" progId="Excel.Sheet.12">
                  <p:link updateAutomatic="1"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257AE710-F63D-FFF9-9F76-3892A1B9FA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52913" y="4092575"/>
                        <a:ext cx="3894137" cy="2200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E7DA7DA8-E7B5-6615-A619-63730561F0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3152813"/>
              </p:ext>
            </p:extLst>
          </p:nvPr>
        </p:nvGraphicFramePr>
        <p:xfrm>
          <a:off x="8147050" y="4092575"/>
          <a:ext cx="3709988" cy="210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3762487" imgH="2142997" progId="Excel.Sheet.12">
                  <p:link updateAutomatic="1"/>
                </p:oleObj>
              </mc:Choice>
              <mc:Fallback>
                <p:oleObj name="Worksheet" r:id="rId6" imgW="3762487" imgH="2142997" progId="Excel.Sheet.12">
                  <p:link updateAutomatic="1"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E7DA7DA8-E7B5-6615-A619-63730561F0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147050" y="4092575"/>
                        <a:ext cx="3709988" cy="2109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7D06ED9-A88F-60ED-FAF2-01FEF98AAB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1412714"/>
              </p:ext>
            </p:extLst>
          </p:nvPr>
        </p:nvGraphicFramePr>
        <p:xfrm>
          <a:off x="411163" y="944563"/>
          <a:ext cx="11147425" cy="2706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8" imgW="12191872" imgH="3009715" progId="Excel.Sheet.12">
                  <p:link updateAutomatic="1"/>
                </p:oleObj>
              </mc:Choice>
              <mc:Fallback>
                <p:oleObj name="Worksheet" r:id="rId8" imgW="12191872" imgH="3009715" progId="Excel.Sheet.12">
                  <p:link updateAutomatic="1"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7D06ED9-A88F-60ED-FAF2-01FEF98AAB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11163" y="944563"/>
                        <a:ext cx="11147425" cy="2706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8226285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7598708"/>
      </p:ext>
    </p:extLst>
  </p:cSld>
  <p:clrMapOvr>
    <a:masterClrMapping/>
  </p:clrMapOvr>
</p:sld>
</file>

<file path=ppt/theme/theme1.xml><?xml version="1.0" encoding="utf-8"?>
<a:theme xmlns:a="http://schemas.openxmlformats.org/drawingml/2006/main" name="xx">
  <a:themeElements>
    <a:clrScheme name="KTBST">
      <a:dk1>
        <a:srgbClr val="003D66"/>
      </a:dk1>
      <a:lt1>
        <a:srgbClr val="FFFFFF"/>
      </a:lt1>
      <a:dk2>
        <a:srgbClr val="003D66"/>
      </a:dk2>
      <a:lt2>
        <a:srgbClr val="E7E6E6"/>
      </a:lt2>
      <a:accent1>
        <a:srgbClr val="739CD8"/>
      </a:accent1>
      <a:accent2>
        <a:srgbClr val="A3C4E8"/>
      </a:accent2>
      <a:accent3>
        <a:srgbClr val="8A8D8F"/>
      </a:accent3>
      <a:accent4>
        <a:srgbClr val="D6D1CA"/>
      </a:accent4>
      <a:accent5>
        <a:srgbClr val="AA875E"/>
      </a:accent5>
      <a:accent6>
        <a:srgbClr val="003D66"/>
      </a:accent6>
      <a:hlink>
        <a:srgbClr val="003D66"/>
      </a:hlink>
      <a:folHlink>
        <a:srgbClr val="003D66"/>
      </a:folHlink>
    </a:clrScheme>
    <a:fontScheme name="Custom 1">
      <a:majorFont>
        <a:latin typeface="DB Heavent Bold"/>
        <a:ea typeface=""/>
        <a:cs typeface="DB Heavent Bold"/>
      </a:majorFont>
      <a:minorFont>
        <a:latin typeface="DB Heavent Light"/>
        <a:ea typeface=""/>
        <a:cs typeface="DB Heavent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xx">
  <a:themeElements>
    <a:clrScheme name="KTBST">
      <a:dk1>
        <a:srgbClr val="003D66"/>
      </a:dk1>
      <a:lt1>
        <a:srgbClr val="FFFFFF"/>
      </a:lt1>
      <a:dk2>
        <a:srgbClr val="003D66"/>
      </a:dk2>
      <a:lt2>
        <a:srgbClr val="E7E6E6"/>
      </a:lt2>
      <a:accent1>
        <a:srgbClr val="739CD8"/>
      </a:accent1>
      <a:accent2>
        <a:srgbClr val="A3C4E8"/>
      </a:accent2>
      <a:accent3>
        <a:srgbClr val="8A8D8F"/>
      </a:accent3>
      <a:accent4>
        <a:srgbClr val="D6D1CA"/>
      </a:accent4>
      <a:accent5>
        <a:srgbClr val="AA875E"/>
      </a:accent5>
      <a:accent6>
        <a:srgbClr val="003D66"/>
      </a:accent6>
      <a:hlink>
        <a:srgbClr val="003D66"/>
      </a:hlink>
      <a:folHlink>
        <a:srgbClr val="003D66"/>
      </a:folHlink>
    </a:clrScheme>
    <a:fontScheme name="Custom 1">
      <a:majorFont>
        <a:latin typeface="DB Heavent Bold"/>
        <a:ea typeface=""/>
        <a:cs typeface="DB Heavent Bold"/>
      </a:majorFont>
      <a:minorFont>
        <a:latin typeface="DB Heavent Light"/>
        <a:ea typeface=""/>
        <a:cs typeface="DB Heavent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1_xx">
  <a:themeElements>
    <a:clrScheme name="KTBST">
      <a:dk1>
        <a:srgbClr val="003D66"/>
      </a:dk1>
      <a:lt1>
        <a:srgbClr val="FFFFFF"/>
      </a:lt1>
      <a:dk2>
        <a:srgbClr val="003D66"/>
      </a:dk2>
      <a:lt2>
        <a:srgbClr val="E7E6E6"/>
      </a:lt2>
      <a:accent1>
        <a:srgbClr val="739CD8"/>
      </a:accent1>
      <a:accent2>
        <a:srgbClr val="A3C4E8"/>
      </a:accent2>
      <a:accent3>
        <a:srgbClr val="8A8D8F"/>
      </a:accent3>
      <a:accent4>
        <a:srgbClr val="D6D1CA"/>
      </a:accent4>
      <a:accent5>
        <a:srgbClr val="AA875E"/>
      </a:accent5>
      <a:accent6>
        <a:srgbClr val="003D66"/>
      </a:accent6>
      <a:hlink>
        <a:srgbClr val="003D66"/>
      </a:hlink>
      <a:folHlink>
        <a:srgbClr val="003D66"/>
      </a:folHlink>
    </a:clrScheme>
    <a:fontScheme name="KTBST">
      <a:majorFont>
        <a:latin typeface="DB Heavent"/>
        <a:ea typeface=""/>
        <a:cs typeface="DB Heavent"/>
      </a:majorFont>
      <a:minorFont>
        <a:latin typeface="DB Heavent Light"/>
        <a:ea typeface=""/>
        <a:cs typeface="DB Heavent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xx">
  <a:themeElements>
    <a:clrScheme name="KTBST">
      <a:dk1>
        <a:srgbClr val="003D66"/>
      </a:dk1>
      <a:lt1>
        <a:srgbClr val="FFFFFF"/>
      </a:lt1>
      <a:dk2>
        <a:srgbClr val="003D66"/>
      </a:dk2>
      <a:lt2>
        <a:srgbClr val="E7E6E6"/>
      </a:lt2>
      <a:accent1>
        <a:srgbClr val="739CD8"/>
      </a:accent1>
      <a:accent2>
        <a:srgbClr val="A3C4E8"/>
      </a:accent2>
      <a:accent3>
        <a:srgbClr val="8A8D8F"/>
      </a:accent3>
      <a:accent4>
        <a:srgbClr val="D6D1CA"/>
      </a:accent4>
      <a:accent5>
        <a:srgbClr val="AA875E"/>
      </a:accent5>
      <a:accent6>
        <a:srgbClr val="003D66"/>
      </a:accent6>
      <a:hlink>
        <a:srgbClr val="003D66"/>
      </a:hlink>
      <a:folHlink>
        <a:srgbClr val="003D66"/>
      </a:folHlink>
    </a:clrScheme>
    <a:fontScheme name="Custom 1">
      <a:majorFont>
        <a:latin typeface="DB Heavent Bold"/>
        <a:ea typeface=""/>
        <a:cs typeface="DB Heavent Bold"/>
      </a:majorFont>
      <a:minorFont>
        <a:latin typeface="DB Heavent Light"/>
        <a:ea typeface=""/>
        <a:cs typeface="DB Heavent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D051CBB1396B49B52F2BAFA8E7DD7D" ma:contentTypeVersion="7" ma:contentTypeDescription="Create a new document." ma:contentTypeScope="" ma:versionID="9da8e0b4cbfd7126f8b6772dca079145">
  <xsd:schema xmlns:xsd="http://www.w3.org/2001/XMLSchema" xmlns:xs="http://www.w3.org/2001/XMLSchema" xmlns:p="http://schemas.microsoft.com/office/2006/metadata/properties" xmlns:ns3="c6218ae7-866f-478d-ab1e-d60255be87e6" xmlns:ns4="2de1870b-2405-4a6a-8da4-7848cb5c565e" targetNamespace="http://schemas.microsoft.com/office/2006/metadata/properties" ma:root="true" ma:fieldsID="c325359137365ce82a0059653305b625" ns3:_="" ns4:_="">
    <xsd:import namespace="c6218ae7-866f-478d-ab1e-d60255be87e6"/>
    <xsd:import namespace="2de1870b-2405-4a6a-8da4-7848cb5c565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218ae7-866f-478d-ab1e-d60255be87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e1870b-2405-4a6a-8da4-7848cb5c565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5669B18-5D1D-4990-B63B-A998308ABF1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9CDCCA6-6834-4A6F-8DC2-77B997792047}">
  <ds:schemaRefs>
    <ds:schemaRef ds:uri="c6218ae7-866f-478d-ab1e-d60255be87e6"/>
    <ds:schemaRef ds:uri="http://schemas.microsoft.com/office/2006/documentManagement/types"/>
    <ds:schemaRef ds:uri="http://schemas.openxmlformats.org/package/2006/metadata/core-properties"/>
    <ds:schemaRef ds:uri="2de1870b-2405-4a6a-8da4-7848cb5c565e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F5F93EF-E5A5-4F03-928D-FE07D0E1CE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6218ae7-866f-478d-ab1e-d60255be87e6"/>
    <ds:schemaRef ds:uri="2de1870b-2405-4a6a-8da4-7848cb5c56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15352</TotalTime>
  <Words>3377</Words>
  <Application>Microsoft Office PowerPoint</Application>
  <PresentationFormat>Widescreen</PresentationFormat>
  <Paragraphs>326</Paragraphs>
  <Slides>97</Slides>
  <Notes>45</Notes>
  <HiddenSlides>20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Links</vt:lpstr>
      </vt:variant>
      <vt:variant>
        <vt:i4>83</vt:i4>
      </vt:variant>
      <vt:variant>
        <vt:lpstr>Slide Titles</vt:lpstr>
      </vt:variant>
      <vt:variant>
        <vt:i4>97</vt:i4>
      </vt:variant>
    </vt:vector>
  </HeadingPairs>
  <TitlesOfParts>
    <vt:vector size="196" baseType="lpstr">
      <vt:lpstr>DB Heavent Light</vt:lpstr>
      <vt:lpstr>Wingdings</vt:lpstr>
      <vt:lpstr>DB Heavent</vt:lpstr>
      <vt:lpstr>Calibri</vt:lpstr>
      <vt:lpstr>Calibri Light</vt:lpstr>
      <vt:lpstr>DB Heavent Med</vt:lpstr>
      <vt:lpstr>DBHeavent-Med</vt:lpstr>
      <vt:lpstr>DBHeaventt-Light</vt:lpstr>
      <vt:lpstr>Arial</vt:lpstr>
      <vt:lpstr>MN Lotchong</vt:lpstr>
      <vt:lpstr>Tahoma</vt:lpstr>
      <vt:lpstr>xx</vt:lpstr>
      <vt:lpstr>3_xx</vt:lpstr>
      <vt:lpstr>1_Custom Design</vt:lpstr>
      <vt:lpstr>31_xx</vt:lpstr>
      <vt:lpstr>2_xx</vt:lpstr>
      <vt:lpstr>file:///D:\Google%20Drive\Bloomberg\W_WFII__Foreign_Portfolio_Investment_hptf5uty%2018Aug2023.xlsx!Sheet%201!R5C2:R20C10</vt:lpstr>
      <vt:lpstr>file:///D:\Google%20Drive\Bloomberg\W_WFII__Foreign_Portfolio_Investment_hptf5uty%2018Aug2023.xlsx!Sheet%201!%5bW_WFII__Foreign_Portfolio_Investment_hptf5uty%2018Aug2023.xlsx%5dSheet%201%20Chart%202</vt:lpstr>
      <vt:lpstr>file:///\\FS01\Research\Research-Restrict\Mongkol\MSCI.xlsx!Foreign%20Asia!R4C23:R16C31</vt:lpstr>
      <vt:lpstr>file:///\\FS01\Research\Research-Restrict\Mongkol\MSCI.xlsx!SET%2014day!%5bMSCI.xlsx%5dSET%2014day%20Chart%201</vt:lpstr>
      <vt:lpstr>file:///\\FS01\Research\Research-Restrict\Mongkol\MSCI.xlsx!Foreign%20net%20in%20THB%20!%5bMSCI.xlsx%5dForeign%20net%20in%20THB%20%20Chart%2019</vt:lpstr>
      <vt:lpstr>file:///\\FS01\Research\Research-Restrict\Mongkol\MSCI.xlsx!Foreign%20net%20in%20THB%20!%5bMSCI.xlsx%5dForeign%20net%20in%20THB%20%20Chart%2020</vt:lpstr>
      <vt:lpstr>file:///\\FS01\Research\Research-Restrict\Mongkol\MSCI.xlsx!Foreign%20net%20in%20THB%20!R5505C6:R5540C10</vt:lpstr>
      <vt:lpstr>file:///\\FS01\Research\Research-Restrict\Mongkol\003-Foreign%20limit-daily.xlsx!มูลค่าหุ้นที่ถือ!R2C3:R20C9</vt:lpstr>
      <vt:lpstr>file:///\\FS01\Research\Research-Restrict\Mongkol\003-Foreign%20limit-daily.xlsx!มูลค่าหุ้นที่ถือ!R58C3:R78C9</vt:lpstr>
      <vt:lpstr>file:///\\FS01\Research\Research-Restrict\Mongkol\003-Foreign%20limit-daily.xlsx!มูลค่าหุ้นที่ถือ!R28C3:R48C9</vt:lpstr>
      <vt:lpstr>file:///E:\000\Bloomberg\MSCI.xlsx!High%20Dividend!R46C2:R64C9</vt:lpstr>
      <vt:lpstr>file:///E:\000\Bloomberg\MSCI.xlsx!High%20Dividend!R25C2:R42C8</vt:lpstr>
      <vt:lpstr>file:///E:\000\Bloomberg\MSCI.xlsx!High%20Dividend!R3C2:R20C8</vt:lpstr>
      <vt:lpstr>file:///D:\Google%20Drive\Bloomberg\ไฟล์ที่ใช้ประชุมวันจันทร์\Dividend%20Calendar%2001%2020%20Feb%202023.xlsx!Graph!%5bDividend%20Calendar%2001%2020%20Feb%202023.xlsx%5dGraph%20Chart%202</vt:lpstr>
      <vt:lpstr>file:///H:\My%20Drive\Bloomberg\ไฟล์ที่ใช้ประชุมวันจันทร์\Dividend%20Calendar%2001%2009%20Feb%202022.xlsx!Graph!%5bDividend%20Calendar%2001%2009%20Feb%202022.xlsx%5dGraph%20Chart%202</vt:lpstr>
      <vt:lpstr>file:///\\FS01\Research\Research-Restrict\Mongkol\MSCI.xlsx!INDEX_Weekly_Value!R4C4:R44C13</vt:lpstr>
      <vt:lpstr>file:///\\FS01\Research\Research-Restrict\Mongkol\MSCI.xlsx!INDEX_Weekly_Value!R47C4:R75C13</vt:lpstr>
      <vt:lpstr>file:///D:\Google%20Drive\Bloomberg\VERSION_3\Ranking-%20ราคาเปลี่ยนแปลงแต่ละช่วงเวลา%2011APR2023.xlsx!Top%20Ranking!R5C6:R24C14</vt:lpstr>
      <vt:lpstr>file:///D:\Google%20Drive\Bloomberg\VERSION_3\Ranking-%20ราคาเปลี่ยนแปลงแต่ละช่วงเวลา%2011APR2023.xlsx!Top%20Ranking!R31C6:R50C14</vt:lpstr>
      <vt:lpstr>file:///D:\Google%20Drive\Bloomberg\VERSION_3\Ranking-%20ราคาเปลี่ยนแปลงแต่ละช่วงเวลา%2011APR2023.xlsx!Top%20Ranking!R57C6:R76C14</vt:lpstr>
      <vt:lpstr>file:///D:\Google%20Drive\Bloomberg\VERSION_3\Ranking-%20ราคาเปลี่ยนแปลงแต่ละช่วงเวลา%2011APR2023.xlsx!Top%20Ranking!R84C6:R103C14</vt:lpstr>
      <vt:lpstr>file:///D:\Google%20Drive\Bloomberg\VERSION_3\Ranking-%20ราคาเปลี่ยนแปลงแต่ละช่วงเวลา%2011APR2023.xlsx!Top%20Ranking!R110C6:R129C14</vt:lpstr>
      <vt:lpstr>file:///\\FS01\Research\Research-Restrict\Mongkol\MSCI.xlsx!Bond!%5bMSCI.xlsx%5dBond%20Chart%2010</vt:lpstr>
      <vt:lpstr>file:///\\FS01\Research\Research-Restrict\Mongkol\MSCI.xlsx!Bond!%5bMSCI.xlsx%5dBond%20Chart%206</vt:lpstr>
      <vt:lpstr>file:///D:\Google%20Drive\Bloomberg\MSCI.xlsx!INTEREST_BOND!%5bMSCI.xlsx%5dINTEREST_BOND%20Chart%205315-6</vt:lpstr>
      <vt:lpstr>file:///D:\Google%20Drive\Bloomberg\MSCI.xlsx!INTEREST_BOND!%5bMSCI.xlsx%5dINTEREST_BOND%20Chart%205315-2</vt:lpstr>
      <vt:lpstr>file:///D:\Google%20Drive\Bloomberg\MSCI.xlsx!INTEREST_BOND!%5bMSCI.xlsx%5dINTEREST_BOND%20Chart%2058</vt:lpstr>
      <vt:lpstr>file:///D:\Google%20Drive\Bloomberg\MSCI.xlsx!INTEREST_BOND!%5bMSCI.xlsx%5dINTEREST_BOND%20Chart%2099</vt:lpstr>
      <vt:lpstr>file:///D:\Google%20Drive\Bloomberg\MSCI.xlsx!INTEREST_BOND!%5bMSCI.xlsx%5dINTEREST_BOND%20Chart%2081</vt:lpstr>
      <vt:lpstr>file:///D:\Google%20Drive\Bloomberg\MSCI.xlsx!INTEREST_BOND!R1093C60:R1105C62</vt:lpstr>
      <vt:lpstr>file:///D:\Google%20Drive\Bloomberg\MSCI.xlsx!INTEREST_BOND!%5bMSCI.xlsx%5dINTEREST_BOND%20Chart%20103</vt:lpstr>
      <vt:lpstr>file:///D:\Google%20Drive\Bloomberg\MSCI.xlsx!INTEREST_BOND!R13578C11:R13586C13</vt:lpstr>
      <vt:lpstr>file:///\\FS01\Research\Research-Restrict\Mongkol\00Sector%20index_PER%20001.xlsx!PER_Value!R5C3:R32C13</vt:lpstr>
      <vt:lpstr>file:///\\FS01\Research\Research-Restrict\Mongkol\00Sector%20index_PER%20001.xlsx!PER_Value!R6C16:R31C25</vt:lpstr>
      <vt:lpstr>file:///\\FS01\Research\Research-Restrict\Mongkol\00Sector%20index_PER%20001.xlsx!PER_Value!R6C28:R32C33</vt:lpstr>
      <vt:lpstr>file:///D:\Google%20Drive\Bloomberg\ไฟล์คำนวณ%20Index%20Return%20and%20SD%2023feb2022.xlsx!Summary!R4C3:R25C21</vt:lpstr>
      <vt:lpstr>file:///D:\Google%20Drive\Bloomberg\SET%20-%20%202022%20Best%20EPS%20%20(Bloomberg)%2014JAN2023.xlsx!EPS%202023!%5bSET%20-%20%202022%20Best%20EPS%20%20(Bloomberg)%2014JAN2023.xlsx%5dEPS%202023%20Chart%204</vt:lpstr>
      <vt:lpstr>file:///D:\Google%20Drive\Bloomberg\SET%20-%20%202022%20Best%20EPS%20%20(Bloomberg)%2014JAN2023.xlsx!EPS%202023!%5bSET%20-%20%202022%20Best%20EPS%20%20(Bloomberg)%2014JAN2023.xlsx%5dEPS%202023%20Chart%203</vt:lpstr>
      <vt:lpstr>file:///D:\Google%20Drive\Bloomberg\SET%20-%20%202022%20Best%20EPS%20%20(Bloomberg)%2014JAN2023.xlsx!EPS%202023!%5bSET%20-%20%202022%20Best%20EPS%20%20(Bloomberg)%2014JAN2023.xlsx%5dEPS%202023%20Chart%202</vt:lpstr>
      <vt:lpstr>file:///D:\Google%20Drive\Bloomberg\SET%20-%20%202022%20Best%20EPS%20%20(Bloomberg)%2014JAN2023.xlsx!EPS%202023!%5bSET%20-%20%202022%20Best%20EPS%20%20(Bloomberg)%2014JAN2023.xlsx%5dEPS%202023%20Chart%205</vt:lpstr>
      <vt:lpstr>file:///D:\Google%20Drive\Bloomberg\SET%20-%20%202022%20Best%20EPS%20%20(Bloomberg)%2014JAN2023.xlsx!EPS%202023!%5bSET%20-%20%202022%20Best%20EPS%20%20(Bloomberg)%2014JAN2023.xlsx%5dEPS%202023%20Chart%207</vt:lpstr>
      <vt:lpstr>file:///D:\Google%20Drive\Bloomberg\SET%20-%20%202022%20Best%20EPS%20%20(Bloomberg)%2014JAN2023.xlsx!EPS%202023!%5bSET%20-%20%202022%20Best%20EPS%20%20(Bloomberg)%2014JAN2023.xlsx%5dEPS%202023%20Chart%209</vt:lpstr>
      <vt:lpstr>file:///D:\Google%20Drive\Bloomberg\SET%20-%20%202022%20Best%20EPS%20%20(Bloomberg)%2014JAN2023.xlsx!EPS%202023!%5bSET%20-%20%202022%20Best%20EPS%20%20(Bloomberg)%2014JAN2023.xlsx%5dEPS%202023%20Chart%206</vt:lpstr>
      <vt:lpstr>file:///D:\Google%20Drive\Bloomberg\SET%20-%20%202022%20Best%20EPS%20%20(Bloomberg)%2014JAN2023.xlsx!EPS%202023!%5bSET%20-%20%202022%20Best%20EPS%20%20(Bloomberg)%2014JAN2023.xlsx%5dEPS%202023%20Chart%208</vt:lpstr>
      <vt:lpstr>file:///D:\Google%20Drive\Bloomberg\Earning%20Yield%20Analysis%20%2001%2028MAR2023.xlsx!Earning%20Yield%20Analysis!%5bEarning%20Yield%20Analysis%20%2001%2028MAR2023.xlsx%5dEarning%20Yield%20Analysis%20Chart%2014</vt:lpstr>
      <vt:lpstr>file:///D:\Google%20Drive\Bloomberg\Forex%20Gain-loss%20001%2014MAY2023.xlsx!FX%20Gain_VALUE!%5bForex%20Gain-loss%20001%2014MAY2023.xlsx%5dFX%20Gain_VALUE%20Chart%201</vt:lpstr>
      <vt:lpstr>file:///D:\Google%20Drive\Bloomberg\Forex%20Gain-loss%20001%2014MAY2023.xlsx!FX%20Gain_VALUE!%5bForex%20Gain-loss%20001%2014MAY2023.xlsx%5dFX%20Gain_VALUE%20Chart%203</vt:lpstr>
      <vt:lpstr>file:///D:\Google%20Drive\Bloomberg\Forex%20Gain-loss%20001%2014MAY2023.xlsx!FX%20Gain_VALUE!%5bForex%20Gain-loss%20001%2014MAY2023.xlsx%5dFX%20Gain_VALUE%20Chart%205</vt:lpstr>
      <vt:lpstr>file:///D:\Google%20Drive\Bloomberg\Forex%20Gain-loss%20001%2014MAY2023.xlsx!FX%20Gain_VALUE!%5bForex%20Gain-loss%20001%2014MAY2023.xlsx%5dFX%20Gain_VALUE%20Chart%204</vt:lpstr>
      <vt:lpstr>file:///H:\My%20Drive\Bloomberg\Forex%20Gain-loss%20001%2014MAY2023.xlsx!FX%20Gain_VALUE!%5bForex%20Gain-loss%20001%2014MAY2023.xlsx%5dFX%20Gain_VALUE%20Chart%201</vt:lpstr>
      <vt:lpstr>file:///H:\My%20Drive\Bloomberg\Forex%20Gain-loss%20001%2014MAY2023.xlsx!FX%20Gain_VALUE!%5bForex%20Gain-loss%20001%2014MAY2023.xlsx%5dFX%20Gain_VALUE%20Chart%203</vt:lpstr>
      <vt:lpstr>file:///H:\My%20Drive\Bloomberg\Forex%20Gain-loss%20001%2014MAY2023.xlsx!FX%20Gain_VALUE!%5bForex%20Gain-loss%20001%2014MAY2023.xlsx%5dFX%20Gain_VALUE%20Chart%205</vt:lpstr>
      <vt:lpstr>file:///H:\My%20Drive\Bloomberg\Forex%20Gain-loss%20001%2014MAY2023.xlsx!FX%20Gain_VALUE!%5bForex%20Gain-loss%20001%2014MAY2023.xlsx%5dFX%20Gain_VALUE%20Chart%204</vt:lpstr>
      <vt:lpstr>file:///D:\Google%20Drive\Bloomberg\Forex%20Gain-loss%20001%2024FEB2023.xlsx!FX%20Gain_VALUE!%5bForex%20Gain-loss%20001%2024FEB2023.xlsx%5dFX%20Gain_VALUE%20Chart%201</vt:lpstr>
      <vt:lpstr>file:///D:\Google%20Drive\Bloomberg\Forex%20Gain-loss%20001%2024FEB2023.xlsx!FX%20Gain_VALUE!%5bForex%20Gain-loss%20001%2024FEB2023.xlsx%5dFX%20Gain_VALUE%20Chart%203</vt:lpstr>
      <vt:lpstr>file:///D:\Google%20Drive\Bloomberg\Forex%20Gain-loss%20001%2024FEB2023.xlsx!FX%20Gain_VALUE!%5bForex%20Gain-loss%20001%2024FEB2023.xlsx%5dFX%20Gain_VALUE%20Chart%205</vt:lpstr>
      <vt:lpstr>file:///D:\Google%20Drive\Bloomberg\Forex%20Gain-loss%20001%2024FEB2023.xlsx!FX%20Gain_VALUE!%5bForex%20Gain-loss%20001%2024FEB2023.xlsx%5dFX%20Gain_VALUE%20Chart%204</vt:lpstr>
      <vt:lpstr>file:///\\FS01\Research\Research-Restrict\Mongkol\Data%20Daily.xlsx!Data!%5bData%20Daily.xlsx%5dData%20Chart%201</vt:lpstr>
      <vt:lpstr>file:///\\FS01\Research\Research-Restrict\Mongkol\Data%20Daily.xlsx!Data!%5bData%20Daily.xlsx%5dData%20Chart%203</vt:lpstr>
      <vt:lpstr>file:///\\FS01\Research\Research-Restrict\Mongkol\Data%20Daily.xlsx!Data!%5bData%20Daily.xlsx%5dData%20Chart%204</vt:lpstr>
      <vt:lpstr>file:///\\FS01\Research\Research-Restrict\Mongkol\Data%20Daily.xlsx!Data!%5bData%20Daily.xlsx%5dData%20Chart%205</vt:lpstr>
      <vt:lpstr>file:///\\FS01\Research\Research-Restrict\Mongkol\Data%20Daily.xlsx!Data!%5bData%20Daily.xlsx%5dData%20Chart%206</vt:lpstr>
      <vt:lpstr>file:///\\FS01\Research\Research-Restrict\Mongkol\Data%20Daily.xlsx!Data!%5bData%20Daily.xlsx%5dData%20Chart%207</vt:lpstr>
      <vt:lpstr>file:///\\FS01\Research\Research-Restrict\Mongkol\MSCI.xlsx!Pre-Com-Rubber!%5bMSCI.xlsx%5dPre-Com-Rubber%20Chart%2012</vt:lpstr>
      <vt:lpstr>file:///\\FS01\Research\Research-Restrict\Mongkol\MSCI.xlsx!Pre-Com-Rubber!%5bMSCI.xlsx%5dPre-Com-Rubber%20Chart%2020</vt:lpstr>
      <vt:lpstr>file:///\\FS01\Research\Research-Restrict\Mongkol\MSCI.xlsx!Pre-Com-Rubber!%5bMSCI.xlsx%5dPre-Com-Rubber%20Chart%202</vt:lpstr>
      <vt:lpstr>file:///\\FS01\Research\Research-Restrict\Mongkol\MSCI.xlsx!Pre-Com-Rubber!%5bMSCI.xlsx%5dPre-Com-Rubber%20Chart%2016</vt:lpstr>
      <vt:lpstr>file:///\\FS01\Research\Research-Restrict\Mongkol\MSCI.xlsx!Pre-Com-Rubber!%5bMSCI.xlsx%5dPre-Com-Rubber%20Chart%2012</vt:lpstr>
      <vt:lpstr>file:///\\FS01\Research\Research-Restrict\Mongkol\MSCI.xlsx!Pre-Com-Rubber!%5bMSCI.xlsx%5dPre-Com-Rubber%20Chart%2014</vt:lpstr>
      <vt:lpstr>file:///\\FS01\Research\Research-Restrict\Mongkol\MSCI.xlsx!Pre-Com-Rubber!%5bMSCI.xlsx%5dPre-Com-Rubber%20Chart%2015</vt:lpstr>
      <vt:lpstr>file:///\\FS01\Research\Research-Restrict\Mongkol\MSCI.xlsx!Pre-Com-Rubber!%5bMSCI.xlsx%5dPre-Com-Rubber%20Chart%2020</vt:lpstr>
      <vt:lpstr>file:///\\FS01\Research\Research-Restrict\Mongkol\MSCI.xlsx!Pre-Com-Rubber!%5bMSCI.xlsx%5dPre-Com-Rubber%20Chart%2021</vt:lpstr>
      <vt:lpstr>file:///\\FS01\Research\Research-Restrict\Mongkol\MSCI.xlsx!Pre-Com-Rubber!%5bMSCI.xlsx%5dPre-Com-Rubber%20Chart%2016</vt:lpstr>
      <vt:lpstr>file:///\\FS01\Research\Research-Restrict\Mongkol\MSCI.xlsx!Pre-Com-Rubber!%5bMSCI.xlsx%5dPre-Com-Rubber%20Chart%2017</vt:lpstr>
      <vt:lpstr>file:///\\FS01\Research\Research-Restrict\Mongkol\MSCI.xlsx!Pre-Com-Rubber!%5bMSCI.xlsx%5dPre-Com-Rubber%20Chart%2018</vt:lpstr>
      <vt:lpstr>file:///\\FS01\Research\Research-Restrict\Mongkol\MSCI.xlsx!Pre-Com-Rubber!%5bMSCI.xlsx%5dPre-Com-Rubber%20Chart%2019</vt:lpstr>
      <vt:lpstr>file:///\\FS01\Research\Research-Restrict\Mongkol\MSCI.xlsx!Pre-Com-Rubber!%5bMSCI.xlsx%5dPre-Com-Rubber%20Chart%2013</vt:lpstr>
      <vt:lpstr>file:///\\FS01\Research\Research-Restrict\Mongkol\MSCI.xlsx!Pre-Com-Rubber!%5bMSCI.xlsx%5dPre-Com-Rubber%20Chart%2023</vt:lpstr>
      <vt:lpstr>file:///\\FS01\Research\Research-Restrict\Mongkol\MSCI.xlsx!Pre-Com-Rubber!%5bMSCI.xlsx%5dPre-Com-Rubber%20Chart%201</vt:lpstr>
      <vt:lpstr>file:///\\FS01\Research\Research-Restrict\Mongkol\MSCI.xlsx!BADI!%5bMSCI.xlsx%5dBADI%20Chart%2011</vt:lpstr>
      <vt:lpstr>file:///\\FS01\Research\Research-Restrict\Mongkol\MSCI.xlsx!BADI!%5bMSCI.xlsx%5dBADI%20Chart%2012</vt:lpstr>
      <vt:lpstr>file:///\\FS01\Research\Research-Restrict\Mongkol\MSCI.xlsx!BADI!%5bMSCI.xlsx%5dBADI%20Chart%2013</vt:lpstr>
      <vt:lpstr>file:///\\FS01\Research\Research-Restrict\Mongkol\MSCI.xlsx!BADI!R6C44:R23C58</vt:lpstr>
      <vt:lpstr>PowerPoint Presentation</vt:lpstr>
      <vt:lpstr>PowerPoint Presentation</vt:lpstr>
      <vt:lpstr>Calendar (Week)</vt:lpstr>
      <vt:lpstr>Market Outlook &amp; Factors</vt:lpstr>
      <vt:lpstr>คาดการณ์งบ 3Q-23</vt:lpstr>
      <vt:lpstr>PowerPoint Presentation</vt:lpstr>
      <vt:lpstr>คาดการณ์งบ 3Q-23</vt:lpstr>
      <vt:lpstr>คาดการณ์งบ 3Q-23</vt:lpstr>
      <vt:lpstr>PowerPoint Presentation</vt:lpstr>
      <vt:lpstr>Bond Yield สหรัฐฯ</vt:lpstr>
      <vt:lpstr>7-Oct-23 :  กลุ่มฮามาส เปิดฉากโจมตีอิสราเอล</vt:lpstr>
      <vt:lpstr>PowerPoint Presentation</vt:lpstr>
      <vt:lpstr>การเปิดสัญญาซื้อน้ำมันลดลง มาหลายสัปดาห์</vt:lpstr>
      <vt:lpstr>ตลาดหุ้นรัสเซีย – ราคา Gas</vt:lpstr>
      <vt:lpstr>ราคาถ่านหิน - BANPU</vt:lpstr>
      <vt:lpstr>ถ้า.....  บานปลาย คือไม่จบ จะกระทบใคร</vt:lpstr>
      <vt:lpstr>‘จุลพันธ์’ เตรียมชี้แจงแจกเงิน 1 หมื่นดิจิทัลจันทร์นี้ หลังนักเศรษฐศาสตร์ออกโรงค้านหนัก!</vt:lpstr>
      <vt:lpstr>หุ้นที่มีการใช้วงเงิน margin มากๆ จะถูกเพ่งเล็ง ถ้าราคาลงมาก</vt:lpstr>
      <vt:lpstr>PowerPoint Presentation</vt:lpstr>
      <vt:lpstr>Flow ต่างชาติ ที่ไหลเข้า-ออก  6 ตลาดหลักเอเซีย</vt:lpstr>
      <vt:lpstr>Net Position (Equity)  6 ตลาดหุ้นเอเซีย</vt:lpstr>
      <vt:lpstr>Net Position (Equity)  6 ตลาดหุ้น เอเซีย </vt:lpstr>
      <vt:lpstr>Foreign Net Position  in Thai  Market</vt:lpstr>
      <vt:lpstr>หุ้นที่นักลงทุนต่างประเทศซื้อ-ขาย นับตั้งแต่ปี 2021 เป็นต้นมา</vt:lpstr>
      <vt:lpstr>PowerPoint Presentation</vt:lpstr>
      <vt:lpstr>PowerPoint Presentation</vt:lpstr>
      <vt:lpstr>Net Buy/Sell นักลงทุนต่างประเทศ</vt:lpstr>
      <vt:lpstr>Net Buy/Sell นักลงทุนต่างประเทศ</vt:lpstr>
      <vt:lpstr>PowerPoint Presentation</vt:lpstr>
      <vt:lpstr>เงินกู้เพื่อชดเชยการขาดดุลของรัฐบาล</vt:lpstr>
      <vt:lpstr>'กกพ.' บีบ 'ปตท. ' ลดค่าก๊าซ หวังหั่น 'ค่าไฟ' เหลือ 3.99 บาท</vt:lpstr>
      <vt:lpstr>PowerPoint Presentation</vt:lpstr>
      <vt:lpstr>PowerPoint Presentation</vt:lpstr>
      <vt:lpstr>PowerPoint Presentation</vt:lpstr>
      <vt:lpstr>PowerPoint Presentation</vt:lpstr>
      <vt:lpstr>Portfolio Performance</vt:lpstr>
      <vt:lpstr>Portfolio Performance</vt:lpstr>
      <vt:lpstr>กลยุทธ์ลงทุนโดย DAOL</vt:lpstr>
      <vt:lpstr>หุ้นต้องสงสัย(ว่าจะดี)</vt:lpstr>
      <vt:lpstr>พอร์ตหุ้นวันนี้</vt:lpstr>
      <vt:lpstr>Strategy top picks</vt:lpstr>
      <vt:lpstr>PowerPoint Presentation</vt:lpstr>
      <vt:lpstr>PowerPoint Presentation</vt:lpstr>
      <vt:lpstr>Strategy top picks</vt:lpstr>
      <vt:lpstr>PowerPoint Presentation</vt:lpstr>
      <vt:lpstr>PowerPoint Presentation</vt:lpstr>
      <vt:lpstr>PowerPoint Presentation</vt:lpstr>
      <vt:lpstr>PowerPoint Presentation</vt:lpstr>
      <vt:lpstr>บทวิเคราะห์ปัจจัยพื้นฐานวันนี้</vt:lpstr>
      <vt:lpstr>PowerPoint Presentation</vt:lpstr>
      <vt:lpstr>ตารางหุ้นที่มี Dividend Yield สูง</vt:lpstr>
      <vt:lpstr>PowerPoint Presentation</vt:lpstr>
      <vt:lpstr>ผลกระทบของการลดลงของราคาหุ้นจาก “XD”  ต่อดัชนีฯ</vt:lpstr>
      <vt:lpstr>ผลกระทบของการลดลงของราคาหุ้นจาก “XD”  ต่อดัชนีฯ</vt:lpstr>
      <vt:lpstr>PowerPoint Presentation</vt:lpstr>
      <vt:lpstr>PowerPoint Presentation</vt:lpstr>
      <vt:lpstr>Calendar (Week)</vt:lpstr>
      <vt:lpstr>Calendar (Month)</vt:lpstr>
      <vt:lpstr>PowerPoint Presentation</vt:lpstr>
      <vt:lpstr>ดัชนีตลาดหุ้นและราคาสินทรัพย์ทางการเงิน </vt:lpstr>
      <vt:lpstr>Ranking : ราคาเปลี่ยนแปลงมากที่สุดในแต่ละช่วงเวลา</vt:lpstr>
      <vt:lpstr>ค่าเงินบาทอ่อนค่า เป็นลบต่อตลาดหุ้นไทย</vt:lpstr>
      <vt:lpstr>Bond Yield ของสหรัฐฯ</vt:lpstr>
      <vt:lpstr>Fed Fund Rate (Policy Rate) </vt:lpstr>
      <vt:lpstr>US’s GDP  &amp;  Stock Market</vt:lpstr>
      <vt:lpstr>QE : Fed &amp; ECB</vt:lpstr>
      <vt:lpstr>PowerPoint Presentation</vt:lpstr>
      <vt:lpstr>PowerPoint Presentation</vt:lpstr>
      <vt:lpstr>P/E ตลาดหุ้นสำคัญๆ </vt:lpstr>
      <vt:lpstr>EPS ตลาดหุ้นสำคัญๆ </vt:lpstr>
      <vt:lpstr>EPS : Growth Rate ตลาดหุ้นสำคัญๆ </vt:lpstr>
      <vt:lpstr>ผลตอบแทนตลาดหุ้นไทย เทียบกับตลาดโลก</vt:lpstr>
      <vt:lpstr>การปรับ EPS ตลาดหุ้นสำคัญๆ  ปี 2023</vt:lpstr>
      <vt:lpstr>กำไรตลาดหุ้นปีนี้ ผลกระทบจากปัจจัยลบรอบด้าน</vt:lpstr>
      <vt:lpstr>PowerPoint Presentation</vt:lpstr>
      <vt:lpstr>ปรับกำไรตลาดหุ้นปีนี้ลง 6%</vt:lpstr>
      <vt:lpstr>SET Profitability as of  2Q-2023</vt:lpstr>
      <vt:lpstr>PowerPoint Presentation</vt:lpstr>
      <vt:lpstr>PowerPoint Presentation</vt:lpstr>
      <vt:lpstr>SET Index Target  for 2023</vt:lpstr>
      <vt:lpstr>SET Index Target  for 2023</vt:lpstr>
      <vt:lpstr>SET Index Target  for 2023</vt:lpstr>
      <vt:lpstr>SET Index Target  for 2023</vt:lpstr>
      <vt:lpstr>Market P/E (base on SET’s Report)</vt:lpstr>
      <vt:lpstr>SET Profitability as of  1Q-2023</vt:lpstr>
      <vt:lpstr>SET Profitability as of  4Q-2022</vt:lpstr>
      <vt:lpstr>Market Indicators</vt:lpstr>
      <vt:lpstr>Spread ปิโตรเคมี  และ  ดัชนีราคาสินค้าโภคภัณฑ์</vt:lpstr>
      <vt:lpstr>Spread ปิโตรเคมี  และ  ดัชนีราคาสินค้าโภคภัณฑ์</vt:lpstr>
      <vt:lpstr>ราคาน้ำมันดิบ  Brent และ ราคาทองคำ</vt:lpstr>
      <vt:lpstr>ค่าการกลั่นน้ำมัน</vt:lpstr>
      <vt:lpstr>ราคากากถั่วเหลือง ราคาหุ้น TVO  &amp;  ราคายางพารา และราคาหุ้น NER</vt:lpstr>
      <vt:lpstr>ราคาถ่านหิน &amp;  ราคา BANPU </vt:lpstr>
      <vt:lpstr>ราคา Cotton</vt:lpstr>
      <vt:lpstr>ค่าระวางเรือ</vt:lpstr>
      <vt:lpstr>ค่าระวางเรือ  และราคาหุ้นเดินเรือของไทย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Suwanan Sukthong</dc:creator>
  <cp:lastModifiedBy>Mongkol Puangpetra</cp:lastModifiedBy>
  <cp:revision>2697</cp:revision>
  <dcterms:created xsi:type="dcterms:W3CDTF">2023-03-24T02:53:32Z</dcterms:created>
  <dcterms:modified xsi:type="dcterms:W3CDTF">2023-10-10T01:48:15Z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0x010100B4D051CBB1396B49B52F2BAFA8E7DD7D</vt:lpwstr>
  </property>
</Properties>
</file>