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3"/>
    <p:sldMasterId id="2147483671" r:id="rId4"/>
    <p:sldMasterId id="2147483683" r:id="rId5"/>
    <p:sldMasterId id="2147483686" r:id="rId6"/>
    <p:sldMasterId id="2147483722" r:id="rId7"/>
    <p:sldMasterId id="2147483740" r:id="rId8"/>
    <p:sldMasterId id="2147483802" r:id="rId9"/>
    <p:sldMasterId id="2147483869" r:id="rId10"/>
    <p:sldMasterId id="2147484104" r:id="rId11"/>
    <p:sldMasterId id="2147484116" r:id="rId12"/>
  </p:sldMasterIdLst>
  <p:notesMasterIdLst>
    <p:notesMasterId r:id="rId160"/>
  </p:notesMasterIdLst>
  <p:handoutMasterIdLst>
    <p:handoutMasterId r:id="rId161"/>
  </p:handoutMasterIdLst>
  <p:sldIdLst>
    <p:sldId id="23459" r:id="rId13"/>
    <p:sldId id="24697" r:id="rId14"/>
    <p:sldId id="24445" r:id="rId15"/>
    <p:sldId id="18772" r:id="rId16"/>
    <p:sldId id="25526" r:id="rId17"/>
    <p:sldId id="25562" r:id="rId18"/>
    <p:sldId id="27139" r:id="rId19"/>
    <p:sldId id="27193" r:id="rId20"/>
    <p:sldId id="27466" r:id="rId21"/>
    <p:sldId id="27437" r:id="rId22"/>
    <p:sldId id="27468" r:id="rId23"/>
    <p:sldId id="27478" r:id="rId24"/>
    <p:sldId id="27317" r:id="rId25"/>
    <p:sldId id="27477" r:id="rId26"/>
    <p:sldId id="26355" r:id="rId27"/>
    <p:sldId id="27476" r:id="rId28"/>
    <p:sldId id="27474" r:id="rId29"/>
    <p:sldId id="27475" r:id="rId30"/>
    <p:sldId id="27473" r:id="rId31"/>
    <p:sldId id="27472" r:id="rId32"/>
    <p:sldId id="27465" r:id="rId33"/>
    <p:sldId id="27394" r:id="rId34"/>
    <p:sldId id="27431" r:id="rId35"/>
    <p:sldId id="27457" r:id="rId36"/>
    <p:sldId id="27458" r:id="rId37"/>
    <p:sldId id="27462" r:id="rId38"/>
    <p:sldId id="27411" r:id="rId39"/>
    <p:sldId id="27336" r:id="rId40"/>
    <p:sldId id="27423" r:id="rId41"/>
    <p:sldId id="27360" r:id="rId42"/>
    <p:sldId id="27353" r:id="rId43"/>
    <p:sldId id="27354" r:id="rId44"/>
    <p:sldId id="27355" r:id="rId45"/>
    <p:sldId id="27344" r:id="rId46"/>
    <p:sldId id="27103" r:id="rId47"/>
    <p:sldId id="27449" r:id="rId48"/>
    <p:sldId id="27450" r:id="rId49"/>
    <p:sldId id="27421" r:id="rId50"/>
    <p:sldId id="27435" r:id="rId51"/>
    <p:sldId id="27420" r:id="rId52"/>
    <p:sldId id="27439" r:id="rId53"/>
    <p:sldId id="27415" r:id="rId54"/>
    <p:sldId id="27377" r:id="rId55"/>
    <p:sldId id="27378" r:id="rId56"/>
    <p:sldId id="27416" r:id="rId57"/>
    <p:sldId id="27417" r:id="rId58"/>
    <p:sldId id="27414" r:id="rId59"/>
    <p:sldId id="27404" r:id="rId60"/>
    <p:sldId id="27371" r:id="rId61"/>
    <p:sldId id="27373" r:id="rId62"/>
    <p:sldId id="27374" r:id="rId63"/>
    <p:sldId id="27323" r:id="rId64"/>
    <p:sldId id="27391" r:id="rId65"/>
    <p:sldId id="27229" r:id="rId66"/>
    <p:sldId id="27358" r:id="rId67"/>
    <p:sldId id="27359" r:id="rId68"/>
    <p:sldId id="27326" r:id="rId69"/>
    <p:sldId id="27327" r:id="rId70"/>
    <p:sldId id="26690" r:id="rId71"/>
    <p:sldId id="27455" r:id="rId72"/>
    <p:sldId id="27456" r:id="rId73"/>
    <p:sldId id="26993" r:id="rId74"/>
    <p:sldId id="27440" r:id="rId75"/>
    <p:sldId id="27402" r:id="rId76"/>
    <p:sldId id="27403" r:id="rId77"/>
    <p:sldId id="27351" r:id="rId78"/>
    <p:sldId id="27297" r:id="rId79"/>
    <p:sldId id="26692" r:id="rId80"/>
    <p:sldId id="27436" r:id="rId81"/>
    <p:sldId id="27124" r:id="rId82"/>
    <p:sldId id="22875" r:id="rId83"/>
    <p:sldId id="24033" r:id="rId84"/>
    <p:sldId id="24034" r:id="rId85"/>
    <p:sldId id="24064" r:id="rId86"/>
    <p:sldId id="26921" r:id="rId87"/>
    <p:sldId id="27335" r:id="rId88"/>
    <p:sldId id="23609" r:id="rId89"/>
    <p:sldId id="27471" r:id="rId90"/>
    <p:sldId id="27244" r:id="rId91"/>
    <p:sldId id="26938" r:id="rId92"/>
    <p:sldId id="26510" r:id="rId93"/>
    <p:sldId id="27479" r:id="rId94"/>
    <p:sldId id="21445" r:id="rId95"/>
    <p:sldId id="26882" r:id="rId96"/>
    <p:sldId id="23456" r:id="rId97"/>
    <p:sldId id="25088" r:id="rId98"/>
    <p:sldId id="22868" r:id="rId99"/>
    <p:sldId id="23245" r:id="rId100"/>
    <p:sldId id="21431" r:id="rId101"/>
    <p:sldId id="21434" r:id="rId102"/>
    <p:sldId id="26289" r:id="rId103"/>
    <p:sldId id="26290" r:id="rId104"/>
    <p:sldId id="21430" r:id="rId105"/>
    <p:sldId id="23788" r:id="rId106"/>
    <p:sldId id="27142" r:id="rId107"/>
    <p:sldId id="22443" r:id="rId108"/>
    <p:sldId id="22441" r:id="rId109"/>
    <p:sldId id="22442" r:id="rId110"/>
    <p:sldId id="20157" r:id="rId111"/>
    <p:sldId id="26020" r:id="rId112"/>
    <p:sldId id="22249" r:id="rId113"/>
    <p:sldId id="26961" r:id="rId114"/>
    <p:sldId id="22246" r:id="rId115"/>
    <p:sldId id="25882" r:id="rId116"/>
    <p:sldId id="23927" r:id="rId117"/>
    <p:sldId id="22142" r:id="rId118"/>
    <p:sldId id="20422" r:id="rId119"/>
    <p:sldId id="24773" r:id="rId120"/>
    <p:sldId id="23557" r:id="rId121"/>
    <p:sldId id="27311" r:id="rId122"/>
    <p:sldId id="26029" r:id="rId123"/>
    <p:sldId id="26030" r:id="rId124"/>
    <p:sldId id="23766" r:id="rId125"/>
    <p:sldId id="23767" r:id="rId126"/>
    <p:sldId id="23828" r:id="rId127"/>
    <p:sldId id="25172" r:id="rId128"/>
    <p:sldId id="25184" r:id="rId129"/>
    <p:sldId id="25185" r:id="rId130"/>
    <p:sldId id="25186" r:id="rId131"/>
    <p:sldId id="25187" r:id="rId132"/>
    <p:sldId id="26292" r:id="rId133"/>
    <p:sldId id="20431" r:id="rId134"/>
    <p:sldId id="20432" r:id="rId135"/>
    <p:sldId id="20495" r:id="rId136"/>
    <p:sldId id="23829" r:id="rId137"/>
    <p:sldId id="23830" r:id="rId138"/>
    <p:sldId id="20435" r:id="rId139"/>
    <p:sldId id="20423" r:id="rId140"/>
    <p:sldId id="20424" r:id="rId141"/>
    <p:sldId id="20425" r:id="rId142"/>
    <p:sldId id="20426" r:id="rId143"/>
    <p:sldId id="20505" r:id="rId144"/>
    <p:sldId id="20427" r:id="rId145"/>
    <p:sldId id="20428" r:id="rId146"/>
    <p:sldId id="21723" r:id="rId147"/>
    <p:sldId id="20076" r:id="rId148"/>
    <p:sldId id="24450" r:id="rId149"/>
    <p:sldId id="25616" r:id="rId150"/>
    <p:sldId id="26423" r:id="rId151"/>
    <p:sldId id="23642" r:id="rId152"/>
    <p:sldId id="25938" r:id="rId153"/>
    <p:sldId id="23029" r:id="rId154"/>
    <p:sldId id="25948" r:id="rId155"/>
    <p:sldId id="27204" r:id="rId156"/>
    <p:sldId id="25008" r:id="rId157"/>
    <p:sldId id="27185" r:id="rId158"/>
    <p:sldId id="26549" r:id="rId159"/>
  </p:sldIdLst>
  <p:sldSz cx="12192000" cy="6858000"/>
  <p:notesSz cx="6858000" cy="9144000"/>
  <p:embeddedFontLst>
    <p:embeddedFont>
      <p:font typeface="DB Heavent" panose="02000506060000020004" pitchFamily="2" charset="-34"/>
      <p:regular r:id="rId162"/>
    </p:embeddedFont>
    <p:embeddedFont>
      <p:font typeface="DB Heavent Black" panose="02000506060000020004" pitchFamily="2" charset="-34"/>
      <p:bold r:id="rId163"/>
    </p:embeddedFont>
    <p:embeddedFont>
      <p:font typeface="DB Heavent Light" panose="02000506060000020004" pitchFamily="2" charset="-34"/>
      <p:regular r:id="rId164"/>
    </p:embeddedFont>
    <p:embeddedFont>
      <p:font typeface="DB Heavent Med" panose="02000606060000090000" pitchFamily="2" charset="-34"/>
      <p:regular r:id="rId165"/>
    </p:embeddedFont>
    <p:embeddedFont>
      <p:font typeface="DBHeavent-Med" panose="02000606060000090000" pitchFamily="2" charset="-34"/>
      <p:regular r:id="rId166"/>
    </p:embeddedFont>
    <p:embeddedFont>
      <p:font typeface="DM Academy Light" panose="02000503000000000000" pitchFamily="2" charset="-34"/>
      <p:regular r:id="rId167"/>
      <p:italic r:id="rId168"/>
    </p:embeddedFont>
    <p:embeddedFont>
      <p:font typeface="MN Lotchong" pitchFamily="2" charset="0"/>
      <p:regular r:id="rId169"/>
      <p:bold r:id="rId170"/>
      <p:italic r:id="rId171"/>
      <p:boldItalic r:id="rId172"/>
    </p:embeddedFont>
    <p:embeddedFont>
      <p:font typeface="Noto Sans Thai" panose="020B0604020202020204" charset="-34"/>
      <p:regular r:id="rId173"/>
      <p:bold r:id="rId174"/>
    </p:embeddedFont>
    <p:embeddedFont>
      <p:font typeface="Tahoma" panose="020B0604030504040204" pitchFamily="34" charset="0"/>
      <p:regular r:id="rId175"/>
      <p:bold r:id="rId1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wanan Sukthong" initials="SS" lastIdx="2" clrIdx="0">
    <p:extLst>
      <p:ext uri="{19B8F6BF-5375-455C-9EA6-DF929625EA0E}">
        <p15:presenceInfo xmlns:p15="http://schemas.microsoft.com/office/powerpoint/2012/main" userId="S::suwanan.s@daol.co.th::71feb163-1d86-48ed-a5aa-004a647ee3ae" providerId="AD"/>
      </p:ext>
    </p:extLst>
  </p:cmAuthor>
  <p:cmAuthor id="2" name="Mongkol Puangpetra" initials="MP" lastIdx="4" clrIdx="1">
    <p:extLst>
      <p:ext uri="{19B8F6BF-5375-455C-9EA6-DF929625EA0E}">
        <p15:presenceInfo xmlns:p15="http://schemas.microsoft.com/office/powerpoint/2012/main" userId="S::mongkol.p@daol.co.th::2cf87f93-baeb-43a9-bfd6-f77d82c43b55" providerId="AD"/>
      </p:ext>
    </p:extLst>
  </p:cmAuthor>
  <p:cmAuthor id="3" name="Muttawan Pintarak" initials="MP" lastIdx="5" clrIdx="2">
    <p:extLst>
      <p:ext uri="{19B8F6BF-5375-455C-9EA6-DF929625EA0E}">
        <p15:presenceInfo xmlns:p15="http://schemas.microsoft.com/office/powerpoint/2012/main" userId="S::muttawan.p@daol.co.th::139055a8-939d-4cba-bbce-ca162f96a2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17D0D"/>
    <a:srgbClr val="F74E46"/>
    <a:srgbClr val="FF9933"/>
    <a:srgbClr val="FEDA66"/>
    <a:srgbClr val="33CC33"/>
    <a:srgbClr val="FF0000"/>
    <a:srgbClr val="EDF4F8"/>
    <a:srgbClr val="B0DD7F"/>
    <a:srgbClr val="F7A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6257" autoAdjust="0"/>
  </p:normalViewPr>
  <p:slideViewPr>
    <p:cSldViewPr snapToGrid="0">
      <p:cViewPr varScale="1">
        <p:scale>
          <a:sx n="89" d="100"/>
          <a:sy n="89" d="100"/>
        </p:scale>
        <p:origin x="120" y="108"/>
      </p:cViewPr>
      <p:guideLst>
        <p:guide orient="horz" pos="2064"/>
        <p:guide pos="3864"/>
      </p:guideLst>
    </p:cSldViewPr>
  </p:slideViewPr>
  <p:outlineViewPr>
    <p:cViewPr>
      <p:scale>
        <a:sx n="33" d="100"/>
        <a:sy n="33" d="100"/>
      </p:scale>
      <p:origin x="0" y="-30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2278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63" Type="http://schemas.openxmlformats.org/officeDocument/2006/relationships/slide" Target="slides/slide51.xml"/><Relationship Id="rId84" Type="http://schemas.openxmlformats.org/officeDocument/2006/relationships/slide" Target="slides/slide72.xml"/><Relationship Id="rId138" Type="http://schemas.openxmlformats.org/officeDocument/2006/relationships/slide" Target="slides/slide126.xml"/><Relationship Id="rId159" Type="http://schemas.openxmlformats.org/officeDocument/2006/relationships/slide" Target="slides/slide147.xml"/><Relationship Id="rId170" Type="http://schemas.openxmlformats.org/officeDocument/2006/relationships/font" Target="fonts/font9.fntdata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9.xml"/><Relationship Id="rId32" Type="http://schemas.openxmlformats.org/officeDocument/2006/relationships/slide" Target="slides/slide20.xml"/><Relationship Id="rId53" Type="http://schemas.openxmlformats.org/officeDocument/2006/relationships/slide" Target="slides/slide41.xml"/><Relationship Id="rId74" Type="http://schemas.openxmlformats.org/officeDocument/2006/relationships/slide" Target="slides/slide62.xml"/><Relationship Id="rId128" Type="http://schemas.openxmlformats.org/officeDocument/2006/relationships/slide" Target="slides/slide116.xml"/><Relationship Id="rId149" Type="http://schemas.openxmlformats.org/officeDocument/2006/relationships/slide" Target="slides/slide137.xml"/><Relationship Id="rId5" Type="http://schemas.openxmlformats.org/officeDocument/2006/relationships/slideMaster" Target="slideMasters/slideMaster3.xml"/><Relationship Id="rId95" Type="http://schemas.openxmlformats.org/officeDocument/2006/relationships/slide" Target="slides/slide83.xml"/><Relationship Id="rId160" Type="http://schemas.openxmlformats.org/officeDocument/2006/relationships/notesMaster" Target="notesMasters/notesMaster1.xml"/><Relationship Id="rId181" Type="http://schemas.openxmlformats.org/officeDocument/2006/relationships/tableStyles" Target="tableStyles.xml"/><Relationship Id="rId22" Type="http://schemas.openxmlformats.org/officeDocument/2006/relationships/slide" Target="slides/slide10.xml"/><Relationship Id="rId43" Type="http://schemas.openxmlformats.org/officeDocument/2006/relationships/slide" Target="slides/slide31.xml"/><Relationship Id="rId64" Type="http://schemas.openxmlformats.org/officeDocument/2006/relationships/slide" Target="slides/slide52.xml"/><Relationship Id="rId118" Type="http://schemas.openxmlformats.org/officeDocument/2006/relationships/slide" Target="slides/slide106.xml"/><Relationship Id="rId139" Type="http://schemas.openxmlformats.org/officeDocument/2006/relationships/slide" Target="slides/slide127.xml"/><Relationship Id="rId85" Type="http://schemas.openxmlformats.org/officeDocument/2006/relationships/slide" Target="slides/slide73.xml"/><Relationship Id="rId150" Type="http://schemas.openxmlformats.org/officeDocument/2006/relationships/slide" Target="slides/slide138.xml"/><Relationship Id="rId171" Type="http://schemas.openxmlformats.org/officeDocument/2006/relationships/font" Target="fonts/font10.fntdata"/><Relationship Id="rId12" Type="http://schemas.openxmlformats.org/officeDocument/2006/relationships/slideMaster" Target="slideMasters/slideMaster10.xml"/><Relationship Id="rId33" Type="http://schemas.openxmlformats.org/officeDocument/2006/relationships/slide" Target="slides/slide21.xml"/><Relationship Id="rId108" Type="http://schemas.openxmlformats.org/officeDocument/2006/relationships/slide" Target="slides/slide96.xml"/><Relationship Id="rId129" Type="http://schemas.openxmlformats.org/officeDocument/2006/relationships/slide" Target="slides/slide117.xml"/><Relationship Id="rId54" Type="http://schemas.openxmlformats.org/officeDocument/2006/relationships/slide" Target="slides/slide42.xml"/><Relationship Id="rId75" Type="http://schemas.openxmlformats.org/officeDocument/2006/relationships/slide" Target="slides/slide63.xml"/><Relationship Id="rId96" Type="http://schemas.openxmlformats.org/officeDocument/2006/relationships/slide" Target="slides/slide84.xml"/><Relationship Id="rId140" Type="http://schemas.openxmlformats.org/officeDocument/2006/relationships/slide" Target="slides/slide128.xml"/><Relationship Id="rId161" Type="http://schemas.openxmlformats.org/officeDocument/2006/relationships/handoutMaster" Target="handoutMasters/handoutMaster1.xml"/><Relationship Id="rId6" Type="http://schemas.openxmlformats.org/officeDocument/2006/relationships/slideMaster" Target="slideMasters/slideMaster4.xml"/><Relationship Id="rId23" Type="http://schemas.openxmlformats.org/officeDocument/2006/relationships/slide" Target="slides/slide11.xml"/><Relationship Id="rId119" Type="http://schemas.openxmlformats.org/officeDocument/2006/relationships/slide" Target="slides/slide107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130" Type="http://schemas.openxmlformats.org/officeDocument/2006/relationships/slide" Target="slides/slide118.xml"/><Relationship Id="rId135" Type="http://schemas.openxmlformats.org/officeDocument/2006/relationships/slide" Target="slides/slide123.xml"/><Relationship Id="rId151" Type="http://schemas.openxmlformats.org/officeDocument/2006/relationships/slide" Target="slides/slide139.xml"/><Relationship Id="rId156" Type="http://schemas.openxmlformats.org/officeDocument/2006/relationships/slide" Target="slides/slide144.xml"/><Relationship Id="rId177" Type="http://schemas.openxmlformats.org/officeDocument/2006/relationships/commentAuthors" Target="commentAuthors.xml"/><Relationship Id="rId172" Type="http://schemas.openxmlformats.org/officeDocument/2006/relationships/font" Target="fonts/font11.fntdata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slide" Target="slides/slide108.xml"/><Relationship Id="rId125" Type="http://schemas.openxmlformats.org/officeDocument/2006/relationships/slide" Target="slides/slide113.xml"/><Relationship Id="rId141" Type="http://schemas.openxmlformats.org/officeDocument/2006/relationships/slide" Target="slides/slide129.xml"/><Relationship Id="rId146" Type="http://schemas.openxmlformats.org/officeDocument/2006/relationships/slide" Target="slides/slide134.xml"/><Relationship Id="rId167" Type="http://schemas.openxmlformats.org/officeDocument/2006/relationships/font" Target="fonts/font6.fntdata"/><Relationship Id="rId7" Type="http://schemas.openxmlformats.org/officeDocument/2006/relationships/slideMaster" Target="slideMasters/slideMaster5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162" Type="http://schemas.openxmlformats.org/officeDocument/2006/relationships/font" Target="fonts/font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131" Type="http://schemas.openxmlformats.org/officeDocument/2006/relationships/slide" Target="slides/slide119.xml"/><Relationship Id="rId136" Type="http://schemas.openxmlformats.org/officeDocument/2006/relationships/slide" Target="slides/slide124.xml"/><Relationship Id="rId157" Type="http://schemas.openxmlformats.org/officeDocument/2006/relationships/slide" Target="slides/slide145.xml"/><Relationship Id="rId178" Type="http://schemas.openxmlformats.org/officeDocument/2006/relationships/presProps" Target="presProps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52" Type="http://schemas.openxmlformats.org/officeDocument/2006/relationships/slide" Target="slides/slide140.xml"/><Relationship Id="rId173" Type="http://schemas.openxmlformats.org/officeDocument/2006/relationships/font" Target="fonts/font12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26" Type="http://schemas.openxmlformats.org/officeDocument/2006/relationships/slide" Target="slides/slide114.xml"/><Relationship Id="rId147" Type="http://schemas.openxmlformats.org/officeDocument/2006/relationships/slide" Target="slides/slide135.xml"/><Relationship Id="rId168" Type="http://schemas.openxmlformats.org/officeDocument/2006/relationships/font" Target="fonts/font7.fntdata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slide" Target="slides/slide109.xml"/><Relationship Id="rId142" Type="http://schemas.openxmlformats.org/officeDocument/2006/relationships/slide" Target="slides/slide130.xml"/><Relationship Id="rId163" Type="http://schemas.openxmlformats.org/officeDocument/2006/relationships/font" Target="fonts/font2.fntdata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137" Type="http://schemas.openxmlformats.org/officeDocument/2006/relationships/slide" Target="slides/slide125.xml"/><Relationship Id="rId158" Type="http://schemas.openxmlformats.org/officeDocument/2006/relationships/slide" Target="slides/slide146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32" Type="http://schemas.openxmlformats.org/officeDocument/2006/relationships/slide" Target="slides/slide120.xml"/><Relationship Id="rId153" Type="http://schemas.openxmlformats.org/officeDocument/2006/relationships/slide" Target="slides/slide141.xml"/><Relationship Id="rId174" Type="http://schemas.openxmlformats.org/officeDocument/2006/relationships/font" Target="fonts/font13.fntdata"/><Relationship Id="rId179" Type="http://schemas.openxmlformats.org/officeDocument/2006/relationships/viewProps" Target="viewProps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27" Type="http://schemas.openxmlformats.org/officeDocument/2006/relationships/slide" Target="slides/slide115.xml"/><Relationship Id="rId10" Type="http://schemas.openxmlformats.org/officeDocument/2006/relationships/slideMaster" Target="slideMasters/slideMaster8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slide" Target="slides/slide110.xml"/><Relationship Id="rId143" Type="http://schemas.openxmlformats.org/officeDocument/2006/relationships/slide" Target="slides/slide131.xml"/><Relationship Id="rId148" Type="http://schemas.openxmlformats.org/officeDocument/2006/relationships/slide" Target="slides/slide136.xml"/><Relationship Id="rId164" Type="http://schemas.openxmlformats.org/officeDocument/2006/relationships/font" Target="fonts/font3.fntdata"/><Relationship Id="rId169" Type="http://schemas.openxmlformats.org/officeDocument/2006/relationships/font" Target="fonts/font8.fntdata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80" Type="http://schemas.openxmlformats.org/officeDocument/2006/relationships/theme" Target="theme/theme1.xml"/><Relationship Id="rId26" Type="http://schemas.openxmlformats.org/officeDocument/2006/relationships/slide" Target="slides/slide14.xml"/><Relationship Id="rId47" Type="http://schemas.openxmlformats.org/officeDocument/2006/relationships/slide" Target="slides/slide35.xml"/><Relationship Id="rId68" Type="http://schemas.openxmlformats.org/officeDocument/2006/relationships/slide" Target="slides/slide56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33" Type="http://schemas.openxmlformats.org/officeDocument/2006/relationships/slide" Target="slides/slide121.xml"/><Relationship Id="rId154" Type="http://schemas.openxmlformats.org/officeDocument/2006/relationships/slide" Target="slides/slide142.xml"/><Relationship Id="rId175" Type="http://schemas.openxmlformats.org/officeDocument/2006/relationships/font" Target="fonts/font14.fntdata"/><Relationship Id="rId16" Type="http://schemas.openxmlformats.org/officeDocument/2006/relationships/slide" Target="slides/slide4.xml"/><Relationship Id="rId37" Type="http://schemas.openxmlformats.org/officeDocument/2006/relationships/slide" Target="slides/slide25.xml"/><Relationship Id="rId58" Type="http://schemas.openxmlformats.org/officeDocument/2006/relationships/slide" Target="slides/slide46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slide" Target="slides/slide111.xml"/><Relationship Id="rId144" Type="http://schemas.openxmlformats.org/officeDocument/2006/relationships/slide" Target="slides/slide132.xml"/><Relationship Id="rId90" Type="http://schemas.openxmlformats.org/officeDocument/2006/relationships/slide" Target="slides/slide78.xml"/><Relationship Id="rId165" Type="http://schemas.openxmlformats.org/officeDocument/2006/relationships/font" Target="fonts/font4.fntdata"/><Relationship Id="rId27" Type="http://schemas.openxmlformats.org/officeDocument/2006/relationships/slide" Target="slides/slide15.xml"/><Relationship Id="rId48" Type="http://schemas.openxmlformats.org/officeDocument/2006/relationships/slide" Target="slides/slide36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34" Type="http://schemas.openxmlformats.org/officeDocument/2006/relationships/slide" Target="slides/slide122.xml"/><Relationship Id="rId80" Type="http://schemas.openxmlformats.org/officeDocument/2006/relationships/slide" Target="slides/slide68.xml"/><Relationship Id="rId155" Type="http://schemas.openxmlformats.org/officeDocument/2006/relationships/slide" Target="slides/slide143.xml"/><Relationship Id="rId176" Type="http://schemas.openxmlformats.org/officeDocument/2006/relationships/font" Target="fonts/font15.fntdata"/><Relationship Id="rId17" Type="http://schemas.openxmlformats.org/officeDocument/2006/relationships/slide" Target="slides/slide5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24" Type="http://schemas.openxmlformats.org/officeDocument/2006/relationships/slide" Target="slides/slide112.xml"/><Relationship Id="rId70" Type="http://schemas.openxmlformats.org/officeDocument/2006/relationships/slide" Target="slides/slide58.xml"/><Relationship Id="rId91" Type="http://schemas.openxmlformats.org/officeDocument/2006/relationships/slide" Target="slides/slide79.xml"/><Relationship Id="rId145" Type="http://schemas.openxmlformats.org/officeDocument/2006/relationships/slide" Target="slides/slide133.xml"/><Relationship Id="rId166" Type="http://schemas.openxmlformats.org/officeDocument/2006/relationships/font" Target="fonts/font5.fntdata"/><Relationship Id="rId1" Type="http://schemas.openxmlformats.org/officeDocument/2006/relationships/customXml" Target="../customXml/item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652DC9-F5E3-C7F9-B44F-EBEEE2310D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6E5F8B-54C0-2E75-0DD0-820CF2F111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7E023-B51E-4C7D-886B-3B9B386FCAF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49278-DE23-1DFE-A54F-000F8E0C20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F7795-C667-7C40-C014-9074B3437C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FCCBC-A0A4-4438-92A7-ADCD9BE00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51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CB1E4-720F-4490-A9B7-A55E9D4E486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3CAF4-2EAF-4347-B9AF-665CA3100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0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639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89C52-95CF-D9D8-7B8B-9614791FD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A74298-42B0-6C0D-2E85-2F531C611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96542C-9FFE-AB16-1729-645C7C880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/>
              <a:t>*</a:t>
            </a:r>
            <a:r>
              <a:rPr lang="en-US"/>
              <a:t>MSCI</a:t>
            </a:r>
          </a:p>
          <a:p>
            <a:r>
              <a:rPr lang="en-US"/>
              <a:t>&gt;INTEREST_BOND </a:t>
            </a:r>
            <a:r>
              <a:rPr lang="th-TH"/>
              <a:t>(</a:t>
            </a:r>
            <a:r>
              <a:rPr lang="en-US"/>
              <a:t>cell J13372</a:t>
            </a:r>
            <a:r>
              <a:rPr lang="th-TH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CD2B4-1A2F-BBB3-4911-B0A109D28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297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540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3CAF4-2EAF-4347-B9AF-665CA3100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42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56BA5-1BD8-D9B2-39C0-F1C8F6B19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F5E37-F328-B1CE-92A4-EA0549B5A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875C96-0B6D-7F32-71C8-B0355C7B8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D64EC-6C0E-0839-FFA4-6E86E4F41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211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96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A1AA8-D0B4-32EC-FADB-B96214B71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C43157-5DEB-20B1-242C-E311716E49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18A8FC-8679-CB69-8E59-F41F1E162B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10985-A922-3EC1-8956-C728A496C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273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80B61-AD83-3AF8-52E0-9F82A4FCB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F8EB0C-5CD7-C09A-FD85-2333EF5A9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02399B-85B4-3367-0F3D-FF85B6F32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C0177-F4C0-34F2-DC9D-F1360141DC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120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3CAF4-2EAF-4347-B9AF-665CA3100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322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003-Foreign limit-</a:t>
            </a:r>
            <a:r>
              <a:rPr lang="en-US" err="1"/>
              <a:t>daily_setsmart</a:t>
            </a:r>
            <a:r>
              <a:rPr lang="en-US"/>
              <a:t> version 14OCT2023</a:t>
            </a:r>
          </a:p>
          <a:p>
            <a:r>
              <a:rPr lang="en-US"/>
              <a:t>&gt;Foreign Asisa-6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3CAF4-2EAF-4347-B9AF-665CA3100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27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003-Foreign limit-</a:t>
            </a:r>
            <a:r>
              <a:rPr lang="en-US" err="1"/>
              <a:t>daily_setsmart</a:t>
            </a:r>
            <a:r>
              <a:rPr lang="en-US"/>
              <a:t> version 14OCT2023</a:t>
            </a:r>
          </a:p>
          <a:p>
            <a:r>
              <a:rPr lang="en-US"/>
              <a:t>1. LAST NVDR OUTSTADING</a:t>
            </a:r>
          </a:p>
          <a:p>
            <a:r>
              <a:rPr lang="en-US"/>
              <a:t>2. BOND-NON-RESIDENT FLOWS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3CAF4-2EAF-4347-B9AF-665CA3100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032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Mongkol_calendar</a:t>
            </a:r>
            <a:endParaRPr lang="en-US"/>
          </a:p>
          <a:p>
            <a:r>
              <a:rPr lang="en-US"/>
              <a:t>&gt;</a:t>
            </a:r>
            <a:r>
              <a:rPr lang="en-US" err="1"/>
              <a:t>Calendar_Weekly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604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003-Foreign limit-daily </a:t>
            </a:r>
            <a:r>
              <a:rPr lang="en-US" err="1"/>
              <a:t>setsmart</a:t>
            </a:r>
            <a:endParaRPr lang="th-TH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&gt;</a:t>
            </a:r>
            <a:r>
              <a:rPr lang="th-TH"/>
              <a:t>มูลค่าหุ้นที่ถือ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76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003-Foreign limit-daily </a:t>
            </a:r>
            <a:r>
              <a:rPr lang="en-US" err="1"/>
              <a:t>setsmart</a:t>
            </a:r>
            <a:endParaRPr lang="en-US"/>
          </a:p>
          <a:p>
            <a:r>
              <a:rPr lang="en-US"/>
              <a:t>&gt;</a:t>
            </a:r>
            <a:r>
              <a:rPr lang="th-TH"/>
              <a:t>มูลค่าหุ้นที่ถือ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056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D85D4-168B-1659-ACDC-F41102956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A93277-FB3B-EC32-9B47-1E0C82E9F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44EFD-3B9C-988D-CC6A-920C90402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MSCI</a:t>
            </a:r>
          </a:p>
          <a:p>
            <a:r>
              <a:rPr lang="en-US"/>
              <a:t>&gt;SET 14day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49696-7791-F346-9219-37E9E4CE8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416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A856A-23E3-D4E3-154B-6139AC04B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223622-9F35-D4B0-A12A-2392D7C9E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EC03F2-AFE5-267C-F10F-299EF24BE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MSCI</a:t>
            </a:r>
          </a:p>
          <a:p>
            <a:r>
              <a:rPr lang="en-US"/>
              <a:t>&gt;FOREIGN ASIA</a:t>
            </a:r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10ED9-CDCC-C436-F2F8-C713E31B2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067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0">
                <a:solidFill>
                  <a:schemeClr val="accent6">
                    <a:lumMod val="75000"/>
                  </a:schemeClr>
                </a:solidFill>
              </a:rPr>
              <a:t>*</a:t>
            </a:r>
            <a:r>
              <a:rPr lang="en-US"/>
              <a:t>MSCI</a:t>
            </a:r>
          </a:p>
          <a:p>
            <a:r>
              <a:rPr lang="en-US"/>
              <a:t>&gt;FOREIGN net in THB</a:t>
            </a:r>
            <a:r>
              <a:rPr lang="th-TH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729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651DE-0766-C3E6-9145-EE4BC9343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C0127D-886A-A7EF-C72A-3663671C1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C83A48-76B1-EB00-D099-C3CCEBFA9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003-Foreign limit-daily</a:t>
            </a:r>
            <a:endParaRPr lang="th-TH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&gt;</a:t>
            </a:r>
            <a:r>
              <a:rPr lang="th-TH"/>
              <a:t>มูลค่าหุ้นที่ถือ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C5130-2712-4F39-26C4-984CD188D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668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6DFA0-1F92-97B4-6ABC-E3AEE5BFA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B964F9-119B-BE54-1791-300528120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5D45F6-21BA-7862-76FD-23DBBAFDA1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003-Foreign limit-daily</a:t>
            </a:r>
          </a:p>
          <a:p>
            <a:r>
              <a:rPr lang="en-US"/>
              <a:t>&gt;</a:t>
            </a:r>
            <a:r>
              <a:rPr lang="th-TH"/>
              <a:t>มูลค่าหุ้นที่ถือ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9900-A03E-E671-A344-677DC0449B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8479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088EE-B08C-46FB-4149-1B0ECA59A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371477-7214-67CC-0995-269D77118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064711-BD72-317D-B79F-D9D3FC078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MSCI</a:t>
            </a:r>
          </a:p>
          <a:p>
            <a:r>
              <a:rPr lang="en-US"/>
              <a:t>&gt;High Dividend</a:t>
            </a:r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A4C3F-9EC4-571C-E518-21B650855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074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3CAF4-2EAF-4347-B9AF-665CA31002B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70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CA74F-17C9-9FF5-54FB-13F37E756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EB3542-06AB-110A-3933-DA3504B01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96BF80-55E0-F799-3D18-5C0F4BD1A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B09AC-677D-029C-C092-F8E2FE266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3CAF4-2EAF-4347-B9AF-665CA31002B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69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/>
              <a:t>*</a:t>
            </a:r>
            <a:r>
              <a:rPr lang="en-US"/>
              <a:t>MSCI</a:t>
            </a:r>
          </a:p>
          <a:p>
            <a:r>
              <a:rPr lang="en-US"/>
              <a:t>&gt;INDEX_WEEKLY_VALUE</a:t>
            </a:r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993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759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F2662-34C3-B79C-B580-26EE68F11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CAB849-F13E-885F-DD90-311795DCE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A2A11B-97DB-A5AA-2DF6-811B347DD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Mongkol_calendar</a:t>
            </a:r>
            <a:endParaRPr lang="en-US"/>
          </a:p>
          <a:p>
            <a:r>
              <a:rPr lang="en-US"/>
              <a:t>&gt;</a:t>
            </a:r>
            <a:r>
              <a:rPr lang="en-US" err="1"/>
              <a:t>Calendar_Weekly</a:t>
            </a:r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794F0-49C0-26F3-B9B4-6B169B90B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6427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7CC07-FE15-7996-37D1-EA923A758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E62E2-4316-AF44-EB45-7CEEA5ED8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50873-A8B2-B6D6-D0B4-6C10D10D8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*MSCI</a:t>
            </a:r>
          </a:p>
          <a:p>
            <a:r>
              <a:rPr lang="en-US"/>
              <a:t>&gt;PRE-COM-RUBBER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164DE-73D2-8FEF-0550-1078C52F94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179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26114-D683-14D3-14FA-54FF36946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BB4DA0-195E-0217-3FDF-73F3DEA070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784532-094B-85D8-487B-486D55F53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*MSCI</a:t>
            </a:r>
          </a:p>
          <a:p>
            <a:r>
              <a:rPr lang="en-US"/>
              <a:t>&gt;PRE-COM-RUBBER</a:t>
            </a:r>
          </a:p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230E1-4E0A-A2CB-6542-AF1BAFE9C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191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9B66B-21E8-E7D2-BDC6-55D5389FF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3F01A-A7DC-C8B0-B74B-1261DFA1B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1A9123-B8E2-DC78-4513-3306B195A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MSCI</a:t>
            </a:r>
          </a:p>
          <a:p>
            <a:r>
              <a:rPr lang="en-US"/>
              <a:t>&gt;PRE-COM-RUBBER</a:t>
            </a:r>
          </a:p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A63F8-414F-387C-A7D5-EBFF4D904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1987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D5897-53F3-B710-7B3C-8B69CAED4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4D1A94-E98D-F793-6E38-D8B0D4253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9C61B3-7F25-47DC-9980-CD3E40C94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MSCI</a:t>
            </a:r>
          </a:p>
          <a:p>
            <a:r>
              <a:rPr lang="en-US"/>
              <a:t>&gt;PRE-COM-RUBBER</a:t>
            </a:r>
          </a:p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FCA24-C678-B418-E055-5319C98C0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609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3CAF4-2EAF-4347-B9AF-665CA31002B8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270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BAF3C-8FE8-E5E6-8484-6DD630291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8F13DA-B34E-3ED4-7911-73F5AE4E6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A8C703-EC81-3136-ECD8-7D5FC8973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MSCI</a:t>
            </a:r>
          </a:p>
          <a:p>
            <a:r>
              <a:rPr lang="en-US"/>
              <a:t>&gt;BADI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95B19-9DF6-DDFB-19CE-8711D6419C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3CAF4-2EAF-4347-B9AF-665CA31002B8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720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/>
              <a:t>*</a:t>
            </a:r>
            <a:r>
              <a:rPr lang="en-US"/>
              <a:t>MSCI</a:t>
            </a:r>
          </a:p>
          <a:p>
            <a:r>
              <a:rPr lang="en-US"/>
              <a:t>&gt;INTEREST_BOND </a:t>
            </a:r>
            <a:r>
              <a:rPr lang="th-TH"/>
              <a:t>(</a:t>
            </a:r>
            <a:r>
              <a:rPr lang="en-US"/>
              <a:t>cell J13372</a:t>
            </a:r>
            <a:r>
              <a:rPr lang="th-TH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8648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*MSCI</a:t>
            </a:r>
          </a:p>
          <a:p>
            <a:r>
              <a:rPr lang="en-US"/>
              <a:t>&gt;INTEREST_BOND</a:t>
            </a:r>
            <a:r>
              <a:rPr lang="th-TH"/>
              <a:t> </a:t>
            </a:r>
            <a:r>
              <a:rPr lang="en-US"/>
              <a:t>(cell H13192)</a:t>
            </a:r>
            <a:endParaRPr lang="th-TH"/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556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3CAF4-2EAF-4347-B9AF-665CA3100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8118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*MSCI</a:t>
            </a:r>
          </a:p>
          <a:p>
            <a:r>
              <a:rPr lang="en-US"/>
              <a:t>&gt;INTEREST_BOND (cell BG1168)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0217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*MSCI</a:t>
            </a:r>
          </a:p>
          <a:p>
            <a:r>
              <a:rPr lang="en-US"/>
              <a:t>&gt;INTEREST_BOND (CELL: AX1072)</a:t>
            </a:r>
          </a:p>
          <a:p>
            <a:r>
              <a:rPr lang="en-US"/>
              <a:t>	&gt;</a:t>
            </a:r>
            <a:r>
              <a:rPr lang="th-TH"/>
              <a:t>ตารางตัวเลข </a:t>
            </a:r>
            <a:r>
              <a:rPr lang="en-US"/>
              <a:t>cell BH1113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8659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*MSCI</a:t>
            </a:r>
          </a:p>
          <a:p>
            <a:r>
              <a:rPr lang="en-US"/>
              <a:t>&gt;INTEREST_BOND (CELL: K13577)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8306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00Sector </a:t>
            </a:r>
            <a:r>
              <a:rPr lang="en-US" err="1"/>
              <a:t>index_PER</a:t>
            </a:r>
            <a:r>
              <a:rPr lang="en-US"/>
              <a:t> 001</a:t>
            </a:r>
          </a:p>
          <a:p>
            <a:r>
              <a:rPr lang="en-US"/>
              <a:t>&gt;</a:t>
            </a:r>
            <a:r>
              <a:rPr lang="en-US" err="1"/>
              <a:t>PER_value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186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00Sector </a:t>
            </a:r>
            <a:r>
              <a:rPr lang="en-US" err="1"/>
              <a:t>index_PER</a:t>
            </a:r>
            <a:r>
              <a:rPr lang="en-US"/>
              <a:t> 001</a:t>
            </a:r>
          </a:p>
          <a:p>
            <a:r>
              <a:rPr lang="en-US"/>
              <a:t>&gt;</a:t>
            </a:r>
            <a:r>
              <a:rPr lang="en-US" err="1"/>
              <a:t>PER_value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563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00Sector </a:t>
            </a:r>
            <a:r>
              <a:rPr lang="en-US" err="1"/>
              <a:t>index_PER</a:t>
            </a:r>
            <a:r>
              <a:rPr lang="en-US"/>
              <a:t> 001</a:t>
            </a:r>
          </a:p>
          <a:p>
            <a:r>
              <a:rPr lang="en-US"/>
              <a:t>&gt;</a:t>
            </a:r>
            <a:r>
              <a:rPr lang="en-US" err="1"/>
              <a:t>PER_value</a:t>
            </a:r>
            <a:endParaRPr lang="en-US"/>
          </a:p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2948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/>
              <a:t>ไฟล์คำนวณ </a:t>
            </a:r>
            <a:r>
              <a:rPr lang="en-US"/>
              <a:t>index return and SD 23feb2022</a:t>
            </a:r>
          </a:p>
          <a:p>
            <a:r>
              <a:rPr lang="en-US"/>
              <a:t>&gt;summary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3CAF4-2EAF-4347-B9AF-665CA31002B8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767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/>
              <a:t>ไฟล์คำนวณ </a:t>
            </a:r>
            <a:r>
              <a:rPr lang="en-US"/>
              <a:t>index return and SD 23feb2022</a:t>
            </a:r>
          </a:p>
          <a:p>
            <a:r>
              <a:rPr lang="en-US"/>
              <a:t>&gt;summary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3CAF4-2EAF-4347-B9AF-665CA31002B8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633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SET-2024 BEST EPS (BLOOMBERG) 05JAN2024</a:t>
            </a:r>
          </a:p>
          <a:p>
            <a:r>
              <a:rPr lang="en-US"/>
              <a:t>&gt;EPS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3CAF4-2EAF-4347-B9AF-665CA31002B8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041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EARNING YIELS ANALYSIS 01 28MAR2023</a:t>
            </a:r>
          </a:p>
          <a:p>
            <a:r>
              <a:rPr lang="en-US"/>
              <a:t>&gt;EARNING YIELS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3CAF4-2EAF-4347-B9AF-665CA31002B8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4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3DFE3-1401-636E-F289-8A6D42B01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A1B3C-40E7-C617-5C3D-5C33CC0C4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07175" cy="3717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0625FD-C66F-79AD-89AC-466EF9091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BF4A-3233-2BEA-679D-E0969F4E6F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762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123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5A460-C7E1-4BAD-A24D-0F54A97DB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DB1649-B523-1A3F-511E-6F5EFB7FBC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85FCB-E4CD-4AC1-7352-208858461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39882-3339-16A6-D82E-125425E41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1776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003C1-9B78-109B-C1DA-460D7733F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52518-7096-9CE1-8E1E-7572A8815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8485C1-7C06-3EB2-83CF-CEC9A2774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C9974-CA46-B3A9-C792-BBF64ED4B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13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A0382-B65C-8876-96F4-BEB0FEFCA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F72A7-EF81-7A87-E46E-D906B6213B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07175" cy="3717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CFA27-5542-71CC-CE63-5C1A31A2A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14C05-F3B1-DF8F-B38A-33FDE60A69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897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9AA06-ED5E-0819-5AA2-DA04EAD8B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70693F-23AF-8803-839F-10BFF019C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07175" cy="3717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312CD-D637-E307-55FA-1233B0BC8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6129E-DC50-29E3-0F6A-1DF25AB42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15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2D403-0328-13AC-48AD-A634DF50B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C694C2-0D42-C7F0-65C8-AD36BB0D77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07175" cy="3717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DB00D-8ED8-BD96-8161-786DB435D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195FC-C6DB-B4A1-D11B-E828C80CC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076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AFEE9-C9B2-40BA-5A28-AEECFAA46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F8438A-C3BE-0BA5-D2D9-3F58EB2955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07175" cy="3717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1582DB-0E01-CE3C-99F4-6506CF905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CEA44-19C1-E64D-EE97-B8E0F4DD5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455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D7E5F9-5822-4BFD-9430-65F6504E2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214" y="66575"/>
            <a:ext cx="9999333" cy="7277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6916B-4C8C-4CD1-8004-EDFC05F738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211" y="1060431"/>
            <a:ext cx="11631268" cy="4737145"/>
          </a:xfrm>
          <a:prstGeom prst="rect">
            <a:avLst/>
          </a:prstGeom>
        </p:spPr>
        <p:txBody>
          <a:bodyPr/>
          <a:lstStyle>
            <a:lvl1pPr marL="341330" indent="-281002">
              <a:buFont typeface="Arial" panose="020B0604020202020204" pitchFamily="34" charset="0"/>
              <a:buChar char="•"/>
              <a:defRPr>
                <a:solidFill>
                  <a:srgbClr val="003B66"/>
                </a:solidFill>
                <a:latin typeface="+mn-lt"/>
                <a:cs typeface="+mj-cs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95627-3F9F-42E3-A157-CE95456DDB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87279" y="607219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A994A16-F757-4587-9A9D-DD6AF91B7C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15E5447B-F74B-4F7F-A772-193EF3164F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9212" y="6072191"/>
            <a:ext cx="224166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By Strategy Research</a:t>
            </a:r>
          </a:p>
        </p:txBody>
      </p:sp>
    </p:spTree>
    <p:extLst>
      <p:ext uri="{BB962C8B-B14F-4D97-AF65-F5344CB8AC3E}">
        <p14:creationId xmlns:p14="http://schemas.microsoft.com/office/powerpoint/2010/main" val="2106089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807D-1F64-4E92-B3A8-12546D2A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AC38B-6357-4C67-B7C7-4782C4F9C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42635-FC46-4BCD-8DD8-4B51D0882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6DB66-1372-417D-8F46-0ADBBD7C2D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525103-38DE-4A2E-9F40-457F6C9728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494F31-B9CB-4CCB-89C7-50E929D40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0D86F-D97F-4DCA-BFE6-DBFC9EBFC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7A9365-D4D6-4B02-AE83-5149D185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22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DB5F-D96A-43D7-B7FD-6711DBAA1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E3ECBD-A18B-4E13-A375-15767E47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2BD44-C2E6-4DBE-A266-039AABBC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21715-C288-4B85-976F-5005727F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93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53C3DC-ACB2-432C-81BD-2D4FCFC8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F6D1E-B0FA-4E89-8581-E8F6A8661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76685-D486-435E-8850-B6BC6237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05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E37B-914A-4811-8FA7-37CB19C8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692D9-4680-4F18-A8B2-A4E8EB6E6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AC6168-DCC3-4BE4-9DA7-74D5419AF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6A3A7-C5D0-45C8-AEF7-5D96A986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6B11D-BED8-4E9B-98F9-EDDF8D0A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1DC3F-EEC5-41CC-A9BE-B14BEDC0E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95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16A8-21AE-4EDF-9137-7B5DA64E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63C059-8ACF-43E9-AAA0-5A765E48E2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2C7AD-EEFA-4E5B-BA65-F33643350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15A2F-D444-4138-A66B-ABF11D84D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278C4-E66B-43B8-AED0-01F895A43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239C-02EE-45AD-AEC5-F71C97280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7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9B5E-6871-4E51-A3A3-691032D1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C72D3-C681-48AD-B326-A1C17AFC4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6C3E8-44ED-479D-9AAE-C83C326E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24A0B-1D07-4DD7-947B-9DB4FD9D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AAF27-E0F1-4B84-839F-966841AE3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2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1B08CC-12EC-479B-8C94-2AB444ACD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D5049-C89D-45F6-967A-4045468AB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A6D4B-87BB-442F-9BD2-EAFB7EBD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7C64F-FF2D-44C5-BCC8-525A22FE8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A195-7510-49CB-A850-F4D260CD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34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D7E5F9-5822-4BFD-9430-65F6504E2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214" y="66575"/>
            <a:ext cx="9999333" cy="7277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6916B-4C8C-4CD1-8004-EDFC05F738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211" y="1060431"/>
            <a:ext cx="11631268" cy="4737145"/>
          </a:xfrm>
          <a:prstGeom prst="rect">
            <a:avLst/>
          </a:prstGeom>
        </p:spPr>
        <p:txBody>
          <a:bodyPr/>
          <a:lstStyle>
            <a:lvl1pPr marL="341330" indent="-281002">
              <a:buFont typeface="Arial" panose="020B0604020202020204" pitchFamily="34" charset="0"/>
              <a:buChar char="•"/>
              <a:defRPr>
                <a:solidFill>
                  <a:srgbClr val="003B66"/>
                </a:solidFill>
                <a:latin typeface="+mn-lt"/>
                <a:cs typeface="+mj-cs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95627-3F9F-42E3-A157-CE95456DDB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87279" y="607219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A994A16-F757-4587-9A9D-DD6AF91B7C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15E5447B-F74B-4F7F-A772-193EF3164F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9212" y="6072191"/>
            <a:ext cx="224166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By Strategy Research</a:t>
            </a:r>
          </a:p>
        </p:txBody>
      </p:sp>
    </p:spTree>
    <p:extLst>
      <p:ext uri="{BB962C8B-B14F-4D97-AF65-F5344CB8AC3E}">
        <p14:creationId xmlns:p14="http://schemas.microsoft.com/office/powerpoint/2010/main" val="3690650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D7E5F9-5822-4BFD-9430-65F6504E2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212" y="66574"/>
            <a:ext cx="9999333" cy="72775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6916B-4C8C-4CD1-8004-EDFC05F738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211" y="1060427"/>
            <a:ext cx="11631268" cy="4737145"/>
          </a:xfrm>
          <a:prstGeom prst="rect">
            <a:avLst/>
          </a:prstGeom>
        </p:spPr>
        <p:txBody>
          <a:bodyPr/>
          <a:lstStyle>
            <a:lvl1pPr marL="341313" indent="-280988">
              <a:buFont typeface="Arial" panose="020B0604020202020204" pitchFamily="34" charset="0"/>
              <a:buChar char="•"/>
              <a:defRPr>
                <a:solidFill>
                  <a:srgbClr val="003B66"/>
                </a:solidFill>
                <a:latin typeface="+mn-lt"/>
                <a:cs typeface="+mj-cs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95627-3F9F-42E3-A157-CE95456DDB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87279" y="607218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94A16-F757-4587-9A9D-DD6AF91B7C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870353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66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282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D7E5F9-5822-4BFD-9430-65F6504E2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212" y="66575"/>
            <a:ext cx="9999333" cy="7277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6916B-4C8C-4CD1-8004-EDFC05F738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211" y="1060429"/>
            <a:ext cx="11631268" cy="4737145"/>
          </a:xfrm>
          <a:prstGeom prst="rect">
            <a:avLst/>
          </a:prstGeom>
        </p:spPr>
        <p:txBody>
          <a:bodyPr/>
          <a:lstStyle>
            <a:lvl1pPr marL="341305" indent="-280981">
              <a:buFont typeface="Arial" panose="020B0604020202020204" pitchFamily="34" charset="0"/>
              <a:buChar char="•"/>
              <a:defRPr>
                <a:solidFill>
                  <a:srgbClr val="003B66"/>
                </a:solidFill>
                <a:latin typeface="+mn-lt"/>
                <a:cs typeface="+mj-cs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95627-3F9F-42E3-A157-CE95456DDB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87279" y="60721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A994A16-F757-4587-9A9D-DD6AF91B7C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15E5447B-F74B-4F7F-A772-193EF3164F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9211" y="6072188"/>
            <a:ext cx="224166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By Strategy Research</a:t>
            </a:r>
          </a:p>
        </p:txBody>
      </p:sp>
    </p:spTree>
    <p:extLst>
      <p:ext uri="{BB962C8B-B14F-4D97-AF65-F5344CB8AC3E}">
        <p14:creationId xmlns:p14="http://schemas.microsoft.com/office/powerpoint/2010/main" val="726266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27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DCDF7-A1E5-4BB3-AB9B-DA0CAFB79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576079-3D95-4536-9C02-FBFB547ED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91310-0373-4A4C-9483-1F5F9DD3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87D2-F508-45B7-9863-02E323F2DA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5CC86-6563-4276-BEF7-B3C6F263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74629-05B4-42B9-A280-24D96FEA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72F6-332C-48C1-ACAB-CEF53CF1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74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00E218-7C04-4EE0-98B4-9635DAD3B3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8253" y="6295735"/>
            <a:ext cx="2241663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lang="en-US">
                <a:solidFill>
                  <a:srgbClr val="003D66"/>
                </a:solidFill>
              </a:rPr>
              <a:t>By Strategy Research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1DB52-6C5A-475D-9A1F-9C10FCAA09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19028" y="630410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377">
              <a:defRPr/>
            </a:pPr>
            <a:fld id="{1C3CB30C-02F5-4478-8C0E-7AE05C328AB5}" type="slidenum">
              <a:rPr lang="en-US" smtClean="0">
                <a:solidFill>
                  <a:srgbClr val="003D66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srgbClr val="003D66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8CC6034-A063-41C2-B376-DA9EF231C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18" y="197142"/>
            <a:ext cx="8769911" cy="7711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/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825585-9F1F-4CE4-959F-0B4DC80FAF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9676" y="1295401"/>
            <a:ext cx="10525125" cy="46386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663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C5899-2BD3-E6E3-54F1-E4D361EE1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589"/>
            <a:ext cx="9144000" cy="2386920"/>
          </a:xfrm>
        </p:spPr>
        <p:txBody>
          <a:bodyPr anchor="b"/>
          <a:lstStyle>
            <a:lvl1pPr algn="ctr">
              <a:defRPr sz="428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4F37A-F31C-6FE4-BED5-58088C086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491"/>
            <a:ext cx="9144000" cy="1655536"/>
          </a:xfrm>
        </p:spPr>
        <p:txBody>
          <a:bodyPr/>
          <a:lstStyle>
            <a:lvl1pPr marL="0" indent="0" algn="ctr">
              <a:buNone/>
              <a:defRPr sz="1714"/>
            </a:lvl1pPr>
            <a:lvl2pPr marL="326578" indent="0" algn="ctr">
              <a:buNone/>
              <a:defRPr sz="1429"/>
            </a:lvl2pPr>
            <a:lvl3pPr marL="653156" indent="0" algn="ctr">
              <a:buNone/>
              <a:defRPr sz="1286"/>
            </a:lvl3pPr>
            <a:lvl4pPr marL="979734" indent="0" algn="ctr">
              <a:buNone/>
              <a:defRPr sz="1143"/>
            </a:lvl4pPr>
            <a:lvl5pPr marL="1306312" indent="0" algn="ctr">
              <a:buNone/>
              <a:defRPr sz="1143"/>
            </a:lvl5pPr>
            <a:lvl6pPr marL="1632890" indent="0" algn="ctr">
              <a:buNone/>
              <a:defRPr sz="1143"/>
            </a:lvl6pPr>
            <a:lvl7pPr marL="1959468" indent="0" algn="ctr">
              <a:buNone/>
              <a:defRPr sz="1143"/>
            </a:lvl7pPr>
            <a:lvl8pPr marL="2286046" indent="0" algn="ctr">
              <a:buNone/>
              <a:defRPr sz="1143"/>
            </a:lvl8pPr>
            <a:lvl9pPr marL="2612624" indent="0" algn="ctr">
              <a:buNone/>
              <a:defRPr sz="114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54761-E61E-A9A3-845C-BA6E4326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A6B9-1F34-4107-99B2-86635CAB734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66E53-3FE1-3E48-2873-C6388CD1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0D7EC-4FB1-CC48-C5EC-182362211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2607-57B6-45F0-85EC-8B26E683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49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E8CCB-8C88-FC03-2277-5BEC443F0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7345E-2B43-8566-5A19-95C465477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742FB-6E89-1AEC-59F9-3C12CDE8C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A6B9-1F34-4107-99B2-86635CAB734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690D9-596F-299F-C5DD-60B543C0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8DD8B-9FB9-8D29-25B5-F9F28D573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2607-57B6-45F0-85EC-8B26E683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18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8E7D-53C4-4B3B-76C8-9096817B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304" y="1709964"/>
            <a:ext cx="10514920" cy="2852964"/>
          </a:xfrm>
        </p:spPr>
        <p:txBody>
          <a:bodyPr anchor="b"/>
          <a:lstStyle>
            <a:lvl1pPr>
              <a:defRPr sz="428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8300C-8EB5-0BFE-E985-BE73434A9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304" y="4589009"/>
            <a:ext cx="10514920" cy="1500187"/>
          </a:xfrm>
        </p:spPr>
        <p:txBody>
          <a:bodyPr/>
          <a:lstStyle>
            <a:lvl1pPr marL="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1pPr>
            <a:lvl2pPr marL="326578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2pPr>
            <a:lvl3pPr marL="653156" indent="0">
              <a:buNone/>
              <a:defRPr sz="1286">
                <a:solidFill>
                  <a:schemeClr val="tx1">
                    <a:tint val="75000"/>
                  </a:schemeClr>
                </a:solidFill>
              </a:defRPr>
            </a:lvl3pPr>
            <a:lvl4pPr marL="979734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4pPr>
            <a:lvl5pPr marL="1306312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5pPr>
            <a:lvl6pPr marL="1632890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6pPr>
            <a:lvl7pPr marL="1959468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7pPr>
            <a:lvl8pPr marL="2286046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8pPr>
            <a:lvl9pPr marL="2612624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34A90-C329-92A1-E40E-041039E53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A6B9-1F34-4107-99B2-86635CAB734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C793D-3A79-6FF9-DC88-7A0258ADC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61CDC-88CB-165B-B688-2225DE7F4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2607-57B6-45F0-85EC-8B26E683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15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20D52-E67E-84EC-9129-380413E1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CF473-A8DD-67A7-FB88-AD0CA6C89C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74" y="1825625"/>
            <a:ext cx="5203598" cy="4350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66401-0F79-6909-2076-00B769633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0428" y="1825625"/>
            <a:ext cx="5203599" cy="4350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E6E80-B2E9-7700-AB9B-CCF1D99FD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A6B9-1F34-4107-99B2-86635CAB734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EA521-9D21-C20D-77BD-D520B2C50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0E19F-C7DA-3276-1A4C-835C79903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2607-57B6-45F0-85EC-8B26E683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84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EBAB2-F8CC-1AEF-FB7A-CE45CA988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42" y="365125"/>
            <a:ext cx="1051491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AA130-1937-481E-E502-140A6D68D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241" y="1681617"/>
            <a:ext cx="5157107" cy="823232"/>
          </a:xfrm>
        </p:spPr>
        <p:txBody>
          <a:bodyPr anchor="b"/>
          <a:lstStyle>
            <a:lvl1pPr marL="0" indent="0">
              <a:buNone/>
              <a:defRPr sz="1714" b="1"/>
            </a:lvl1pPr>
            <a:lvl2pPr marL="326578" indent="0">
              <a:buNone/>
              <a:defRPr sz="1429" b="1"/>
            </a:lvl2pPr>
            <a:lvl3pPr marL="653156" indent="0">
              <a:buNone/>
              <a:defRPr sz="1286" b="1"/>
            </a:lvl3pPr>
            <a:lvl4pPr marL="979734" indent="0">
              <a:buNone/>
              <a:defRPr sz="1143" b="1"/>
            </a:lvl4pPr>
            <a:lvl5pPr marL="1306312" indent="0">
              <a:buNone/>
              <a:defRPr sz="1143" b="1"/>
            </a:lvl5pPr>
            <a:lvl6pPr marL="1632890" indent="0">
              <a:buNone/>
              <a:defRPr sz="1143" b="1"/>
            </a:lvl6pPr>
            <a:lvl7pPr marL="1959468" indent="0">
              <a:buNone/>
              <a:defRPr sz="1143" b="1"/>
            </a:lvl7pPr>
            <a:lvl8pPr marL="2286046" indent="0">
              <a:buNone/>
              <a:defRPr sz="1143" b="1"/>
            </a:lvl8pPr>
            <a:lvl9pPr marL="2612624" indent="0">
              <a:buNone/>
              <a:defRPr sz="114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5A3B5-6AAC-48FC-07A9-7E7E5D86E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241" y="2504849"/>
            <a:ext cx="5157107" cy="3685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B7BE1-6CF8-61BC-239D-D0483E1CB2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974" y="1681617"/>
            <a:ext cx="5183187" cy="823232"/>
          </a:xfrm>
        </p:spPr>
        <p:txBody>
          <a:bodyPr anchor="b"/>
          <a:lstStyle>
            <a:lvl1pPr marL="0" indent="0">
              <a:buNone/>
              <a:defRPr sz="1714" b="1"/>
            </a:lvl1pPr>
            <a:lvl2pPr marL="326578" indent="0">
              <a:buNone/>
              <a:defRPr sz="1429" b="1"/>
            </a:lvl2pPr>
            <a:lvl3pPr marL="653156" indent="0">
              <a:buNone/>
              <a:defRPr sz="1286" b="1"/>
            </a:lvl3pPr>
            <a:lvl4pPr marL="979734" indent="0">
              <a:buNone/>
              <a:defRPr sz="1143" b="1"/>
            </a:lvl4pPr>
            <a:lvl5pPr marL="1306312" indent="0">
              <a:buNone/>
              <a:defRPr sz="1143" b="1"/>
            </a:lvl5pPr>
            <a:lvl6pPr marL="1632890" indent="0">
              <a:buNone/>
              <a:defRPr sz="1143" b="1"/>
            </a:lvl6pPr>
            <a:lvl7pPr marL="1959468" indent="0">
              <a:buNone/>
              <a:defRPr sz="1143" b="1"/>
            </a:lvl7pPr>
            <a:lvl8pPr marL="2286046" indent="0">
              <a:buNone/>
              <a:defRPr sz="1143" b="1"/>
            </a:lvl8pPr>
            <a:lvl9pPr marL="2612624" indent="0">
              <a:buNone/>
              <a:defRPr sz="114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D45B5B-0524-C72F-1DBD-E3068DDE43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974" y="2504849"/>
            <a:ext cx="5183187" cy="3685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190C4C-3F1C-8142-0673-533838156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A6B9-1F34-4107-99B2-86635CAB734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081B63-B96F-88AA-4BE8-3C4448DF5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C0AF9D-7520-9EB1-1CCD-48FF6416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2607-57B6-45F0-85EC-8B26E683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98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7B0D2-B072-A0AD-C2EE-2DF1F694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A7093-47C9-85CB-0021-3405447B2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A6B9-1F34-4107-99B2-86635CAB734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51558-465C-1BD8-5F1B-805687BA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6C067-03B4-A202-0CAC-67488960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2607-57B6-45F0-85EC-8B26E683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5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1EFF74-553F-4532-AC22-73D46B6F34BF}"/>
              </a:ext>
            </a:extLst>
          </p:cNvPr>
          <p:cNvSpPr txBox="1"/>
          <p:nvPr userDrawn="1"/>
        </p:nvSpPr>
        <p:spPr>
          <a:xfrm>
            <a:off x="10223500" y="6452747"/>
            <a:ext cx="1663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Strategy Research</a:t>
            </a:r>
          </a:p>
        </p:txBody>
      </p:sp>
    </p:spTree>
    <p:extLst>
      <p:ext uri="{BB962C8B-B14F-4D97-AF65-F5344CB8AC3E}">
        <p14:creationId xmlns:p14="http://schemas.microsoft.com/office/powerpoint/2010/main" val="4027948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3A27C7-CDCA-8D9E-A5E6-4438E1ED9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A6B9-1F34-4107-99B2-86635CAB734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B30E8-530B-91CC-76EB-2C5800133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4CDC2-55A3-2C4C-7C1F-2407ACAB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2607-57B6-45F0-85EC-8B26E683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87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F5FE0-4097-DAD9-06A8-2C1974507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41" y="456974"/>
            <a:ext cx="3931330" cy="1599973"/>
          </a:xfrm>
        </p:spPr>
        <p:txBody>
          <a:bodyPr anchor="b"/>
          <a:lstStyle>
            <a:lvl1pPr>
              <a:defRPr sz="228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F9E8-2765-E2CE-DF11-12B9F18CF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653"/>
            <a:ext cx="6171973" cy="4873625"/>
          </a:xfrm>
        </p:spPr>
        <p:txBody>
          <a:bodyPr/>
          <a:lstStyle>
            <a:lvl1pPr>
              <a:defRPr sz="2286"/>
            </a:lvl1pPr>
            <a:lvl2pPr>
              <a:defRPr sz="2000"/>
            </a:lvl2pPr>
            <a:lvl3pPr>
              <a:defRPr sz="1714"/>
            </a:lvl3pPr>
            <a:lvl4pPr>
              <a:defRPr sz="1429"/>
            </a:lvl4pPr>
            <a:lvl5pPr>
              <a:defRPr sz="1429"/>
            </a:lvl5pPr>
            <a:lvl6pPr>
              <a:defRPr sz="1429"/>
            </a:lvl6pPr>
            <a:lvl7pPr>
              <a:defRPr sz="1429"/>
            </a:lvl7pPr>
            <a:lvl8pPr>
              <a:defRPr sz="1429"/>
            </a:lvl8pPr>
            <a:lvl9pPr>
              <a:defRPr sz="14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8DDC9-2A87-281B-1D3D-1691F7BC6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241" y="2056947"/>
            <a:ext cx="3931330" cy="3812268"/>
          </a:xfrm>
        </p:spPr>
        <p:txBody>
          <a:bodyPr/>
          <a:lstStyle>
            <a:lvl1pPr marL="0" indent="0">
              <a:buNone/>
              <a:defRPr sz="1143"/>
            </a:lvl1pPr>
            <a:lvl2pPr marL="326578" indent="0">
              <a:buNone/>
              <a:defRPr sz="1000"/>
            </a:lvl2pPr>
            <a:lvl3pPr marL="653156" indent="0">
              <a:buNone/>
              <a:defRPr sz="857"/>
            </a:lvl3pPr>
            <a:lvl4pPr marL="979734" indent="0">
              <a:buNone/>
              <a:defRPr sz="714"/>
            </a:lvl4pPr>
            <a:lvl5pPr marL="1306312" indent="0">
              <a:buNone/>
              <a:defRPr sz="714"/>
            </a:lvl5pPr>
            <a:lvl6pPr marL="1632890" indent="0">
              <a:buNone/>
              <a:defRPr sz="714"/>
            </a:lvl6pPr>
            <a:lvl7pPr marL="1959468" indent="0">
              <a:buNone/>
              <a:defRPr sz="714"/>
            </a:lvl7pPr>
            <a:lvl8pPr marL="2286046" indent="0">
              <a:buNone/>
              <a:defRPr sz="714"/>
            </a:lvl8pPr>
            <a:lvl9pPr marL="2612624" indent="0">
              <a:buNone/>
              <a:defRPr sz="7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5321F-3143-C935-6ADD-36D2FA270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A6B9-1F34-4107-99B2-86635CAB734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AAFA4-ACAA-3EEF-B471-57D998D1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D12D9-C699-E24B-11BE-635585EB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2607-57B6-45F0-85EC-8B26E683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32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49484-DEE1-BFB0-2113-B3FA7D42F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41" y="456974"/>
            <a:ext cx="3931330" cy="1599973"/>
          </a:xfrm>
        </p:spPr>
        <p:txBody>
          <a:bodyPr anchor="b"/>
          <a:lstStyle>
            <a:lvl1pPr>
              <a:defRPr sz="228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08842-DABD-945B-5899-372166100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653"/>
            <a:ext cx="6171973" cy="4873625"/>
          </a:xfrm>
        </p:spPr>
        <p:txBody>
          <a:bodyPr/>
          <a:lstStyle>
            <a:lvl1pPr marL="0" indent="0">
              <a:buNone/>
              <a:defRPr sz="2286"/>
            </a:lvl1pPr>
            <a:lvl2pPr marL="326578" indent="0">
              <a:buNone/>
              <a:defRPr sz="2000"/>
            </a:lvl2pPr>
            <a:lvl3pPr marL="653156" indent="0">
              <a:buNone/>
              <a:defRPr sz="1714"/>
            </a:lvl3pPr>
            <a:lvl4pPr marL="979734" indent="0">
              <a:buNone/>
              <a:defRPr sz="1429"/>
            </a:lvl4pPr>
            <a:lvl5pPr marL="1306312" indent="0">
              <a:buNone/>
              <a:defRPr sz="1429"/>
            </a:lvl5pPr>
            <a:lvl6pPr marL="1632890" indent="0">
              <a:buNone/>
              <a:defRPr sz="1429"/>
            </a:lvl6pPr>
            <a:lvl7pPr marL="1959468" indent="0">
              <a:buNone/>
              <a:defRPr sz="1429"/>
            </a:lvl7pPr>
            <a:lvl8pPr marL="2286046" indent="0">
              <a:buNone/>
              <a:defRPr sz="1429"/>
            </a:lvl8pPr>
            <a:lvl9pPr marL="2612624" indent="0">
              <a:buNone/>
              <a:defRPr sz="142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75C00-7A49-6AC1-AC3D-3DFBF37DB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241" y="2056947"/>
            <a:ext cx="3931330" cy="3812268"/>
          </a:xfrm>
        </p:spPr>
        <p:txBody>
          <a:bodyPr/>
          <a:lstStyle>
            <a:lvl1pPr marL="0" indent="0">
              <a:buNone/>
              <a:defRPr sz="1143"/>
            </a:lvl1pPr>
            <a:lvl2pPr marL="326578" indent="0">
              <a:buNone/>
              <a:defRPr sz="1000"/>
            </a:lvl2pPr>
            <a:lvl3pPr marL="653156" indent="0">
              <a:buNone/>
              <a:defRPr sz="857"/>
            </a:lvl3pPr>
            <a:lvl4pPr marL="979734" indent="0">
              <a:buNone/>
              <a:defRPr sz="714"/>
            </a:lvl4pPr>
            <a:lvl5pPr marL="1306312" indent="0">
              <a:buNone/>
              <a:defRPr sz="714"/>
            </a:lvl5pPr>
            <a:lvl6pPr marL="1632890" indent="0">
              <a:buNone/>
              <a:defRPr sz="714"/>
            </a:lvl6pPr>
            <a:lvl7pPr marL="1959468" indent="0">
              <a:buNone/>
              <a:defRPr sz="714"/>
            </a:lvl7pPr>
            <a:lvl8pPr marL="2286046" indent="0">
              <a:buNone/>
              <a:defRPr sz="714"/>
            </a:lvl8pPr>
            <a:lvl9pPr marL="2612624" indent="0">
              <a:buNone/>
              <a:defRPr sz="7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5B7E0-D681-66E5-550C-1623964B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A6B9-1F34-4107-99B2-86635CAB734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3FACA-D14C-7CD3-E9FB-D030A5AA1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D1A3-5784-EE51-C53C-3601E6C8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2607-57B6-45F0-85EC-8B26E683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62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783A5-318B-D359-8128-729173DC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AAC8B-8863-345A-EAD9-6B86EA4CB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743B7-7BAF-2EA6-7C8B-C8B45DF9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A6B9-1F34-4107-99B2-86635CAB734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A67CB-D6C5-97EA-E425-E236D8055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DE1EB-A35A-05AB-CF1E-32383247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2607-57B6-45F0-85EC-8B26E683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72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AE4A2C-1EE4-96DA-7731-3376A82D1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581" y="365125"/>
            <a:ext cx="2628446" cy="58113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42E2C-5ADA-5DC0-3951-3D410F74E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74" y="365125"/>
            <a:ext cx="7778750" cy="58113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60050-A309-F484-D2FC-FB5D5C3A6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A6B9-1F34-4107-99B2-86635CAB734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C6E83-79BE-5A87-CECB-DEC2B53E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D53A8-639B-B489-4D16-49B088B8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2607-57B6-45F0-85EC-8B26E683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40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3A10-5C85-C49F-0579-FDCB2108C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589"/>
            <a:ext cx="9144000" cy="2386920"/>
          </a:xfrm>
        </p:spPr>
        <p:txBody>
          <a:bodyPr anchor="b"/>
          <a:lstStyle>
            <a:lvl1pPr algn="ctr">
              <a:defRPr sz="428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D8A675-DE3F-B811-6DC1-03A87CCA4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491"/>
            <a:ext cx="9144000" cy="1655536"/>
          </a:xfrm>
        </p:spPr>
        <p:txBody>
          <a:bodyPr/>
          <a:lstStyle>
            <a:lvl1pPr marL="0" indent="0" algn="ctr">
              <a:buNone/>
              <a:defRPr sz="1714"/>
            </a:lvl1pPr>
            <a:lvl2pPr marL="326578" indent="0" algn="ctr">
              <a:buNone/>
              <a:defRPr sz="1429"/>
            </a:lvl2pPr>
            <a:lvl3pPr marL="653156" indent="0" algn="ctr">
              <a:buNone/>
              <a:defRPr sz="1286"/>
            </a:lvl3pPr>
            <a:lvl4pPr marL="979734" indent="0" algn="ctr">
              <a:buNone/>
              <a:defRPr sz="1143"/>
            </a:lvl4pPr>
            <a:lvl5pPr marL="1306312" indent="0" algn="ctr">
              <a:buNone/>
              <a:defRPr sz="1143"/>
            </a:lvl5pPr>
            <a:lvl6pPr marL="1632890" indent="0" algn="ctr">
              <a:buNone/>
              <a:defRPr sz="1143"/>
            </a:lvl6pPr>
            <a:lvl7pPr marL="1959468" indent="0" algn="ctr">
              <a:buNone/>
              <a:defRPr sz="1143"/>
            </a:lvl7pPr>
            <a:lvl8pPr marL="2286046" indent="0" algn="ctr">
              <a:buNone/>
              <a:defRPr sz="1143"/>
            </a:lvl8pPr>
            <a:lvl9pPr marL="2612624" indent="0" algn="ctr">
              <a:buNone/>
              <a:defRPr sz="114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A4FBC-298C-7900-AE53-2D19C1562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B971-A954-4D3A-8E15-B609F93C11F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9E2F8-1EA0-DE0E-C950-A100D0AD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ABBAC-BFA6-662A-F09A-295A1B90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EEAB-0C0D-4AC8-968C-AFFC05296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34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0950-4F49-DB19-3174-6B7A11E54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47FB7-1219-E999-AA73-51C398FF5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4D6A9-7A30-B194-DAFF-D8AD7EE3D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B971-A954-4D3A-8E15-B609F93C11F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5208F-5975-3341-C00D-9DE84469D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8EC6C-633B-F8F4-9490-01F1BA27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EEAB-0C0D-4AC8-968C-AFFC05296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13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37108-62F1-4DBD-D4DC-470280D0E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304" y="1709964"/>
            <a:ext cx="10514920" cy="2852964"/>
          </a:xfrm>
        </p:spPr>
        <p:txBody>
          <a:bodyPr anchor="b"/>
          <a:lstStyle>
            <a:lvl1pPr>
              <a:defRPr sz="428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7961A-5C14-E18A-4C89-7E5CE994D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304" y="4589009"/>
            <a:ext cx="10514920" cy="1500187"/>
          </a:xfrm>
        </p:spPr>
        <p:txBody>
          <a:bodyPr/>
          <a:lstStyle>
            <a:lvl1pPr marL="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1pPr>
            <a:lvl2pPr marL="326578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2pPr>
            <a:lvl3pPr marL="653156" indent="0">
              <a:buNone/>
              <a:defRPr sz="1286">
                <a:solidFill>
                  <a:schemeClr val="tx1">
                    <a:tint val="75000"/>
                  </a:schemeClr>
                </a:solidFill>
              </a:defRPr>
            </a:lvl3pPr>
            <a:lvl4pPr marL="979734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4pPr>
            <a:lvl5pPr marL="1306312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5pPr>
            <a:lvl6pPr marL="1632890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6pPr>
            <a:lvl7pPr marL="1959468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7pPr>
            <a:lvl8pPr marL="2286046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8pPr>
            <a:lvl9pPr marL="2612624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234F5-A097-DE15-EEFA-C961C38BB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B971-A954-4D3A-8E15-B609F93C11F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32131-259B-251B-677B-25988C68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FD2BC-A20F-4C69-1BEB-2D12FFB4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EEAB-0C0D-4AC8-968C-AFFC05296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719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F3622-4EAB-E678-679A-A85329D8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7C214-204B-7621-5A9C-ECB2A746B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74" y="1825625"/>
            <a:ext cx="5203598" cy="4350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16131-7751-4798-BC77-12284A046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0428" y="1825625"/>
            <a:ext cx="5203599" cy="4350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5ABC2-6E96-FC5D-AF11-68E71D24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B971-A954-4D3A-8E15-B609F93C11F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45DFC8-BB72-5190-31EC-57B59EA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2F579-EE37-2FD7-8B4D-BB1F342E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EEAB-0C0D-4AC8-968C-AFFC05296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983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CD8F-403F-18C4-B3A9-4A5F692F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42" y="365125"/>
            <a:ext cx="1051491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5029B-1177-77CB-4134-BB104B535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241" y="1681617"/>
            <a:ext cx="5157107" cy="823232"/>
          </a:xfrm>
        </p:spPr>
        <p:txBody>
          <a:bodyPr anchor="b"/>
          <a:lstStyle>
            <a:lvl1pPr marL="0" indent="0">
              <a:buNone/>
              <a:defRPr sz="1714" b="1"/>
            </a:lvl1pPr>
            <a:lvl2pPr marL="326578" indent="0">
              <a:buNone/>
              <a:defRPr sz="1429" b="1"/>
            </a:lvl2pPr>
            <a:lvl3pPr marL="653156" indent="0">
              <a:buNone/>
              <a:defRPr sz="1286" b="1"/>
            </a:lvl3pPr>
            <a:lvl4pPr marL="979734" indent="0">
              <a:buNone/>
              <a:defRPr sz="1143" b="1"/>
            </a:lvl4pPr>
            <a:lvl5pPr marL="1306312" indent="0">
              <a:buNone/>
              <a:defRPr sz="1143" b="1"/>
            </a:lvl5pPr>
            <a:lvl6pPr marL="1632890" indent="0">
              <a:buNone/>
              <a:defRPr sz="1143" b="1"/>
            </a:lvl6pPr>
            <a:lvl7pPr marL="1959468" indent="0">
              <a:buNone/>
              <a:defRPr sz="1143" b="1"/>
            </a:lvl7pPr>
            <a:lvl8pPr marL="2286046" indent="0">
              <a:buNone/>
              <a:defRPr sz="1143" b="1"/>
            </a:lvl8pPr>
            <a:lvl9pPr marL="2612624" indent="0">
              <a:buNone/>
              <a:defRPr sz="114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52D0D-9490-48AE-AB88-7D8947E2B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241" y="2504849"/>
            <a:ext cx="5157107" cy="3685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78CE48-7BC3-2ABB-A02E-6EFF7D00A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974" y="1681617"/>
            <a:ext cx="5183187" cy="823232"/>
          </a:xfrm>
        </p:spPr>
        <p:txBody>
          <a:bodyPr anchor="b"/>
          <a:lstStyle>
            <a:lvl1pPr marL="0" indent="0">
              <a:buNone/>
              <a:defRPr sz="1714" b="1"/>
            </a:lvl1pPr>
            <a:lvl2pPr marL="326578" indent="0">
              <a:buNone/>
              <a:defRPr sz="1429" b="1"/>
            </a:lvl2pPr>
            <a:lvl3pPr marL="653156" indent="0">
              <a:buNone/>
              <a:defRPr sz="1286" b="1"/>
            </a:lvl3pPr>
            <a:lvl4pPr marL="979734" indent="0">
              <a:buNone/>
              <a:defRPr sz="1143" b="1"/>
            </a:lvl4pPr>
            <a:lvl5pPr marL="1306312" indent="0">
              <a:buNone/>
              <a:defRPr sz="1143" b="1"/>
            </a:lvl5pPr>
            <a:lvl6pPr marL="1632890" indent="0">
              <a:buNone/>
              <a:defRPr sz="1143" b="1"/>
            </a:lvl6pPr>
            <a:lvl7pPr marL="1959468" indent="0">
              <a:buNone/>
              <a:defRPr sz="1143" b="1"/>
            </a:lvl7pPr>
            <a:lvl8pPr marL="2286046" indent="0">
              <a:buNone/>
              <a:defRPr sz="1143" b="1"/>
            </a:lvl8pPr>
            <a:lvl9pPr marL="2612624" indent="0">
              <a:buNone/>
              <a:defRPr sz="114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901585-CE60-C93A-2CCB-B4B9EC16ED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974" y="2504849"/>
            <a:ext cx="5183187" cy="3685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B67DC8-FC40-3E81-B971-516621DA2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B971-A954-4D3A-8E15-B609F93C11F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3EF525-0B2A-7CBC-2C62-6ABF7E44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FDA82C-8C5B-2E71-60EC-760F6C26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EEAB-0C0D-4AC8-968C-AFFC05296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10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DCDF7-A1E5-4BB3-AB9B-DA0CAFB79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576079-3D95-4536-9C02-FBFB547ED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74557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8787D-EA63-2E44-FB03-92092415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F5956-C222-6F6F-B08E-19EEEA25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B971-A954-4D3A-8E15-B609F93C11F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6DF4C-66F1-EBBA-C536-DE7802615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7CE35-2980-8406-6895-900C6C23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EEAB-0C0D-4AC8-968C-AFFC05296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520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777170-3D9D-5F2C-ADC7-B12DDA571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B971-A954-4D3A-8E15-B609F93C11F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A336D4-DD1E-2203-B1B3-EECF8B64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AA1B0-BD48-C374-AB54-5D93F4C6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EEAB-0C0D-4AC8-968C-AFFC05296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153C-9033-2D9E-9FC0-A0BFB2BE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41" y="456974"/>
            <a:ext cx="3931330" cy="1599973"/>
          </a:xfrm>
        </p:spPr>
        <p:txBody>
          <a:bodyPr anchor="b"/>
          <a:lstStyle>
            <a:lvl1pPr>
              <a:defRPr sz="228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907FC-2F1B-6D9C-46F3-8D61B210C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653"/>
            <a:ext cx="6171973" cy="4873625"/>
          </a:xfrm>
        </p:spPr>
        <p:txBody>
          <a:bodyPr/>
          <a:lstStyle>
            <a:lvl1pPr>
              <a:defRPr sz="2286"/>
            </a:lvl1pPr>
            <a:lvl2pPr>
              <a:defRPr sz="2000"/>
            </a:lvl2pPr>
            <a:lvl3pPr>
              <a:defRPr sz="1714"/>
            </a:lvl3pPr>
            <a:lvl4pPr>
              <a:defRPr sz="1429"/>
            </a:lvl4pPr>
            <a:lvl5pPr>
              <a:defRPr sz="1429"/>
            </a:lvl5pPr>
            <a:lvl6pPr>
              <a:defRPr sz="1429"/>
            </a:lvl6pPr>
            <a:lvl7pPr>
              <a:defRPr sz="1429"/>
            </a:lvl7pPr>
            <a:lvl8pPr>
              <a:defRPr sz="1429"/>
            </a:lvl8pPr>
            <a:lvl9pPr>
              <a:defRPr sz="14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02677-CF6F-81D2-7B10-3340AD2DA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241" y="2056947"/>
            <a:ext cx="3931330" cy="3812268"/>
          </a:xfrm>
        </p:spPr>
        <p:txBody>
          <a:bodyPr/>
          <a:lstStyle>
            <a:lvl1pPr marL="0" indent="0">
              <a:buNone/>
              <a:defRPr sz="1143"/>
            </a:lvl1pPr>
            <a:lvl2pPr marL="326578" indent="0">
              <a:buNone/>
              <a:defRPr sz="1000"/>
            </a:lvl2pPr>
            <a:lvl3pPr marL="653156" indent="0">
              <a:buNone/>
              <a:defRPr sz="857"/>
            </a:lvl3pPr>
            <a:lvl4pPr marL="979734" indent="0">
              <a:buNone/>
              <a:defRPr sz="714"/>
            </a:lvl4pPr>
            <a:lvl5pPr marL="1306312" indent="0">
              <a:buNone/>
              <a:defRPr sz="714"/>
            </a:lvl5pPr>
            <a:lvl6pPr marL="1632890" indent="0">
              <a:buNone/>
              <a:defRPr sz="714"/>
            </a:lvl6pPr>
            <a:lvl7pPr marL="1959468" indent="0">
              <a:buNone/>
              <a:defRPr sz="714"/>
            </a:lvl7pPr>
            <a:lvl8pPr marL="2286046" indent="0">
              <a:buNone/>
              <a:defRPr sz="714"/>
            </a:lvl8pPr>
            <a:lvl9pPr marL="2612624" indent="0">
              <a:buNone/>
              <a:defRPr sz="7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1BD40-F7AF-0BCA-8362-110C911E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B971-A954-4D3A-8E15-B609F93C11F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D76C4-0A09-0B17-4B2B-006EB62E6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99E45-6947-4551-2F90-1A12E50E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EEAB-0C0D-4AC8-968C-AFFC05296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48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5ABF7-EC0C-4C58-9981-C8B461EC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41" y="456974"/>
            <a:ext cx="3931330" cy="1599973"/>
          </a:xfrm>
        </p:spPr>
        <p:txBody>
          <a:bodyPr anchor="b"/>
          <a:lstStyle>
            <a:lvl1pPr>
              <a:defRPr sz="228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BDEE7-522E-9E66-5395-4C28EDC28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653"/>
            <a:ext cx="6171973" cy="4873625"/>
          </a:xfrm>
        </p:spPr>
        <p:txBody>
          <a:bodyPr/>
          <a:lstStyle>
            <a:lvl1pPr marL="0" indent="0">
              <a:buNone/>
              <a:defRPr sz="2286"/>
            </a:lvl1pPr>
            <a:lvl2pPr marL="326578" indent="0">
              <a:buNone/>
              <a:defRPr sz="2000"/>
            </a:lvl2pPr>
            <a:lvl3pPr marL="653156" indent="0">
              <a:buNone/>
              <a:defRPr sz="1714"/>
            </a:lvl3pPr>
            <a:lvl4pPr marL="979734" indent="0">
              <a:buNone/>
              <a:defRPr sz="1429"/>
            </a:lvl4pPr>
            <a:lvl5pPr marL="1306312" indent="0">
              <a:buNone/>
              <a:defRPr sz="1429"/>
            </a:lvl5pPr>
            <a:lvl6pPr marL="1632890" indent="0">
              <a:buNone/>
              <a:defRPr sz="1429"/>
            </a:lvl6pPr>
            <a:lvl7pPr marL="1959468" indent="0">
              <a:buNone/>
              <a:defRPr sz="1429"/>
            </a:lvl7pPr>
            <a:lvl8pPr marL="2286046" indent="0">
              <a:buNone/>
              <a:defRPr sz="1429"/>
            </a:lvl8pPr>
            <a:lvl9pPr marL="2612624" indent="0">
              <a:buNone/>
              <a:defRPr sz="142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E03B6-0571-DF19-093C-575CA49C7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241" y="2056947"/>
            <a:ext cx="3931330" cy="3812268"/>
          </a:xfrm>
        </p:spPr>
        <p:txBody>
          <a:bodyPr/>
          <a:lstStyle>
            <a:lvl1pPr marL="0" indent="0">
              <a:buNone/>
              <a:defRPr sz="1143"/>
            </a:lvl1pPr>
            <a:lvl2pPr marL="326578" indent="0">
              <a:buNone/>
              <a:defRPr sz="1000"/>
            </a:lvl2pPr>
            <a:lvl3pPr marL="653156" indent="0">
              <a:buNone/>
              <a:defRPr sz="857"/>
            </a:lvl3pPr>
            <a:lvl4pPr marL="979734" indent="0">
              <a:buNone/>
              <a:defRPr sz="714"/>
            </a:lvl4pPr>
            <a:lvl5pPr marL="1306312" indent="0">
              <a:buNone/>
              <a:defRPr sz="714"/>
            </a:lvl5pPr>
            <a:lvl6pPr marL="1632890" indent="0">
              <a:buNone/>
              <a:defRPr sz="714"/>
            </a:lvl6pPr>
            <a:lvl7pPr marL="1959468" indent="0">
              <a:buNone/>
              <a:defRPr sz="714"/>
            </a:lvl7pPr>
            <a:lvl8pPr marL="2286046" indent="0">
              <a:buNone/>
              <a:defRPr sz="714"/>
            </a:lvl8pPr>
            <a:lvl9pPr marL="2612624" indent="0">
              <a:buNone/>
              <a:defRPr sz="7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A5F18-724A-D733-CCF0-B930EC8F2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B971-A954-4D3A-8E15-B609F93C11F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A40D9-3EF8-31D4-8550-73A176822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798D7-B8E6-CACA-377F-7DF8A22D5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EEAB-0C0D-4AC8-968C-AFFC05296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622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12CC-8C1C-7D05-8C38-BC0CA405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5CB8AC-DCCC-A5AB-E673-C4FCD119B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ADCE1-4AA7-A2A1-BCA2-26DAF9E4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B971-A954-4D3A-8E15-B609F93C11F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B2232-885B-634B-302F-DC3571229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CCEE7-E6E2-8993-D5BA-B6AE5701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EEAB-0C0D-4AC8-968C-AFFC05296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51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ED134D-4F1E-8198-11A4-E8D16385B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581" y="365125"/>
            <a:ext cx="2628446" cy="58113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C74DF4-F1F5-3ACB-3F51-F241AE212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74" y="365125"/>
            <a:ext cx="7778750" cy="58113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0CE74-C0DE-51AA-EF15-D92430FDA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B971-A954-4D3A-8E15-B609F93C11F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C94CE-ECEA-8BA1-9CC6-A883ACD7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7A009-928C-7A3C-2E97-05A7FA5E4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EEAB-0C0D-4AC8-968C-AFFC05296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04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5F2A8-546B-4338-91E8-20ECD0238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84E84-1219-4B9A-B19F-0C85B56AE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D96D132-38E4-D12C-CA4D-E6B648A9A4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4297" y="6356350"/>
            <a:ext cx="2743200" cy="365125"/>
          </a:xfrm>
        </p:spPr>
        <p:txBody>
          <a:bodyPr/>
          <a:lstStyle/>
          <a:p>
            <a:fld id="{1C3CB30C-02F5-4478-8C0E-7AE05C328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8F79B-F1CA-AB74-0F40-7F4E727C2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50350"/>
            <a:ext cx="9487989" cy="7711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7C3E1A-49C7-7DA9-C590-181320CF7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CB30C-02F5-4478-8C0E-7AE05C328A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A69BF4-8AA6-6985-3A79-B61AC11FDD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7975" y="1044575"/>
            <a:ext cx="11617325" cy="4945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8842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259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95627-3F9F-42E3-A157-CE95456DDB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87279" y="607218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A994A16-F757-4587-9A9D-DD6AF91B7C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BB1CF6-CD25-52D1-903C-E376F421672C}"/>
              </a:ext>
            </a:extLst>
          </p:cNvPr>
          <p:cNvSpPr txBox="1"/>
          <p:nvPr userDrawn="1"/>
        </p:nvSpPr>
        <p:spPr>
          <a:xfrm>
            <a:off x="299211" y="6148128"/>
            <a:ext cx="1825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By Strategy Research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36F6602-4ED3-8C10-0351-94566AFE2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4F70CB6-2A92-7A12-3050-D556490EE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4157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6916B-4C8C-4CD1-8004-EDFC05F738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211" y="1060427"/>
            <a:ext cx="11631268" cy="4737145"/>
          </a:xfrm>
          <a:prstGeom prst="rect">
            <a:avLst/>
          </a:prstGeom>
        </p:spPr>
        <p:txBody>
          <a:bodyPr/>
          <a:lstStyle>
            <a:lvl1pPr marL="341313" indent="-280988">
              <a:buFont typeface="Arial" panose="020B0604020202020204" pitchFamily="34" charset="0"/>
              <a:buChar char="•"/>
              <a:defRPr>
                <a:solidFill>
                  <a:srgbClr val="003B66"/>
                </a:solidFill>
                <a:latin typeface="+mn-lt"/>
                <a:cs typeface="+mj-cs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A73FB3E-E2EE-C60F-80D2-DC27E9AB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05" y="89297"/>
            <a:ext cx="10515600" cy="6627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C8F16D-C4A2-9D1A-AD49-69854273CCE4}"/>
              </a:ext>
            </a:extLst>
          </p:cNvPr>
          <p:cNvSpPr txBox="1"/>
          <p:nvPr userDrawn="1"/>
        </p:nvSpPr>
        <p:spPr>
          <a:xfrm>
            <a:off x="10366936" y="6255231"/>
            <a:ext cx="18250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Strategy Research</a:t>
            </a:r>
          </a:p>
        </p:txBody>
      </p:sp>
    </p:spTree>
    <p:extLst>
      <p:ext uri="{BB962C8B-B14F-4D97-AF65-F5344CB8AC3E}">
        <p14:creationId xmlns:p14="http://schemas.microsoft.com/office/powerpoint/2010/main" val="398178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6916B-4C8C-4CD1-8004-EDFC05F738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211" y="1060427"/>
            <a:ext cx="11631268" cy="4737145"/>
          </a:xfrm>
          <a:prstGeom prst="rect">
            <a:avLst/>
          </a:prstGeom>
        </p:spPr>
        <p:txBody>
          <a:bodyPr/>
          <a:lstStyle>
            <a:lvl1pPr marL="341313" indent="-280988">
              <a:buFont typeface="Arial" panose="020B0604020202020204" pitchFamily="34" charset="0"/>
              <a:buChar char="•"/>
              <a:defRPr>
                <a:solidFill>
                  <a:srgbClr val="003B66"/>
                </a:solidFill>
                <a:latin typeface="+mn-lt"/>
                <a:cs typeface="+mj-cs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95627-3F9F-42E3-A157-CE95456DDB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87279" y="607218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A994A16-F757-4587-9A9D-DD6AF91B7C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A73FB3E-E2EE-C60F-80D2-DC27E9AB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05" y="89297"/>
            <a:ext cx="10515600" cy="6627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BB1CF6-CD25-52D1-903C-E376F421672C}"/>
              </a:ext>
            </a:extLst>
          </p:cNvPr>
          <p:cNvSpPr txBox="1"/>
          <p:nvPr userDrawn="1"/>
        </p:nvSpPr>
        <p:spPr>
          <a:xfrm>
            <a:off x="299211" y="6148128"/>
            <a:ext cx="1825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By Strategy Research</a:t>
            </a:r>
          </a:p>
        </p:txBody>
      </p:sp>
    </p:spTree>
    <p:extLst>
      <p:ext uri="{BB962C8B-B14F-4D97-AF65-F5344CB8AC3E}">
        <p14:creationId xmlns:p14="http://schemas.microsoft.com/office/powerpoint/2010/main" val="3711269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635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F52E2-E8FE-EB16-4702-4332EE949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7170E-49B3-E2BA-990D-D5E7FACC7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72A7B-8BCA-213E-C217-B6F3DF270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51EE-E241-4AD3-A040-E194277350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B7A8A-98B6-B09F-9891-7E7A43EA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A2BAB-A832-CC14-A543-9BBB34CBA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94FE-81D1-41C6-AE54-E09B4574D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660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C9C99-A1AA-4880-D534-036D6CB8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A3D6F-88AA-2AAE-78C8-D9181584F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1C70E-8661-7681-E98A-C45DFDE4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51EE-E241-4AD3-A040-E194277350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D5389-6927-C393-0E80-B605E3048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84619-F867-2DC8-038C-E2830DF2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94FE-81D1-41C6-AE54-E09B4574D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01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A1DA7-0ED8-5872-3068-A1E49D6B8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A95FF-711D-C343-DC70-C174C5B85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29C1C-5019-CEC9-06A1-B91689C2C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51EE-E241-4AD3-A040-E194277350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DF733-FF24-1402-B0CE-B146DD98B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81766-A5F6-1C77-FAEA-3313BAB6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94FE-81D1-41C6-AE54-E09B4574D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726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50D7F-A2BD-D4BC-4EAD-5263EB4A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E9A45-A37E-16E3-C834-D643565A1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D3AC1-2CDD-5216-116F-DFFF871B6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27B18-8AF2-6FF2-E1FF-2CACF929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51EE-E241-4AD3-A040-E194277350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EABBC-559B-53A0-4695-AA0357DB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4D253-45DF-800D-0DE9-CADFD0F10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94FE-81D1-41C6-AE54-E09B4574D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78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97EA0-980A-8A62-D2EE-083F6D62E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982C8-A997-D4BC-F449-6287A2C90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F8EC8-61B6-3CD3-8332-8DF54A976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C0145-AE07-34D2-0D24-99FFA332F8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F8AE3A-8989-607E-18A8-9A672B2F0E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5F2DB9-3672-B8E0-36D5-09644C92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51EE-E241-4AD3-A040-E194277350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BE2728-A11D-A450-5DC0-D2896372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F8FBB7-4E6C-914C-4CDF-A67C29DC9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94FE-81D1-41C6-AE54-E09B4574D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49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23A60-C299-19B0-786C-9D4CB3D8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168FEA-2102-E9D3-BA48-F7E706BB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51EE-E241-4AD3-A040-E194277350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730D3-337F-9A9D-3131-84D0B123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74541-935C-BE51-5738-2B304E1B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94FE-81D1-41C6-AE54-E09B4574D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055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B3D92-F75A-BD7B-6F74-46C3ECD58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51EE-E241-4AD3-A040-E194277350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C7991-FE07-D243-7AA9-B7799CFA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46377-0CDF-4FE7-6CF3-3FB18BDC7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94FE-81D1-41C6-AE54-E09B4574D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310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0848A-EA3E-0AC4-7F35-FFE850DC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74360-E131-2B05-0FFD-4C8C7E9C9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B89D4-24E2-55DB-EC30-83D78DD82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17B51-B7D6-23C2-2D04-A760F77A5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51EE-E241-4AD3-A040-E194277350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A46A0-ABAC-C09A-9684-0292314A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1A1CA-D282-0CC5-32F8-5DC9A576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94FE-81D1-41C6-AE54-E09B4574D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3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211F-05D3-47D3-B5EE-5AB3D0CEE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B02155-B514-4394-B887-3BFDE3A1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CAA34-3B9E-41A9-9BB0-8BF53A1C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070F9-D6FA-4DAE-8FB3-5C5FA744C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4D844-0B66-42E5-8260-1C4D93715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95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531D-5CF9-6B9A-1D2D-15304CA5F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F702AE-C6B9-F9ED-44BC-0E147CA05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3F114-370E-552F-F4A1-E9554A44E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9F602-008E-E459-D22A-D27DAD105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51EE-E241-4AD3-A040-E194277350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BF501-F9D1-AF15-5421-E43E5B09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5FCA5-47C4-6484-BBF6-0D6432DF5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94FE-81D1-41C6-AE54-E09B4574D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276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9E322-7F9F-3A2B-5D51-D9E0FC73F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8F078-B3FE-DD99-66CB-302286E45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EAF77-F8AF-D5A5-1C69-178D8F61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51EE-E241-4AD3-A040-E194277350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9E29E-576F-025A-46D7-9436EF498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214D4-3118-A17E-8132-7121089A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94FE-81D1-41C6-AE54-E09B4574D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809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57ACEA-0AFA-7FA5-EDD7-E38AB27401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00E06-8DC7-E739-7AAE-D32BF95C7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F9A7F-9D3E-40E8-C0B3-865CBF0C6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51EE-E241-4AD3-A040-E194277350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6961F-1DA1-7168-E151-C7C698E0A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BA679-AC2A-59C2-7214-09A652354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994FE-81D1-41C6-AE54-E09B4574D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591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D7E5F9-5822-4BFD-9430-65F6504E2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214" y="66575"/>
            <a:ext cx="9999333" cy="7277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6916B-4C8C-4CD1-8004-EDFC05F738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211" y="1060431"/>
            <a:ext cx="11631268" cy="4737145"/>
          </a:xfrm>
          <a:prstGeom prst="rect">
            <a:avLst/>
          </a:prstGeom>
        </p:spPr>
        <p:txBody>
          <a:bodyPr/>
          <a:lstStyle>
            <a:lvl1pPr marL="341330" indent="-281002">
              <a:buFont typeface="Arial" panose="020B0604020202020204" pitchFamily="34" charset="0"/>
              <a:buChar char="•"/>
              <a:defRPr>
                <a:solidFill>
                  <a:srgbClr val="003B66"/>
                </a:solidFill>
                <a:latin typeface="+mn-lt"/>
                <a:cs typeface="+mj-cs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95627-3F9F-42E3-A157-CE95456DDB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87279" y="607219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A994A16-F757-4587-9A9D-DD6AF91B7C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15E5447B-F74B-4F7F-A772-193EF3164F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9212" y="6072191"/>
            <a:ext cx="224166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By Strategy Research</a:t>
            </a:r>
          </a:p>
        </p:txBody>
      </p:sp>
    </p:spTree>
    <p:extLst>
      <p:ext uri="{BB962C8B-B14F-4D97-AF65-F5344CB8AC3E}">
        <p14:creationId xmlns:p14="http://schemas.microsoft.com/office/powerpoint/2010/main" val="2548468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71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1EFF74-553F-4532-AC22-73D46B6F34BF}"/>
              </a:ext>
            </a:extLst>
          </p:cNvPr>
          <p:cNvSpPr txBox="1"/>
          <p:nvPr userDrawn="1"/>
        </p:nvSpPr>
        <p:spPr>
          <a:xfrm>
            <a:off x="10223500" y="6452747"/>
            <a:ext cx="1663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Heavent-Med" panose="02000506060000020004" pitchFamily="2" charset="-34"/>
                <a:ea typeface="+mn-ea"/>
                <a:cs typeface="DBHeavent-Med" panose="02000506060000020004" pitchFamily="2" charset="-34"/>
              </a:rPr>
              <a:t>Strategy Research</a:t>
            </a:r>
          </a:p>
        </p:txBody>
      </p:sp>
    </p:spTree>
    <p:extLst>
      <p:ext uri="{BB962C8B-B14F-4D97-AF65-F5344CB8AC3E}">
        <p14:creationId xmlns:p14="http://schemas.microsoft.com/office/powerpoint/2010/main" val="4081411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DCDF7-A1E5-4BB3-AB9B-DA0CAFB79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576079-3D95-4536-9C02-FBFB547ED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15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5844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6D5A-58AE-489E-A516-FB274D66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6EAFF-A806-409A-93EC-68EADCC9B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9814D-32EF-470C-B6AC-D8560116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22C64-EB30-42C3-AC59-CE92B239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D9C3A-00F9-437D-A3E5-7E70A6FB1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3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B2D6-002B-450C-9C9A-D49210D4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C2F00-64C7-44CC-AA3E-481365592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A273E-6641-4493-A950-165E398C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50E38-A0D7-4572-BD13-1C1AB789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1AF7-85E4-43FB-B921-7F2876D9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BF601-3C9F-4A70-88D4-421144EB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22D9A-BA57-4647-A6D7-7B415BE3E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31A93-DB7A-4FD0-909B-5B87BCA58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06FBF-4F91-454C-979A-B370FAB6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7F60E-8820-43C1-957B-CD757AA41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A110C8-523D-4743-B782-437CA85E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0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24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4075" r:id="rId5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B66"/>
          </a:solidFill>
          <a:latin typeface="DB Heavent Med" panose="02000606060000090000" pitchFamily="2" charset="-34"/>
          <a:ea typeface="+mj-ea"/>
          <a:cs typeface="DB Heavent Med" panose="02000606060000090000" pitchFamily="2" charset="-34"/>
        </a:defRPr>
      </a:lvl1pPr>
    </p:titleStyle>
    <p:bodyStyle>
      <a:lvl1pPr marL="0" indent="0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DB Heavent Med" panose="02000606060000090000" pitchFamily="2" charset="-34"/>
          <a:ea typeface="+mn-ea"/>
          <a:cs typeface="DB Heavent Med" panose="02000606060000090000" pitchFamily="2" charset="-34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63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B66"/>
          </a:solidFill>
          <a:latin typeface="DB Heavent Med" panose="02000606060000090000" pitchFamily="2" charset="-34"/>
          <a:ea typeface="+mj-ea"/>
          <a:cs typeface="DB Heavent Med" panose="02000606060000090000" pitchFamily="2" charset="-34"/>
        </a:defRPr>
      </a:lvl1pPr>
    </p:titleStyle>
    <p:bodyStyle>
      <a:lvl1pPr marL="0" indent="0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DB Heavent Med" panose="02000606060000090000" pitchFamily="2" charset="-34"/>
          <a:ea typeface="+mn-ea"/>
          <a:cs typeface="DB Heavent Med" panose="02000606060000090000" pitchFamily="2" charset="-34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7841AF-A70C-495F-8215-A77D90A21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2F632-C32C-4309-946B-A3A72C034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4BB38-0D94-4B9F-85AB-046ADD234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89081-4F77-40C8-A05A-38B29FD2026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A9D75-EB3B-4317-ABB7-945BF2D7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AEB80-822C-4B6D-956A-F77B5283F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02D47-178A-4BE1-91BC-6870496E8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8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783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55459BE-DCE9-45B5-A801-0070D1098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3409"/>
            <a:ext cx="10531764" cy="771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1AA5C-A747-47D3-8416-F29611953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254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58595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Research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6B0FE-9E52-46A6-818E-516B24F0B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6764" y="6254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8595B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94A16-F757-4587-9A9D-DD6AF91B7C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9DB3A1-973C-4BFF-88DF-E5BC3BC2A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90279"/>
            <a:ext cx="5257800" cy="483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6761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3B66"/>
          </a:solidFill>
          <a:latin typeface="DB Heavent Med" panose="02000606060000090000" pitchFamily="2" charset="-34"/>
          <a:ea typeface="+mj-ea"/>
          <a:cs typeface="DB Heavent Med" panose="02000606060000090000" pitchFamily="2" charset="-34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DB Heavent Med" panose="02000606060000090000" pitchFamily="2" charset="-34"/>
          <a:ea typeface="+mn-ea"/>
          <a:cs typeface="DB Heavent Med" panose="0200060606000009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62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B66"/>
          </a:solidFill>
          <a:latin typeface="DB Heavent Med" panose="02000606060000090000" pitchFamily="2" charset="-34"/>
          <a:ea typeface="+mj-ea"/>
          <a:cs typeface="DB Heavent Med" panose="02000606060000090000" pitchFamily="2" charset="-34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DB Heavent Med" panose="02000606060000090000" pitchFamily="2" charset="-34"/>
          <a:ea typeface="+mn-ea"/>
          <a:cs typeface="DB Heavent Med" panose="02000606060000090000" pitchFamily="2" charset="-34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22B91-7693-D9F0-D3BA-8211D725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74" y="365125"/>
            <a:ext cx="105160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FFA07-0762-9FC5-111B-7711A449D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74" y="1825625"/>
            <a:ext cx="10516054" cy="4350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9848D-87A1-D9AA-AD35-9B77DBA6B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74" y="6356804"/>
            <a:ext cx="274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A6B9-1F34-4107-99B2-86635CAB734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3D175-BC6D-0C30-D916-13AD55E69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054" y="6356804"/>
            <a:ext cx="41138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E7F11-09CF-985C-69D5-6BCEF85A4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054" y="6356804"/>
            <a:ext cx="274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82607-57B6-45F0-85EC-8B26E683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8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53156" rtl="0" eaLnBrk="1" latinLnBrk="0" hangingPunct="1">
        <a:lnSpc>
          <a:spcPct val="90000"/>
        </a:lnSpc>
        <a:spcBef>
          <a:spcPct val="0"/>
        </a:spcBef>
        <a:buNone/>
        <a:defRPr sz="31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3289" indent="-163289" algn="l" defTabSz="653156" rtl="0" eaLnBrk="1" latinLnBrk="0" hangingPunct="1">
        <a:lnSpc>
          <a:spcPct val="90000"/>
        </a:lnSpc>
        <a:spcBef>
          <a:spcPts val="71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9867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16445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429" kern="1200">
          <a:solidFill>
            <a:schemeClr val="tx1"/>
          </a:solidFill>
          <a:latin typeface="+mn-lt"/>
          <a:ea typeface="+mn-ea"/>
          <a:cs typeface="+mn-cs"/>
        </a:defRPr>
      </a:lvl3pPr>
      <a:lvl4pPr marL="1143023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4pPr>
      <a:lvl5pPr marL="1469601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5pPr>
      <a:lvl6pPr marL="1796179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6pPr>
      <a:lvl7pPr marL="2122757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7pPr>
      <a:lvl8pPr marL="2449335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8pPr>
      <a:lvl9pPr marL="2775913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1pPr>
      <a:lvl2pPr marL="326578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2pPr>
      <a:lvl3pPr marL="653156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3pPr>
      <a:lvl4pPr marL="979734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4pPr>
      <a:lvl5pPr marL="1306312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5pPr>
      <a:lvl6pPr marL="1632890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6pPr>
      <a:lvl7pPr marL="1959468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7pPr>
      <a:lvl8pPr marL="2286046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8pPr>
      <a:lvl9pPr marL="2612624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28BB3D-E1A9-225D-863A-2D31FD45C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74" y="365125"/>
            <a:ext cx="105160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A40D7-5F77-CAC9-6A7E-A5389AA3C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74" y="1825625"/>
            <a:ext cx="10516054" cy="4350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DF691-AE95-A893-F36A-0C681F928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74" y="6356804"/>
            <a:ext cx="274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0B971-A954-4D3A-8E15-B609F93C11F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09907-B14D-1786-2BBD-7663198AD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054" y="6356804"/>
            <a:ext cx="41138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22D3A-92B9-B74B-9CD5-314F20A37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054" y="6356804"/>
            <a:ext cx="274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9EEAB-0C0D-4AC8-968C-AFFC05296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5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653156" rtl="0" eaLnBrk="1" latinLnBrk="0" hangingPunct="1">
        <a:lnSpc>
          <a:spcPct val="90000"/>
        </a:lnSpc>
        <a:spcBef>
          <a:spcPct val="0"/>
        </a:spcBef>
        <a:buNone/>
        <a:defRPr sz="31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3289" indent="-163289" algn="l" defTabSz="653156" rtl="0" eaLnBrk="1" latinLnBrk="0" hangingPunct="1">
        <a:lnSpc>
          <a:spcPct val="90000"/>
        </a:lnSpc>
        <a:spcBef>
          <a:spcPts val="71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9867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16445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429" kern="1200">
          <a:solidFill>
            <a:schemeClr val="tx1"/>
          </a:solidFill>
          <a:latin typeface="+mn-lt"/>
          <a:ea typeface="+mn-ea"/>
          <a:cs typeface="+mn-cs"/>
        </a:defRPr>
      </a:lvl3pPr>
      <a:lvl4pPr marL="1143023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4pPr>
      <a:lvl5pPr marL="1469601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5pPr>
      <a:lvl6pPr marL="1796179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6pPr>
      <a:lvl7pPr marL="2122757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7pPr>
      <a:lvl8pPr marL="2449335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8pPr>
      <a:lvl9pPr marL="2775913" indent="-163289" algn="l" defTabSz="653156" rtl="0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1pPr>
      <a:lvl2pPr marL="326578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2pPr>
      <a:lvl3pPr marL="653156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3pPr>
      <a:lvl4pPr marL="979734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4pPr>
      <a:lvl5pPr marL="1306312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5pPr>
      <a:lvl6pPr marL="1632890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6pPr>
      <a:lvl7pPr marL="1959468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7pPr>
      <a:lvl8pPr marL="2286046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8pPr>
      <a:lvl9pPr marL="2612624" algn="l" defTabSz="653156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7AC2B-7C64-4C05-A91E-8E2911694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429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B Heavent Light" panose="02000506060000020004" pitchFamily="2" charset="-34"/>
                <a:cs typeface="DB Heavent Light" panose="02000506060000020004" pitchFamily="2" charset="-34"/>
              </a:defRPr>
            </a:lvl1pPr>
          </a:lstStyle>
          <a:p>
            <a:fld id="{1C3CB30C-02F5-4478-8C0E-7AE05C328A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55459BE-DCE9-45B5-A801-0070D1098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50350"/>
            <a:ext cx="10515600" cy="771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000C84-AAAD-4B64-8D9C-A0B17A546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149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269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B66"/>
          </a:solidFill>
          <a:latin typeface="DB Heavent" panose="02000506060000020004" pitchFamily="2" charset="-34"/>
          <a:ea typeface="+mj-ea"/>
          <a:cs typeface="DB Heavent" panose="02000506060000020004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02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B66"/>
          </a:solidFill>
          <a:latin typeface="DB Heavent Med" panose="02000606060000090000" pitchFamily="2" charset="-34"/>
          <a:ea typeface="+mj-ea"/>
          <a:cs typeface="DB Heavent Med" panose="02000606060000090000" pitchFamily="2" charset="-34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DB Heavent Med" panose="02000606060000090000" pitchFamily="2" charset="-34"/>
          <a:ea typeface="+mn-ea"/>
          <a:cs typeface="DB Heavent Med" panose="0200060606000009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CF0F-4669-1289-EC06-32524B232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86467-D4E3-EB8E-AAFE-123F5C9C8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B659C-3CF9-534A-E107-C17DE855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E51EE-E241-4AD3-A040-E194277350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2592F-B43A-9164-D19C-908353F51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BA301-24AC-0870-696B-B5920C887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994FE-81D1-41C6-AE54-E09B4574D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5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oleObject" Target="file:///E:\Google%20Drive\Bloomberg\MSCI.xlsx!High%20Dividend!R46C2:R64C9" TargetMode="External"/><Relationship Id="rId7" Type="http://schemas.openxmlformats.org/officeDocument/2006/relationships/oleObject" Target="file:///E:\Google%20Drive\Bloomberg\MSCI.xlsx!High%20Dividend!R3C2:R20C8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2.emf"/><Relationship Id="rId5" Type="http://schemas.openxmlformats.org/officeDocument/2006/relationships/oleObject" Target="file:///E:\Google%20Drive\Bloomberg\MSCI.xlsx!High%20Dividend!R25C2:R42C8" TargetMode="External"/><Relationship Id="rId4" Type="http://schemas.openxmlformats.org/officeDocument/2006/relationships/image" Target="../media/image131.emf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oleObject" Target="file:///D:\Google%20Drive\KTB%20Sec\Special%20Report\&#3588;&#3633;&#3604;&#3627;&#3640;&#3657;&#3609;&#3611;&#3633;&#3609;&#3612;&#3621;&#3604;&#3637;&#3648;&#3586;&#3657;&#3634;&#3614;&#3629;&#3619;&#3660;&#3605;%20&#3618;&#3633;&#3591;&#3607;&#3633;&#3609;&#3617;&#3633;&#3657;&#3618;%20%20%2025JAN2023\&#3585;&#3619;&#3634;&#3615;%20&#3648;&#3591;&#3636;&#3609;&#3611;&#3633;&#3609;&#3612;&#3621;&#3586;&#3629;&#3591;%20SET%20%20&#3618;&#3657;&#3629;&#3609;&#3627;&#3621;&#3633;&#3591;%2027JULY2024.xlsx!VALUE_Dividend!%5b&#3585;&#3619;&#3634;&#3615;%20&#3648;&#3591;&#3636;&#3609;&#3611;&#3633;&#3609;&#3612;&#3621;&#3586;&#3629;&#3591;%20SET%20%20&#3618;&#3657;&#3629;&#3609;&#3627;&#3621;&#3633;&#3591;%2027JULY2024.xlsx%5dVALUE_Dividend%20Chart%202" TargetMode="Externa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oogle%20Drive\Bloomberg\&#3652;&#3615;&#3621;&#3660;&#3607;&#3637;&#3656;&#3651;&#3594;&#3657;&#3611;&#3619;&#3632;&#3594;&#3640;&#3617;&#3623;&#3633;&#3609;&#3592;&#3633;&#3609;&#3607;&#3619;&#3660;\Dividend%20Calendar%2001%2021%20Feb%202025.xlsx!Graph!%5bDividend%20Calendar%2001%2021%20Feb%202025.xlsx%5dGraph%20Chart%202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36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%20Drive\Bloomberg\&#3652;&#3615;&#3621;&#3660;&#3607;&#3637;&#3656;&#3651;&#3594;&#3657;&#3611;&#3619;&#3632;&#3594;&#3640;&#3617;&#3623;&#3633;&#3609;&#3592;&#3633;&#3609;&#3607;&#3619;&#3660;\Dividend%20Calendar%2001%2008%20Mar%202024.xlsx!Graph!%5bDividend%20Calendar%2001%2008%20Mar%202024.xlsx%5dGraph%20Chart%202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37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oleObject" Target="file:///D:\Google%20Drive\Bloomberg\&#3652;&#3615;&#3621;&#3660;&#3607;&#3637;&#3656;&#3651;&#3594;&#3657;&#3611;&#3619;&#3632;&#3594;&#3640;&#3617;&#3623;&#3633;&#3609;&#3592;&#3633;&#3609;&#3607;&#3619;&#3660;\Dividend%20Calendar%2001%2020%20Feb%202023.xlsx!Graph!%5bDividend%20Calendar%2001%2020%20Feb%202023.xlsx%5dGraph%20Chart%202" TargetMode="External"/><Relationship Id="rId1" Type="http://schemas.openxmlformats.org/officeDocument/2006/relationships/slideLayout" Target="../slideLayouts/slideLayout4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oleObject" Target="file:///H:\My%20Drive\Bloomberg\&#3652;&#3615;&#3621;&#3660;&#3607;&#3637;&#3656;&#3651;&#3594;&#3657;&#3611;&#3619;&#3632;&#3594;&#3640;&#3617;&#3623;&#3633;&#3609;&#3592;&#3633;&#3609;&#3607;&#3619;&#3660;\Dividend%20Calendar%2001%2009%20Feb%202022.xlsx!Graph!%5bDividend%20Calendar%2001%2009%20Feb%202022.xlsx%5dGraph%20Chart%202" TargetMode="External"/><Relationship Id="rId1" Type="http://schemas.openxmlformats.org/officeDocument/2006/relationships/slideLayout" Target="../slideLayouts/slideLayout4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4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4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4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9.emf"/><Relationship Id="rId4" Type="http://schemas.openxmlformats.org/officeDocument/2006/relationships/oleObject" Target="file:///\\172.16.1.234\Research\Research-Restrict\Mongkol\MSCI.xlsx!INTEREST_BOND!%5bMSCI.xlsx%5dINTEREST_BOND%20Chart%205315-6" TargetMode="Externa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oleObject" Target="file:///\\172.16.1.234\Research\Research-Restrict\Mongkol\MSCI.xlsx!Pre-Com-Rubber!%5bMSCI.xlsx%5dPre-Com-Rubber%20Chart%2014" TargetMode="External"/><Relationship Id="rId3" Type="http://schemas.openxmlformats.org/officeDocument/2006/relationships/oleObject" Target="file:///\\172.16.1.234\Research\Research-Restrict\Mongkol\MSCI.xlsx!Pre-Com-Rubber!%5bMSCI.xlsx%5dPre-Com-Rubber%20Chart%2012" TargetMode="External"/><Relationship Id="rId7" Type="http://schemas.openxmlformats.org/officeDocument/2006/relationships/image" Target="../media/image15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Relationship Id="rId6" Type="http://schemas.openxmlformats.org/officeDocument/2006/relationships/oleObject" Target="file:///\\172.16.1.234\Research\Research-Restrict\Mongkol\MSCI.xlsx!Pre-Com-Rubber!%5bMSCI.xlsx%5dPre-Com-Rubber%20Chart%2020" TargetMode="External"/><Relationship Id="rId11" Type="http://schemas.openxmlformats.org/officeDocument/2006/relationships/image" Target="../media/image156.emf"/><Relationship Id="rId5" Type="http://schemas.openxmlformats.org/officeDocument/2006/relationships/image" Target="../media/image11.png"/><Relationship Id="rId10" Type="http://schemas.openxmlformats.org/officeDocument/2006/relationships/oleObject" Target="file:///\\172.16.1.234\Research\Research-Restrict\Mongkol\MSCI.xlsx!Pre-Com-Rubber!%5bMSCI.xlsx%5dPre-Com-Rubber%20Chart%2015" TargetMode="External"/><Relationship Id="rId4" Type="http://schemas.openxmlformats.org/officeDocument/2006/relationships/image" Target="../media/image153.emf"/><Relationship Id="rId9" Type="http://schemas.openxmlformats.org/officeDocument/2006/relationships/image" Target="../media/image155.e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57.emf"/><Relationship Id="rId4" Type="http://schemas.openxmlformats.org/officeDocument/2006/relationships/oleObject" Target="file:///\\172.16.1.234\Research\Research-Restrict\Mongkol\MSCI.xlsx!Pre-Com-Rubber!%5bMSCI.xlsx%5dPre-Com-Rubber%20Chart%2016" TargetMode="Externa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oleObject" Target="file:///\\172.16.1.234\Research\Research-Restrict\Mongkol\MSCI.xlsx!Pre-Com-Rubber!%5bMSCI.xlsx%5dPre-Com-Rubber%20Chart%2019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Relationship Id="rId6" Type="http://schemas.openxmlformats.org/officeDocument/2006/relationships/oleObject" Target="file:///\\172.16.1.234\Research\Research-Restrict\Mongkol\MSCI.xlsx!Pre-Com-Rubber!%5bMSCI.xlsx%5dPre-Com-Rubber%20Chart%2018" TargetMode="External"/><Relationship Id="rId5" Type="http://schemas.openxmlformats.org/officeDocument/2006/relationships/image" Target="../media/image158.emf"/><Relationship Id="rId4" Type="http://schemas.openxmlformats.org/officeDocument/2006/relationships/oleObject" Target="file:///\\172.16.1.234\Research\Research-Restrict\Mongkol\MSCI.xlsx!Pre-Com-Rubber!%5bMSCI.xlsx%5dPre-Com-Rubber%20Chart%2017" TargetMode="External"/><Relationship Id="rId9" Type="http://schemas.openxmlformats.org/officeDocument/2006/relationships/image" Target="../media/image160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61.emf"/><Relationship Id="rId4" Type="http://schemas.openxmlformats.org/officeDocument/2006/relationships/oleObject" Target="file:///\\172.16.1.234\Research\Research-Restrict\Mongkol\MSCI.xlsx!Pre-Com-Rubber!%5bMSCI.xlsx%5dPre-Com-Rubber%20Chart%2023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72.16.1.234\Research\Research-Restrict\Mongkol\MSCI.xlsx!Pre-Com-Rubber!%5bMSCI.xlsx%5dPre-Com-Rubber%20Chart%201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62.e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63.emf"/><Relationship Id="rId4" Type="http://schemas.openxmlformats.org/officeDocument/2006/relationships/oleObject" Target="file:///\\172.16.1.234\Research\Research-Restrict\Mongkol\MSCI.xlsx!Pre-Com-Rubber!%5bMSCI.xlsx%5dPre-Com-Rubber%20Chart%2021" TargetMode="Externa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oleObject" Target="file:///\\172.16.1.234\Research\Research-Restrict\Mongkol\MSCI.xlsx!BADI!%5bMSCI.xlsx%5dBADI%20Chart%2012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65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7.xml"/><Relationship Id="rId6" Type="http://schemas.openxmlformats.org/officeDocument/2006/relationships/oleObject" Target="file:///\\172.16.1.234\Research\Research-Restrict\Mongkol\MSCI.xlsx!BADI!%5bMSCI.xlsx%5dBADI%20Chart%2011" TargetMode="External"/><Relationship Id="rId11" Type="http://schemas.openxmlformats.org/officeDocument/2006/relationships/image" Target="../media/image167.emf"/><Relationship Id="rId5" Type="http://schemas.openxmlformats.org/officeDocument/2006/relationships/image" Target="../media/image164.emf"/><Relationship Id="rId10" Type="http://schemas.openxmlformats.org/officeDocument/2006/relationships/oleObject" Target="file:///\\172.16.1.234\Research\Research-Restrict\Mongkol\MSCI.xlsx!BADI!%5bMSCI.xlsx%5dBADI%20Chart%2013" TargetMode="External"/><Relationship Id="rId4" Type="http://schemas.openxmlformats.org/officeDocument/2006/relationships/oleObject" Target="file:///\\172.16.1.234\Research\Research-Restrict\Mongkol\MSCI.xlsx!BADI!R6C44:R23C58" TargetMode="External"/><Relationship Id="rId9" Type="http://schemas.openxmlformats.org/officeDocument/2006/relationships/image" Target="../media/image166.e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9.emf"/><Relationship Id="rId4" Type="http://schemas.openxmlformats.org/officeDocument/2006/relationships/oleObject" Target="file:///\\172.16.1.234\Research\Research-Restrict\Mongkol\MSCI.xlsx!INTEREST_BOND!%5bMSCI.xlsx%5dINTEREST_BOND%20Chart%205315-6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68.emf"/><Relationship Id="rId4" Type="http://schemas.openxmlformats.org/officeDocument/2006/relationships/oleObject" Target="file:///\\172.16.1.234\Research\Research-Restrict\Mongkol\MSCI.xlsx!INTEREST_BOND!%5bMSCI.xlsx%5dINTEREST_BOND%20Chart%205315-2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69.emf"/><Relationship Id="rId4" Type="http://schemas.openxmlformats.org/officeDocument/2006/relationships/oleObject" Target="file:///\\172.16.1.234\Research\Research-Restrict\Mongkol\MSCI.xlsx!INTEREST_BOND!%5bMSCI.xlsx%5dINTEREST_BOND%20Chart%2058" TargetMode="Externa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oleObject" Target="file:///\\172.16.1.234\Research\Research-Restrict\Mongkol\MSCI.xlsx!INTEREST_BOND!R1188C60:R1217C62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oleObject" Target="file:///\\172.16.1.234\Research\Research-Restrict\Mongkol\MSCI.xlsx!INTEREST_BOND!%5bMSCI.xlsx%5dINTEREST_BOND%20Chart%2099" TargetMode="External"/><Relationship Id="rId5" Type="http://schemas.openxmlformats.org/officeDocument/2006/relationships/image" Target="../media/image170.emf"/><Relationship Id="rId4" Type="http://schemas.openxmlformats.org/officeDocument/2006/relationships/oleObject" Target="file:///\\172.16.1.234\Research\Research-Restrict\Mongkol\MSCI.xlsx!INTEREST_BOND!%5bMSCI.xlsx%5dINTEREST_BOND%20Chart%2081" TargetMode="External"/><Relationship Id="rId9" Type="http://schemas.openxmlformats.org/officeDocument/2006/relationships/image" Target="../media/image172.em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4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oleObject" Target="file:///\\172.16.1.234\Research\Research-Restrict\Mongkol\MSCI.xlsx!INTEREST_BOND!R13578C11:R13588C13" TargetMode="External"/><Relationship Id="rId5" Type="http://schemas.openxmlformats.org/officeDocument/2006/relationships/image" Target="../media/image173.emf"/><Relationship Id="rId4" Type="http://schemas.openxmlformats.org/officeDocument/2006/relationships/oleObject" Target="file:///\\172.16.1.234\Research\Research-Restrict\Mongkol\MSCI.xlsx!INTEREST_BOND!%5bMSCI.xlsx%5dINTEREST_BOND%20Chart%20103" TargetMode="Externa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oogle%20Drive\Bloomberg\00Sector%20index_PER%20001.xlsx!PER_Value!R5C3:R32C13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75.em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oogle%20Drive\Bloomberg\00Sector%20index_PER%20001.xlsx!PER_Value!R6C16:R31C25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76.e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oogle%20Drive\Bloomberg\00Sector%20index_PER%20001.xlsx!PER_Value!R6C28:R32C33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77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oogle%20Drive\Bloomberg\&#3652;&#3615;&#3621;&#3660;&#3588;&#3635;&#3609;&#3623;&#3603;%20Index%20Return%20and%20SD%2023feb2022.xlsx!Summary!R4C3:R25C21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78.em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oogle%20Drive\Bloomberg\&#3652;&#3615;&#3621;&#3660;&#3588;&#3635;&#3609;&#3623;&#3603;%20Index%20Return%20and%20SD%2023feb2022.xlsx!&#3623;&#3636;&#3608;&#3637;&#3588;&#3635;&#3609;&#3623;&#3603;%20SD!%5b&#3652;&#3615;&#3621;&#3660;&#3588;&#3635;&#3609;&#3623;&#3603;%20Index%20Return%20and%20SD%2023feb2022.xlsx%5d&#3623;&#3636;&#3608;&#3637;&#3588;&#3635;&#3609;&#3623;&#3603;%20SD%20Chart%203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79.emf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emf"/><Relationship Id="rId13" Type="http://schemas.openxmlformats.org/officeDocument/2006/relationships/oleObject" Target="file:///E:\Google%20Drive\Bloomberg\SET%20-%20%202025%20Best%20EPS%20%20(Bloomberg)%2004MAR2025.xlsx!EPS%202025!%5bSET%20-%20%202025%20Best%20EPS%20%20(Bloomberg)%2004MAR2025.xlsx%5dEPS%202025%20Chart%207" TargetMode="External"/><Relationship Id="rId18" Type="http://schemas.openxmlformats.org/officeDocument/2006/relationships/image" Target="../media/image189.emf"/><Relationship Id="rId3" Type="http://schemas.openxmlformats.org/officeDocument/2006/relationships/oleObject" Target="file:///E:\Google%20Drive\Bloomberg\SET%20-%20%202025%20Best%20EPS%20%20(Bloomberg)%2004MAR2025.xlsx!EPS%202025!%5bSET%20-%20%202025%20Best%20EPS%20%20(Bloomberg)%2004MAR2025.xlsx%5dEPS%202025%20Chart%204" TargetMode="External"/><Relationship Id="rId7" Type="http://schemas.openxmlformats.org/officeDocument/2006/relationships/oleObject" Target="file:///E:\Google%20Drive\Bloomberg\SET%20-%20%202025%20Best%20EPS%20%20(Bloomberg)%2004MAR2025.xlsx!EPS%202025!%5bSET%20-%20%202025%20Best%20EPS%20%20(Bloomberg)%2004MAR2025.xlsx%5dEPS%202025%20Chart%205" TargetMode="External"/><Relationship Id="rId12" Type="http://schemas.openxmlformats.org/officeDocument/2006/relationships/image" Target="../media/image186.emf"/><Relationship Id="rId17" Type="http://schemas.openxmlformats.org/officeDocument/2006/relationships/oleObject" Target="file:///E:\Google%20Drive\Bloomberg\SET%20-%20%202025%20Best%20EPS%20%20(Bloomberg)%2004MAR2025.xlsx!EPS%202025!%5bSET%20-%20%202025%20Best%20EPS%20%20(Bloomberg)%2004MAR2025.xlsx%5dEPS%202025%20Chart%209" TargetMode="External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88.e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3.emf"/><Relationship Id="rId11" Type="http://schemas.openxmlformats.org/officeDocument/2006/relationships/oleObject" Target="file:///E:\Google%20Drive\Bloomberg\SET%20-%20%202025%20Best%20EPS%20%20(Bloomberg)%2004MAR2025.xlsx!EPS%202025!%5bSET%20-%20%202025%20Best%20EPS%20%20(Bloomberg)%2004MAR2025.xlsx%5dEPS%202025%20Chart%208" TargetMode="External"/><Relationship Id="rId5" Type="http://schemas.openxmlformats.org/officeDocument/2006/relationships/oleObject" Target="file:///E:\Google%20Drive\Bloomberg\SET%20-%20%202025%20Best%20EPS%20%20(Bloomberg)%2004MAR2025.xlsx!EPS%202025!%5bSET%20-%20%202025%20Best%20EPS%20%20(Bloomberg)%2004MAR2025.xlsx%5dEPS%202025%20Chart%203" TargetMode="External"/><Relationship Id="rId15" Type="http://schemas.openxmlformats.org/officeDocument/2006/relationships/oleObject" Target="file:///E:\Google%20Drive\Bloomberg\SET%20-%20%202025%20Best%20EPS%20%20(Bloomberg)%2004MAR2025.xlsx!EPS%202025!%5bSET%20-%20%202025%20Best%20EPS%20%20(Bloomberg)%2004MAR2025.xlsx%5dEPS%202025%20Chart%206" TargetMode="External"/><Relationship Id="rId10" Type="http://schemas.openxmlformats.org/officeDocument/2006/relationships/image" Target="../media/image185.emf"/><Relationship Id="rId4" Type="http://schemas.openxmlformats.org/officeDocument/2006/relationships/image" Target="../media/image182.emf"/><Relationship Id="rId9" Type="http://schemas.openxmlformats.org/officeDocument/2006/relationships/oleObject" Target="file:///E:\Google%20Drive\Bloomberg\SET%20-%20%202025%20Best%20EPS%20%20(Bloomberg)%2004MAR2025.xlsx!EPS%202025!%5bSET%20-%20%202025%20Best%20EPS%20%20(Bloomberg)%2004MAR2025.xlsx%5dEPS%202025%20Chart%202" TargetMode="External"/><Relationship Id="rId14" Type="http://schemas.openxmlformats.org/officeDocument/2006/relationships/image" Target="../media/image187.e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oleObject" Target="file:///E:\Google%20Drive\Bloomberg\PER%20Emerging%20market.xlsx!World_per!%5bPER%20Emerging%20market.xlsx%5dWorld_per%20Chart%2035" TargetMode="External"/><Relationship Id="rId1" Type="http://schemas.openxmlformats.org/officeDocument/2006/relationships/slideLayout" Target="../slideLayouts/slideLayout5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oogle%20Drive\Bloomberg\Earning%20Yield%20Analysis%20%2001%2028MAR2023.xlsx!Earning%20Yield%20Analysis!%5bEarning%20Yield%20Analysis%20%2001%2028MAR2023.xlsx%5dEarning%20Yield%20Analysis%20Chart%2027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1.e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oleObject" Target="file:///E:\Google%20Drive\Bloomberg\Earning%20Yield%20Analysis%20%2001%2028MAR2023.xlsx!Earning%20Yield%20Analysis!%5bEarning%20Yield%20Analysis%20%2001%2028MAR2023.xlsx%5dEarning%20Yield%20Analysis%20Chart%2029" TargetMode="External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oleObject" Target="file:///E:\Google%20Drive\Bloomberg\Earning%20Yield%20Analysis%20%2001%2028MAR2023.xlsx!Earning%20Yield%20Analysis!%5bEarning%20Yield%20Analysis%20%2001%2028MAR2023.xlsx%5dEarning%20Yield%20Analysis%20Chart%201" TargetMode="External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emf"/><Relationship Id="rId3" Type="http://schemas.openxmlformats.org/officeDocument/2006/relationships/image" Target="../media/image194.png"/><Relationship Id="rId7" Type="http://schemas.openxmlformats.org/officeDocument/2006/relationships/oleObject" Target="file:///E:\Google%20Drive\Bloomberg\Forex%20Gain-loss%20001%2004SEP2025.xlsx!FX%20Gain_VALUE!%5bForex%20Gain-loss%20001%2004SEP2025.xlsx%5dFX%20Gain_VALUE%20Chart%209" TargetMode="External"/><Relationship Id="rId12" Type="http://schemas.openxmlformats.org/officeDocument/2006/relationships/image" Target="../media/image199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6.emf"/><Relationship Id="rId11" Type="http://schemas.openxmlformats.org/officeDocument/2006/relationships/oleObject" Target="file:///E:\Google%20Drive\Bloomberg\Forex%20Gain-loss%20001%2004SEP2025.xlsx!FX%20Gain_VALUE!%5bForex%20Gain-loss%20001%2004SEP2025.xlsx%5dFX%20Gain_VALUE%20Chart%205" TargetMode="External"/><Relationship Id="rId5" Type="http://schemas.openxmlformats.org/officeDocument/2006/relationships/oleObject" Target="file:///E:\Google%20Drive\Bloomberg\Forex%20Gain-loss%20001%2004SEP2025.xlsx!FX%20Gain_VALUE!%5bForex%20Gain-loss%20001%2004SEP2025.xlsx%5dFX%20Gain_VALUE%20Chart%208" TargetMode="External"/><Relationship Id="rId10" Type="http://schemas.openxmlformats.org/officeDocument/2006/relationships/image" Target="../media/image198.emf"/><Relationship Id="rId4" Type="http://schemas.openxmlformats.org/officeDocument/2006/relationships/image" Target="../media/image195.png"/><Relationship Id="rId9" Type="http://schemas.openxmlformats.org/officeDocument/2006/relationships/oleObject" Target="file:///E:\Google%20Drive\Bloomberg\Forex%20Gain-loss%20001%2004SEP2025.xlsx!FX%20Gain_VALUE!%5bForex%20Gain-loss%20001%2004SEP2025.xlsx%5dFX%20Gain_VALUE%20Chart%201" TargetMode="Externa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emf"/><Relationship Id="rId3" Type="http://schemas.openxmlformats.org/officeDocument/2006/relationships/image" Target="../media/image194.png"/><Relationship Id="rId7" Type="http://schemas.openxmlformats.org/officeDocument/2006/relationships/oleObject" Target="file:///E:\Google%20Drive\Bloomberg\Forex%20Gain-loss%20001%2030MAY2025.xlsx!FX%20Gain_VALUE!%5bForex%20Gain-loss%20001%2030MAY2025.xlsx%5dFX%20Gain_VALUE%20Chart%201" TargetMode="External"/><Relationship Id="rId12" Type="http://schemas.openxmlformats.org/officeDocument/2006/relationships/image" Target="../media/image203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00.emf"/><Relationship Id="rId11" Type="http://schemas.openxmlformats.org/officeDocument/2006/relationships/oleObject" Target="file:///E:\Google%20Drive\Bloomberg\Forex%20Gain-loss%20001%2030MAY2025.xlsx!FX%20Gain_VALUE!%5bForex%20Gain-loss%20001%2030MAY2025.xlsx%5dFX%20Gain_VALUE%20Chart%204" TargetMode="External"/><Relationship Id="rId5" Type="http://schemas.openxmlformats.org/officeDocument/2006/relationships/oleObject" Target="file:///E:\Google%20Drive\Bloomberg\Forex%20Gain-loss%20001%2030MAY2025.xlsx!FX%20Gain_VALUE!%5bForex%20Gain-loss%20001%2030MAY2025.xlsx%5dFX%20Gain_VALUE%20Chart%203" TargetMode="External"/><Relationship Id="rId10" Type="http://schemas.openxmlformats.org/officeDocument/2006/relationships/image" Target="../media/image202.emf"/><Relationship Id="rId4" Type="http://schemas.openxmlformats.org/officeDocument/2006/relationships/image" Target="../media/image195.png"/><Relationship Id="rId9" Type="http://schemas.openxmlformats.org/officeDocument/2006/relationships/oleObject" Target="file:///E:\Google%20Drive\Bloomberg\Forex%20Gain-loss%20001%2030MAY2025.xlsx!FX%20Gain_VALUE!%5bForex%20Gain-loss%20001%2030MAY2025.xlsx%5dFX%20Gain_VALUE%20Chart%205" TargetMode="Externa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emf"/><Relationship Id="rId3" Type="http://schemas.openxmlformats.org/officeDocument/2006/relationships/image" Target="../media/image194.png"/><Relationship Id="rId7" Type="http://schemas.openxmlformats.org/officeDocument/2006/relationships/oleObject" Target="file:///D:\Google%20Drive\Bloomberg\Forex%20Gain-loss%20001%2015MAR2025.xlsx!FX%20Gain_VALUE!%5bForex%20Gain-loss%20001%2015MAR2025.xlsx%5dFX%20Gain_VALUE%20Chart%205" TargetMode="External"/><Relationship Id="rId12" Type="http://schemas.openxmlformats.org/officeDocument/2006/relationships/image" Target="../media/image207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04.emf"/><Relationship Id="rId11" Type="http://schemas.openxmlformats.org/officeDocument/2006/relationships/oleObject" Target="file:///D:\Google%20Drive\Bloomberg\Forex%20Gain-loss%20001%2015MAR2025.xlsx!FX%20Gain_VALUE!%5bForex%20Gain-loss%20001%2015MAR2025.xlsx%5dFX%20Gain_VALUE%20Chart%204" TargetMode="External"/><Relationship Id="rId5" Type="http://schemas.openxmlformats.org/officeDocument/2006/relationships/oleObject" Target="file:///D:\Google%20Drive\Bloomberg\Forex%20Gain-loss%20001%2015MAR2025.xlsx!FX%20Gain_VALUE!%5bForex%20Gain-loss%20001%2015MAR2025.xlsx%5dFX%20Gain_VALUE%20Chart%203" TargetMode="External"/><Relationship Id="rId10" Type="http://schemas.openxmlformats.org/officeDocument/2006/relationships/image" Target="../media/image206.emf"/><Relationship Id="rId4" Type="http://schemas.openxmlformats.org/officeDocument/2006/relationships/image" Target="../media/image195.png"/><Relationship Id="rId9" Type="http://schemas.openxmlformats.org/officeDocument/2006/relationships/oleObject" Target="file:///D:\Google%20Drive\Bloomberg\Forex%20Gain-loss%20001%2015MAR2025.xlsx!FX%20Gain_VALUE!%5bForex%20Gain-loss%20001%2015MAR2025.xlsx%5dFX%20Gain_VALUE%20Chart%201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0.emf"/><Relationship Id="rId7" Type="http://schemas.openxmlformats.org/officeDocument/2006/relationships/oleObject" Target="file:///\\172.16.1.234\Research\Research-Restrict\Mongkol\MSCI.xlsx!INDEX_Weekly_Value!R48C4:R77C1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.emf"/><Relationship Id="rId5" Type="http://schemas.openxmlformats.org/officeDocument/2006/relationships/oleObject" Target="file:///\\172.16.1.234\Research\Research-Restrict\Mongkol\MSCI.xlsx!INDEX_Weekly_Value!R4C4:R45C13" TargetMode="Externa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72.16.1.234\Research\Research-Restrict\Mongkol\Recheck%20Performance%20Edit%203.xlsx!Compare%20Return!%5bRecheck%20Performance%20Edit%203.xlsx%5dCompare%20Return%20Chart%20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3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72.16.1.234\Research\Research-Restrict\Mongkol\DAOL%20Portfolio.xlsx!Portfolio!R2C1:R71C1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4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7.png"/><Relationship Id="rId5" Type="http://schemas.microsoft.com/office/2007/relationships/hdphoto" Target="../media/hdphoto1.wdp"/><Relationship Id="rId4" Type="http://schemas.openxmlformats.org/officeDocument/2006/relationships/image" Target="../media/image9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72.16.1.234\Research\Research-Restrict\Mongkol\003-Foreign%20limit-daily_setsmart%20version%2014OCT2023.xlsx!Foreign%20Asia-6!R5C2:R20C10" TargetMode="External"/><Relationship Id="rId7" Type="http://schemas.openxmlformats.org/officeDocument/2006/relationships/image" Target="../media/image11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6" Type="http://schemas.openxmlformats.org/officeDocument/2006/relationships/oleObject" Target="file:///\\172.16.1.234\Research\Research-Restrict\Mongkol\003-Foreign%20limit-daily_setsmart%20version%2014OCT2023.xlsx!Foreign%20Asia-6!%5b003-Foreign%20limit-daily_setsmart%20version%2014OCT2023.xlsx%5dForeign%20Asia-6%20Chart%202" TargetMode="External"/><Relationship Id="rId5" Type="http://schemas.openxmlformats.org/officeDocument/2006/relationships/image" Target="../media/image109.png"/><Relationship Id="rId4" Type="http://schemas.openxmlformats.org/officeDocument/2006/relationships/image" Target="../media/image108.em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oleObject" Target="file:///\\172.16.1.234\Research\Research-Restrict\Mongkol\003-Foreign%20limit-daily_setsmart%20version%2014OCT2023.xlsx!BOND-Non-resident%20Flows!%5b003-Foreign%20limit-daily_setsmart%20version%2014OCT2023.xlsx%5dBOND-Non-resident%20Flows%20Chart%203" TargetMode="External"/><Relationship Id="rId3" Type="http://schemas.openxmlformats.org/officeDocument/2006/relationships/image" Target="../media/image111.png"/><Relationship Id="rId7" Type="http://schemas.openxmlformats.org/officeDocument/2006/relationships/image" Target="../media/image11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6" Type="http://schemas.openxmlformats.org/officeDocument/2006/relationships/oleObject" Target="file:///\\172.16.1.234\Research\Research-Restrict\Mongkol\003-Foreign%20limit-daily_setsmart%20version%2014OCT2023.xlsx!Foreign%20Asia-6!%5b003-Foreign%20limit-daily_setsmart%20version%2014OCT2023.xlsx%5dForeign%20Asia-6%20Chart%206" TargetMode="External"/><Relationship Id="rId5" Type="http://schemas.openxmlformats.org/officeDocument/2006/relationships/image" Target="../media/image109.png"/><Relationship Id="rId4" Type="http://schemas.openxmlformats.org/officeDocument/2006/relationships/image" Target="../media/image112.png"/><Relationship Id="rId9" Type="http://schemas.openxmlformats.org/officeDocument/2006/relationships/image" Target="../media/image114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15.emf"/><Relationship Id="rId4" Type="http://schemas.openxmlformats.org/officeDocument/2006/relationships/oleObject" Target="file:///\\172.16.1.234\Research\Research-Restrict\Mongkol\003-Foreign%20limit-daily_setsmart_Ver.03012025.xlsx!&#3617;&#3641;&#3621;&#3588;&#3656;&#3634;&#3627;&#3640;&#3657;&#3609;&#3607;&#3637;&#3656;&#3606;&#3639;&#3629;!R2C3:R20C9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72.16.1.234\Research\Research-Restrict\Mongkol\003-Foreign%20limit-daily_setsmart_Ver.03012025.xlsx!&#3617;&#3641;&#3621;&#3588;&#3656;&#3634;&#3627;&#3640;&#3657;&#3609;&#3607;&#3637;&#3656;&#3606;&#3639;&#3629;!R58C3:R78C9" TargetMode="External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7.emf"/><Relationship Id="rId5" Type="http://schemas.openxmlformats.org/officeDocument/2006/relationships/oleObject" Target="file:///\\172.16.1.234\Research\Research-Restrict\Mongkol\003-Foreign%20limit-daily_setsmart_Ver.03012025.xlsx!&#3617;&#3641;&#3621;&#3588;&#3656;&#3634;&#3627;&#3640;&#3657;&#3609;&#3607;&#3637;&#3656;&#3606;&#3639;&#3629;!R28C3:R48C9" TargetMode="External"/><Relationship Id="rId4" Type="http://schemas.openxmlformats.org/officeDocument/2006/relationships/image" Target="../media/image116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18.emf"/><Relationship Id="rId4" Type="http://schemas.openxmlformats.org/officeDocument/2006/relationships/oleObject" Target="file:///\\172.16.1.234\Research\Research-Restrict\Mongkol\MSCI.xlsx!SET%2014day!%5bMSCI.xlsx%5dSET%2014day%20Chart%201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72.16.1.234\Research\Research-Restrict\Mongkol\MSCI.xlsx!Foreign%20Asia!R4C23:R16C31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1.png"/><Relationship Id="rId4" Type="http://schemas.openxmlformats.org/officeDocument/2006/relationships/image" Target="../media/image119.e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oleObject" Target="file:///\\172.16.1.234\Research\Research-Restrict\Mongkol\MSCI.xlsx!Foreign%20net%20in%20THB%20!R5551C6:R5608C10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2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6" Type="http://schemas.openxmlformats.org/officeDocument/2006/relationships/oleObject" Target="file:///\\172.16.1.234\Research\Research-Restrict\Mongkol\MSCI.xlsx!Foreign%20net%20in%20THB%20!%5bMSCI.xlsx%5dForeign%20net%20in%20THB%20%20Chart%2020" TargetMode="External"/><Relationship Id="rId5" Type="http://schemas.openxmlformats.org/officeDocument/2006/relationships/image" Target="../media/image120.emf"/><Relationship Id="rId4" Type="http://schemas.openxmlformats.org/officeDocument/2006/relationships/oleObject" Target="file:///\\172.16.1.234\Research\Research-Restrict\Mongkol\MSCI.xlsx!Foreign%20net%20in%20THB%20!%5bMSCI.xlsx%5dForeign%20net%20in%20THB%20%20Chart%2019" TargetMode="External"/><Relationship Id="rId9" Type="http://schemas.openxmlformats.org/officeDocument/2006/relationships/image" Target="../media/image122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23.emf"/><Relationship Id="rId4" Type="http://schemas.openxmlformats.org/officeDocument/2006/relationships/oleObject" Target="file:///\\172.16.1.234\Research\Research-Restrict\Mongkol\003-Foreign%20limit-daily.xlsx!&#3617;&#3641;&#3621;&#3588;&#3656;&#3634;&#3627;&#3640;&#3657;&#3609;&#3607;&#3637;&#3656;&#3606;&#3639;&#3629;!R2C3:R20C9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72.16.1.234\Research\Research-Restrict\Mongkol\003-Foreign%20limit-daily.xlsx!&#3617;&#3641;&#3621;&#3588;&#3656;&#3634;&#3627;&#3640;&#3657;&#3609;&#3607;&#3637;&#3656;&#3606;&#3639;&#3629;!R58C3:R78C9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5.emf"/><Relationship Id="rId5" Type="http://schemas.openxmlformats.org/officeDocument/2006/relationships/oleObject" Target="file:///\\172.16.1.234\Research\Research-Restrict\Mongkol\003-Foreign%20limit-daily.xlsx!&#3617;&#3641;&#3621;&#3588;&#3656;&#3634;&#3627;&#3640;&#3657;&#3609;&#3607;&#3637;&#3656;&#3606;&#3639;&#3629;!R28C3:R48C9" TargetMode="External"/><Relationship Id="rId4" Type="http://schemas.openxmlformats.org/officeDocument/2006/relationships/image" Target="../media/image124.em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4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4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6285BC6-3A90-4133-8EA1-DD950194D28D}"/>
              </a:ext>
            </a:extLst>
          </p:cNvPr>
          <p:cNvSpPr txBox="1"/>
          <p:nvPr/>
        </p:nvSpPr>
        <p:spPr>
          <a:xfrm>
            <a:off x="124081" y="6445514"/>
            <a:ext cx="899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โดย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: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มงคล พ่วงเภตรา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(ต่อ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5450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), พรรณนภา เขมะสุรัตน์ (ต่อ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5451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)</a:t>
            </a:r>
            <a:r>
              <a:rPr lang="en-US">
                <a:solidFill>
                  <a:prstClr val="black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, </a:t>
            </a:r>
            <a:r>
              <a:rPr lang="th-TH">
                <a:solidFill>
                  <a:prstClr val="black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ธีรวุฒิ กานต์นิภากุล</a:t>
            </a:r>
            <a:r>
              <a:rPr lang="en-US">
                <a:solidFill>
                  <a:prstClr val="black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 </a:t>
            </a:r>
            <a:r>
              <a:rPr lang="th-TH">
                <a:solidFill>
                  <a:prstClr val="black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(ต่อ 5454)</a:t>
            </a:r>
            <a:r>
              <a:rPr lang="en-US">
                <a:solidFill>
                  <a:prstClr val="black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, </a:t>
            </a:r>
            <a:r>
              <a:rPr lang="th-TH">
                <a:solidFill>
                  <a:prstClr val="black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มัทวรรณ์ ปินตารักษ์</a:t>
            </a:r>
            <a:r>
              <a:rPr lang="en-US">
                <a:solidFill>
                  <a:prstClr val="black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 </a:t>
            </a:r>
            <a:r>
              <a:rPr lang="th-TH">
                <a:solidFill>
                  <a:prstClr val="black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(ต่อ 5453)</a:t>
            </a: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52A03-539B-4655-8447-DD75116EA3FC}"/>
              </a:ext>
            </a:extLst>
          </p:cNvPr>
          <p:cNvSpPr txBox="1"/>
          <p:nvPr/>
        </p:nvSpPr>
        <p:spPr>
          <a:xfrm>
            <a:off x="124081" y="5693641"/>
            <a:ext cx="4387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ฝ่ายวิเคราะห์กลยุทธ์การลงทุนหลักทรัพย์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894012-6F00-44C2-9D8E-BAC80679B8B8}"/>
              </a:ext>
            </a:extLst>
          </p:cNvPr>
          <p:cNvSpPr/>
          <p:nvPr/>
        </p:nvSpPr>
        <p:spPr>
          <a:xfrm>
            <a:off x="7242" y="1759597"/>
            <a:ext cx="9224682" cy="2178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thaiDist"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DAOL</a:t>
            </a:r>
            <a:r>
              <a:rPr kumimoji="0" lang="th-TH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lang="en-US" sz="7200" dirty="0">
                <a:solidFill>
                  <a:srgbClr val="FFFFFF"/>
                </a:solidFill>
                <a:latin typeface="DB Heavent Light"/>
                <a:cs typeface="DB Heavent Light"/>
              </a:rPr>
              <a:t>Weekly</a:t>
            </a:r>
            <a:r>
              <a:rPr lang="th-TH" sz="7200" dirty="0">
                <a:solidFill>
                  <a:srgbClr val="FFFFFF"/>
                </a:solidFill>
                <a:latin typeface="DB Heavent Light"/>
                <a:cs typeface="DB Heavent Light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Strategy</a:t>
            </a:r>
          </a:p>
          <a:p>
            <a:pPr lvl="1" algn="thaiDist">
              <a:defRPr/>
            </a:pPr>
            <a:r>
              <a:rPr lang="en-US" sz="4800" dirty="0">
                <a:solidFill>
                  <a:srgbClr val="FFFFFF"/>
                </a:solidFill>
              </a:rPr>
              <a:t>27-31 Oct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2025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4BEEC-F22C-4A71-8AEA-BDCE46650D6B}"/>
              </a:ext>
            </a:extLst>
          </p:cNvPr>
          <p:cNvSpPr txBox="1"/>
          <p:nvPr/>
        </p:nvSpPr>
        <p:spPr>
          <a:xfrm>
            <a:off x="124081" y="6122059"/>
            <a:ext cx="3856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เบอร์โทรศัพท์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: 02-351-1801</a:t>
            </a: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avent Med" panose="02000606060000090000" pitchFamily="2" charset="-34"/>
              <a:ea typeface="+mn-ea"/>
              <a:cs typeface="DB Heavent Med" panose="0200060606000009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98064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DD197-1012-9B6E-9798-9C8F2180E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3F0E1-3CE3-9C9F-2EF2-A60B18D5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73044"/>
            <a:ext cx="9487989" cy="771181"/>
          </a:xfrm>
        </p:spPr>
        <p:txBody>
          <a:bodyPr>
            <a:normAutofit/>
          </a:bodyPr>
          <a:lstStyle/>
          <a:p>
            <a:r>
              <a:rPr lang="en-US" dirty="0"/>
              <a:t>DAOL : </a:t>
            </a:r>
            <a:r>
              <a:rPr lang="th-TH" dirty="0"/>
              <a:t>แนวโน้มตลาดสัปดาห์นี้ (27-31 ต.ค.)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068805-8802-CD43-8566-265D19F3A4B3}"/>
              </a:ext>
            </a:extLst>
          </p:cNvPr>
          <p:cNvSpPr txBox="1"/>
          <p:nvPr/>
        </p:nvSpPr>
        <p:spPr>
          <a:xfrm>
            <a:off x="11000815" y="444115"/>
            <a:ext cx="1079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th-TH" sz="2000" dirty="0">
                <a:solidFill>
                  <a:srgbClr val="003D66"/>
                </a:solidFill>
              </a:rPr>
              <a:t>2</a:t>
            </a:r>
            <a:r>
              <a:rPr lang="en-US" sz="2000" dirty="0">
                <a:solidFill>
                  <a:srgbClr val="003D66"/>
                </a:solidFill>
              </a:rPr>
              <a:t>7 Oct 25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CF0AFA-7AE0-57E0-3D9E-9E3DEF9FFF8A}"/>
              </a:ext>
            </a:extLst>
          </p:cNvPr>
          <p:cNvSpPr/>
          <p:nvPr/>
        </p:nvSpPr>
        <p:spPr>
          <a:xfrm>
            <a:off x="112091" y="844225"/>
            <a:ext cx="11966698" cy="5369762"/>
          </a:xfrm>
          <a:prstGeom prst="roundRect">
            <a:avLst>
              <a:gd name="adj" fmla="val 5310"/>
            </a:avLst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th-TH" sz="2800" b="1" u="sng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ปัจจัยต่างประเทศ</a:t>
            </a:r>
            <a:endParaRPr lang="en-US" sz="2800" u="sng" dirty="0">
              <a:solidFill>
                <a:schemeClr val="tx1"/>
              </a:solidFill>
              <a:latin typeface="DB Heavent Light" panose="02000506060000020004" pitchFamily="2" charset="-34"/>
              <a:ea typeface="Tahoma" panose="020B0604030504040204" pitchFamily="34" charset="0"/>
              <a:cs typeface="DB Heavent Light" panose="02000506060000020004" pitchFamily="2" charset="-34"/>
            </a:endParaRP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 </a:t>
            </a:r>
            <a:r>
              <a:rPr lang="th-TH" sz="2800" b="1" u="sng" dirty="0">
                <a:solidFill>
                  <a:srgbClr val="D17D0D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ทีมเจรจาสหรัฐฯ-จีน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ได้บรรลุความเห็นพ้องพื้นฐาน ในการแก้ไขประเด็นสำคัญทางเศรษฐกิจและการค้าหลายประเด็น เพื่อให้ผู้นำทั้งสองสรุปข้อตกลงในการประชุม 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APEC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ที่จะมาถึง ข้อตกลงที่คาดหวังนี้รวมถึงการ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ขยายการพักรบเรื่องภาษี การกลับมาซื้อถั่วเหลือง "อย่างมาก" ของจีน และการชะลอการจำกัดการส่งออกแร่หายาก สหรัฐฯ ยังระบุว่า ภัยคุกคามในการเก็บภาษี 100% ต่อสินค้าจีนได้ "พ้นไปจากโต๊ะเจรจา" แล้ว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.... ผลเจรจาโดยรวมๆออกมาดี โดยเฉพาะจีน </a:t>
            </a:r>
            <a:r>
              <a:rPr lang="th-TH" sz="2800" dirty="0">
                <a:solidFill>
                  <a:srgbClr val="00B050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คาดจะทำให้มีเม็ดเงินไหลกลับเข้าตลาดเอเซีย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หุ้นที่ได้ประโยชน์ คือ </a:t>
            </a:r>
            <a:r>
              <a:rPr lang="en-US" sz="2800" dirty="0">
                <a:solidFill>
                  <a:srgbClr val="00B050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Commodity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และ</a:t>
            </a:r>
            <a:r>
              <a:rPr lang="th-TH" sz="2800" dirty="0">
                <a:solidFill>
                  <a:srgbClr val="00B050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หุ้นส่งออก(</a:t>
            </a:r>
            <a:r>
              <a:rPr lang="en-US" sz="2800" dirty="0">
                <a:solidFill>
                  <a:srgbClr val="00B050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ITC, KCE, DELTA)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ขณะที่</a:t>
            </a:r>
            <a:r>
              <a:rPr lang="th-TH" sz="2800" dirty="0">
                <a:solidFill>
                  <a:srgbClr val="C00000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ราคาทองคำ อาจเป็นลบได้ อันเกิดจากความเสี่ยงของตลาดลดลง</a:t>
            </a: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 </a:t>
            </a:r>
            <a:r>
              <a:rPr lang="en-US" sz="2800" b="1" u="sng" dirty="0">
                <a:solidFill>
                  <a:srgbClr val="D17D0D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FOMC Meeting (29 </a:t>
            </a:r>
            <a:r>
              <a:rPr lang="th-TH" sz="2800" b="1" u="sng" dirty="0">
                <a:solidFill>
                  <a:srgbClr val="D17D0D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ต.ค.):</a:t>
            </a:r>
            <a:r>
              <a:rPr lang="th-TH" sz="2800" dirty="0">
                <a:solidFill>
                  <a:srgbClr val="D17D0D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ตลาดให้น้ำหนักสูงกว่า 95% ที่เฟดจะปรับลดอัตราดอกเบี้ย 0.25%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หลังจากการเปิดเผยตัวเลขเงินเฟ้อ (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Core CPI MoM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เดือน ก.ย. เพิ่มขึ้น 0.2% ซึ่งต่ำกว่าที่คาดการณ์ที่ 0.3%) ตัวเลข 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CPI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ที่ต่ำกว่าคาดนี้สนับสนุนการคาดการณ์ว่าเฟดจะยังสามารถลดดอกเบี้ยได้อีกครั้งในเดือน ธ.ค.</a:t>
            </a:r>
            <a:endParaRPr lang="en-US" sz="2800" dirty="0">
              <a:solidFill>
                <a:schemeClr val="tx1"/>
              </a:solidFill>
              <a:latin typeface="DB Heavent Light" panose="02000506060000020004" pitchFamily="2" charset="-34"/>
              <a:ea typeface="Tahoma" panose="020B0604030504040204" pitchFamily="34" charset="0"/>
              <a:cs typeface="DB Heavent Light" panose="02000506060000020004" pitchFamily="2" charset="-34"/>
            </a:endParaRP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 </a:t>
            </a:r>
            <a:r>
              <a:rPr lang="th-TH" sz="2800" b="1" u="sng" dirty="0">
                <a:solidFill>
                  <a:srgbClr val="D17D0D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การประชุม </a:t>
            </a:r>
            <a:r>
              <a:rPr lang="en-US" sz="2800" b="1" u="sng" dirty="0">
                <a:solidFill>
                  <a:srgbClr val="D17D0D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BOJ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: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การตัดสินใจเกี่ยวกับอัตราดอกเบี้ยของธนาคารกลางญี่ปุ่นมีกำหนดในวันที่ 30 ต.ค.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ซึ่งอาจได้รับอิทธิพลจากนโยบายกระตุ้นเศรษฐกิจของนายกฯ หญิงคนใหม่ นางซานาเอะ ทาคาอิจิ</a:t>
            </a:r>
          </a:p>
        </p:txBody>
      </p:sp>
    </p:spTree>
    <p:extLst>
      <p:ext uri="{BB962C8B-B14F-4D97-AF65-F5344CB8AC3E}">
        <p14:creationId xmlns:p14="http://schemas.microsoft.com/office/powerpoint/2010/main" val="28723454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26FC9-270F-4EC2-AAD0-2C398E0F3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1F500FB-AF4F-FEA2-C377-D6B08FE288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632909"/>
              </p:ext>
            </p:extLst>
          </p:nvPr>
        </p:nvGraphicFramePr>
        <p:xfrm>
          <a:off x="5759449" y="1782763"/>
          <a:ext cx="6086475" cy="345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086551" imgH="3457679" progId="Excel.Sheet.12">
                  <p:link updateAutomatic="1"/>
                </p:oleObj>
              </mc:Choice>
              <mc:Fallback>
                <p:oleObj name="Worksheet" r:id="rId3" imgW="6086551" imgH="3457679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23A3789-4914-762E-098B-5C9AB0C46E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59449" y="1782763"/>
                        <a:ext cx="6086475" cy="345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D1D85E9-0D90-F016-ECE8-4789CCC50E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9574449"/>
              </p:ext>
            </p:extLst>
          </p:nvPr>
        </p:nvGraphicFramePr>
        <p:xfrm>
          <a:off x="353348" y="4036454"/>
          <a:ext cx="4686300" cy="243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315102" imgH="3000375" progId="Excel.Sheet.12">
                  <p:link updateAutomatic="1"/>
                </p:oleObj>
              </mc:Choice>
              <mc:Fallback>
                <p:oleObj name="Worksheet" r:id="rId5" imgW="5315102" imgH="3000375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8B035C1-7509-E3A9-73E6-683D3C4C0B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3348" y="4036454"/>
                        <a:ext cx="4686300" cy="2436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8A307FE-1EF9-8AF2-1379-7D7D3FFCBA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263901"/>
              </p:ext>
            </p:extLst>
          </p:nvPr>
        </p:nvGraphicFramePr>
        <p:xfrm>
          <a:off x="380336" y="1080529"/>
          <a:ext cx="4659312" cy="266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315102" imgH="3038406" progId="Excel.Sheet.12">
                  <p:link updateAutomatic="1"/>
                </p:oleObj>
              </mc:Choice>
              <mc:Fallback>
                <p:oleObj name="Worksheet" r:id="rId7" imgW="5315102" imgH="3038406" progId="Excel.Sheet.12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26BFC67-71FC-692E-2DE1-D8B00C2598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0336" y="1080529"/>
                        <a:ext cx="4659312" cy="2662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682B3FD8-B844-5A12-7F18-7ADEF2935D9A}"/>
              </a:ext>
            </a:extLst>
          </p:cNvPr>
          <p:cNvSpPr/>
          <p:nvPr/>
        </p:nvSpPr>
        <p:spPr>
          <a:xfrm>
            <a:off x="2613575" y="1056499"/>
            <a:ext cx="806823" cy="273016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99DA15-D3D1-D4F0-3E63-FAE4E630DA16}"/>
              </a:ext>
            </a:extLst>
          </p:cNvPr>
          <p:cNvSpPr/>
          <p:nvPr/>
        </p:nvSpPr>
        <p:spPr>
          <a:xfrm>
            <a:off x="2613576" y="4030982"/>
            <a:ext cx="761999" cy="240045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9D2C0D-02D8-EF06-45D5-DB862278602F}"/>
              </a:ext>
            </a:extLst>
          </p:cNvPr>
          <p:cNvSpPr/>
          <p:nvPr/>
        </p:nvSpPr>
        <p:spPr>
          <a:xfrm>
            <a:off x="8349408" y="1959223"/>
            <a:ext cx="860612" cy="333109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136835-7472-0474-20C4-CE430534FA4B}"/>
              </a:ext>
            </a:extLst>
          </p:cNvPr>
          <p:cNvSpPr txBox="1"/>
          <p:nvPr/>
        </p:nvSpPr>
        <p:spPr>
          <a:xfrm>
            <a:off x="363497" y="774158"/>
            <a:ext cx="448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High Dividend Yield Stock 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(หุ้นจ่าย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Dividend 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มากกว่า 1 ครั้ง/ปี)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B Heavent Med" panose="02000606060000090000" pitchFamily="2" charset="-34"/>
              <a:ea typeface="+mn-ea"/>
              <a:cs typeface="DB Heavent Med" panose="0200060606000009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26BDF1-BC31-633B-92E5-8DF80887799D}"/>
              </a:ext>
            </a:extLst>
          </p:cNvPr>
          <p:cNvSpPr txBox="1"/>
          <p:nvPr/>
        </p:nvSpPr>
        <p:spPr>
          <a:xfrm>
            <a:off x="363500" y="3786665"/>
            <a:ext cx="3740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High Dividend Yield Stock 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(หุ้นที่จ่ายปันผล 1 ครั้ง/ปี)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C9DF6A-92D7-4F9A-66E4-EEF50D8B4DFB}"/>
              </a:ext>
            </a:extLst>
          </p:cNvPr>
          <p:cNvSpPr txBox="1"/>
          <p:nvPr/>
        </p:nvSpPr>
        <p:spPr>
          <a:xfrm>
            <a:off x="5872066" y="1688765"/>
            <a:ext cx="2930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High Dividend :  Property Fund &amp;  REIT</a:t>
            </a:r>
            <a:endParaRPr kumimoji="0" lang="th-TH" sz="16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B Heavent Med" panose="02000606060000090000" pitchFamily="2" charset="-34"/>
              <a:ea typeface="+mn-ea"/>
              <a:cs typeface="DB Heavent Med" panose="0200060606000009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9A822A-966E-E06C-54CD-CFE5547965B1}"/>
              </a:ext>
            </a:extLst>
          </p:cNvPr>
          <p:cNvSpPr txBox="1"/>
          <p:nvPr/>
        </p:nvSpPr>
        <p:spPr>
          <a:xfrm>
            <a:off x="9711703" y="5949887"/>
            <a:ext cx="2134221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(update 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สัปดาห์ละหนึ่งครั้ง)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942E0-16B0-6AD2-9E60-C8E68D93F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44844"/>
            <a:ext cx="9487989" cy="771181"/>
          </a:xfrm>
        </p:spPr>
        <p:txBody>
          <a:bodyPr/>
          <a:lstStyle/>
          <a:p>
            <a:r>
              <a:rPr lang="th-TH"/>
              <a:t>ตารางหุ้นที่มี </a:t>
            </a:r>
            <a:r>
              <a:rPr lang="en-US"/>
              <a:t>Dividend Yield </a:t>
            </a:r>
            <a:r>
              <a:rPr lang="th-TH"/>
              <a:t>สูง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603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14802A-0481-17E4-B70B-9413EE1E8593}"/>
              </a:ext>
            </a:extLst>
          </p:cNvPr>
          <p:cNvSpPr txBox="1"/>
          <p:nvPr/>
        </p:nvSpPr>
        <p:spPr>
          <a:xfrm>
            <a:off x="7954058" y="5081308"/>
            <a:ext cx="3728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i="1"/>
              <a:t>หมายเหตุ </a:t>
            </a:r>
            <a:r>
              <a:rPr lang="en-US" sz="1600" i="1"/>
              <a:t>: </a:t>
            </a:r>
            <a:r>
              <a:rPr lang="th-TH" sz="1600" i="1"/>
              <a:t> ใช้หุ้นที่เข้าตลาดปี 2011  เป็นฐานในการคำนวณ</a:t>
            </a:r>
            <a:endParaRPr lang="en-US" sz="1600" i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3EF74-3931-49D5-D36F-EFB66012B40E}"/>
              </a:ext>
            </a:extLst>
          </p:cNvPr>
          <p:cNvSpPr txBox="1"/>
          <p:nvPr/>
        </p:nvSpPr>
        <p:spPr>
          <a:xfrm>
            <a:off x="213630" y="5417269"/>
            <a:ext cx="11809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defTabSz="685800">
              <a:buClrTx/>
              <a:buFont typeface="Wingdings" panose="05000000000000000000" pitchFamily="2" charset="2"/>
              <a:buChar char="§"/>
            </a:pPr>
            <a:r>
              <a:rPr lang="th-TH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ข้อมูล ณ ก.ค68 เงินปันผลที่จ่ายในปี 2024 คือ 5.45 แสนลบ. (ดึงข้อมูลจากงบกระแสเงินสด)</a:t>
            </a:r>
          </a:p>
          <a:p>
            <a:pPr marL="257175" indent="-257175" defTabSz="685800">
              <a:buClrTx/>
              <a:buFont typeface="Wingdings" panose="05000000000000000000" pitchFamily="2" charset="2"/>
              <a:buChar char="§"/>
            </a:pPr>
            <a:r>
              <a:rPr lang="th-TH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นับตั้งแต่ปี 2013  เป็นต้นมา ทุกบริษัทรวมกัน มีการจ่ายเงินปันผลเพิ่มขึ้นในอัตราเฉลี่ย </a:t>
            </a:r>
            <a:r>
              <a:rPr lang="en-US" sz="2400">
                <a:solidFill>
                  <a:srgbClr val="003D66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2.7</a:t>
            </a:r>
            <a:r>
              <a:rPr lang="th-TH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% ต่อปี </a:t>
            </a:r>
            <a:endParaRPr lang="en-US" sz="2400" kern="1200">
              <a:solidFill>
                <a:srgbClr val="003D66"/>
              </a:solidFill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6A55E25B-8D91-CAB4-6DA6-B36A861AD9F5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AB8D6D-EA99-0A65-99D7-70531F7775E7}"/>
              </a:ext>
            </a:extLst>
          </p:cNvPr>
          <p:cNvSpPr txBox="1"/>
          <p:nvPr/>
        </p:nvSpPr>
        <p:spPr>
          <a:xfrm>
            <a:off x="446567" y="6272696"/>
            <a:ext cx="10529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D:\Google Drive\KTB Sec\Special Report\</a:t>
            </a:r>
            <a:r>
              <a:rPr lang="th-TH">
                <a:solidFill>
                  <a:schemeClr val="bg2">
                    <a:lumMod val="75000"/>
                  </a:schemeClr>
                </a:solidFill>
              </a:rPr>
              <a:t>คัดหุ้นปันผลดีเข้าพอร์ต ยังทันมั้ย   25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JAN2023\</a:t>
            </a:r>
            <a:r>
              <a:rPr lang="th-TH">
                <a:solidFill>
                  <a:schemeClr val="bg2">
                    <a:lumMod val="75000"/>
                  </a:schemeClr>
                </a:solidFill>
              </a:rPr>
              <a:t>กราฟ เงินปันผลของ 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SET  </a:t>
            </a:r>
            <a:r>
              <a:rPr lang="th-TH">
                <a:solidFill>
                  <a:schemeClr val="bg2">
                    <a:lumMod val="75000"/>
                  </a:schemeClr>
                </a:solidFill>
              </a:rPr>
              <a:t>ย้อนหลัง 27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JULY2024.xlsx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303BF9-E8FF-4F1D-2A19-49F30B2B9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38" y="788200"/>
            <a:ext cx="11050524" cy="429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905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EF316E5-8A2E-1C45-9E87-4BE335D93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58F1306-C8AC-0CB7-7C6D-B639F0DFE7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" y="763588"/>
          <a:ext cx="11049000" cy="429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049000" imgH="4295914" progId="Excel.Sheet.12">
                  <p:link updateAutomatic="1"/>
                </p:oleObj>
              </mc:Choice>
              <mc:Fallback>
                <p:oleObj name="Worksheet" r:id="rId2" imgW="11049000" imgH="4295914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EC774BA-1CC7-7AF0-7213-B059B4689C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1500" y="763588"/>
                        <a:ext cx="11049000" cy="429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F39813E-63FB-9AD8-2D42-1D3A8B053320}"/>
              </a:ext>
            </a:extLst>
          </p:cNvPr>
          <p:cNvSpPr txBox="1"/>
          <p:nvPr/>
        </p:nvSpPr>
        <p:spPr>
          <a:xfrm>
            <a:off x="7954058" y="5081308"/>
            <a:ext cx="3728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i="1"/>
              <a:t>หมายเหตุ </a:t>
            </a:r>
            <a:r>
              <a:rPr lang="en-US" sz="1600" i="1"/>
              <a:t>: </a:t>
            </a:r>
            <a:r>
              <a:rPr lang="th-TH" sz="1600" i="1"/>
              <a:t> ใช้หุ้นที่เข้าตลาดปี 2011  เป็นฐานในการคำนวณ</a:t>
            </a:r>
            <a:endParaRPr lang="en-US" sz="1600" i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70E67F-EAB7-95FE-62C1-4E58364830E9}"/>
              </a:ext>
            </a:extLst>
          </p:cNvPr>
          <p:cNvSpPr txBox="1"/>
          <p:nvPr/>
        </p:nvSpPr>
        <p:spPr>
          <a:xfrm>
            <a:off x="213630" y="5417269"/>
            <a:ext cx="11809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defTabSz="685800">
              <a:buClrTx/>
              <a:buFont typeface="Wingdings" panose="05000000000000000000" pitchFamily="2" charset="2"/>
              <a:buChar char="§"/>
            </a:pPr>
            <a:r>
              <a:rPr lang="th-TH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ข้อมูล ณ ธ.ค.202</a:t>
            </a:r>
            <a:r>
              <a:rPr lang="en-US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1</a:t>
            </a:r>
            <a:r>
              <a:rPr lang="th-TH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เงินปันผลที่จ่ายในปี 202</a:t>
            </a:r>
            <a:r>
              <a:rPr lang="en-US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3</a:t>
            </a:r>
            <a:r>
              <a:rPr lang="th-TH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คือ 5.</a:t>
            </a:r>
            <a:r>
              <a:rPr lang="en-US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6</a:t>
            </a:r>
            <a:r>
              <a:rPr lang="th-TH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แสนลบ. (ดึงข้อมูลจากงบกระแสเงินสด)</a:t>
            </a:r>
          </a:p>
          <a:p>
            <a:pPr marL="257175" indent="-257175" defTabSz="685800">
              <a:buClrTx/>
              <a:buFont typeface="Wingdings" panose="05000000000000000000" pitchFamily="2" charset="2"/>
              <a:buChar char="§"/>
            </a:pPr>
            <a:r>
              <a:rPr lang="th-TH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นับตั้งแต่ปี 201</a:t>
            </a:r>
            <a:r>
              <a:rPr lang="en-US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2</a:t>
            </a:r>
            <a:r>
              <a:rPr lang="th-TH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 เป็นต้นมา ทุกบริษัทรวมกัน มีการจ่ายเงินปันผลเพิ่มขึ้นในอัตราเฉลี่ย </a:t>
            </a:r>
            <a:r>
              <a:rPr lang="en-US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3.1</a:t>
            </a:r>
            <a:r>
              <a:rPr lang="th-TH" sz="2400" kern="120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% ต่อปี </a:t>
            </a:r>
            <a:endParaRPr lang="en-US" sz="2400" kern="1200">
              <a:solidFill>
                <a:srgbClr val="003D66"/>
              </a:solidFill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650446D9-9265-6918-062B-DF2A4CC07FC5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32E7E-9D83-90A9-DFDE-1802BC6D03B3}"/>
              </a:ext>
            </a:extLst>
          </p:cNvPr>
          <p:cNvSpPr txBox="1"/>
          <p:nvPr/>
        </p:nvSpPr>
        <p:spPr>
          <a:xfrm>
            <a:off x="446567" y="6272696"/>
            <a:ext cx="10529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D:\Google Drive\KTB Sec\Special Report\</a:t>
            </a:r>
            <a:r>
              <a:rPr lang="th-TH">
                <a:solidFill>
                  <a:schemeClr val="bg2">
                    <a:lumMod val="75000"/>
                  </a:schemeClr>
                </a:solidFill>
              </a:rPr>
              <a:t>คัดหุ้นปันผลดีเข้าพอร์ต ยังทันมั้ย   25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JAN2023\</a:t>
            </a:r>
            <a:r>
              <a:rPr lang="th-TH">
                <a:solidFill>
                  <a:schemeClr val="bg2">
                    <a:lumMod val="75000"/>
                  </a:schemeClr>
                </a:solidFill>
              </a:rPr>
              <a:t>กราฟ เงินปันผลของ 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SET  </a:t>
            </a:r>
            <a:r>
              <a:rPr lang="th-TH">
                <a:solidFill>
                  <a:schemeClr val="bg2">
                    <a:lumMod val="75000"/>
                  </a:schemeClr>
                </a:solidFill>
              </a:rPr>
              <a:t>ย้อนหลัง 27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JULY2024.xlsx</a:t>
            </a:r>
          </a:p>
        </p:txBody>
      </p:sp>
    </p:spTree>
    <p:extLst>
      <p:ext uri="{BB962C8B-B14F-4D97-AF65-F5344CB8AC3E}">
        <p14:creationId xmlns:p14="http://schemas.microsoft.com/office/powerpoint/2010/main" val="37326694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1259276-2DA8-4BC1-AE96-8A618E7D4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7334589"/>
              </p:ext>
            </p:extLst>
          </p:nvPr>
        </p:nvGraphicFramePr>
        <p:xfrm>
          <a:off x="1471613" y="770127"/>
          <a:ext cx="9248775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248887" imgH="5515060" progId="Excel.Sheet.12">
                  <p:link updateAutomatic="1"/>
                </p:oleObj>
              </mc:Choice>
              <mc:Fallback>
                <p:oleObj name="Worksheet" r:id="rId3" imgW="9248887" imgH="551506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1613" y="770127"/>
                        <a:ext cx="9248775" cy="551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C3A0FB0-16A3-8DAC-04A6-DC03E844D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ผลกระทบของการลดลงของราคาหุ้นจาก </a:t>
            </a:r>
            <a:r>
              <a:rPr lang="en-US"/>
              <a:t>“XD”  </a:t>
            </a:r>
            <a:r>
              <a:rPr lang="th-TH"/>
              <a:t>ต่อดัชนีฯ</a:t>
            </a:r>
            <a:endParaRPr lang="en-US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2582537D-927D-E839-E918-CCD6BE6A2979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8E5F9-7D3A-F1B8-0AB5-B6967F9D6C5B}"/>
              </a:ext>
            </a:extLst>
          </p:cNvPr>
          <p:cNvSpPr txBox="1"/>
          <p:nvPr/>
        </p:nvSpPr>
        <p:spPr>
          <a:xfrm>
            <a:off x="499531" y="6438318"/>
            <a:ext cx="64691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2">
                    <a:lumMod val="90000"/>
                  </a:schemeClr>
                </a:solidFill>
              </a:rPr>
              <a:t>E:\Google Drive\Bloomberg\</a:t>
            </a:r>
            <a:r>
              <a:rPr lang="th-TH" sz="1600">
                <a:solidFill>
                  <a:schemeClr val="bg2">
                    <a:lumMod val="90000"/>
                  </a:schemeClr>
                </a:solidFill>
              </a:rPr>
              <a:t>ไฟล์ที่ใช้ประชุมวันจันทร์\</a:t>
            </a:r>
            <a:r>
              <a:rPr lang="en-US" sz="1600">
                <a:solidFill>
                  <a:schemeClr val="bg2">
                    <a:lumMod val="90000"/>
                  </a:schemeClr>
                </a:solidFill>
              </a:rPr>
              <a:t>Dividend Calendar 01 21 Feb 2025.xlsx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4A5228-5230-4BC3-69F3-D1CFAACBC9EE}"/>
              </a:ext>
            </a:extLst>
          </p:cNvPr>
          <p:cNvSpPr txBox="1"/>
          <p:nvPr/>
        </p:nvSpPr>
        <p:spPr>
          <a:xfrm>
            <a:off x="2343806" y="2864504"/>
            <a:ext cx="245632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5400"/>
              <a:t>ปี</a:t>
            </a:r>
            <a:r>
              <a:rPr lang="en-US" sz="5400"/>
              <a:t> 202</a:t>
            </a:r>
            <a:r>
              <a:rPr lang="th-TH" sz="5400"/>
              <a:t>5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5396954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FB7B902-E62E-C2F2-59E0-A34E0425F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CBC0343-81BC-23C6-BA5F-124ED0544B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1612" y="821531"/>
          <a:ext cx="9248775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248851" imgH="5515079" progId="Excel.Sheet.12">
                  <p:link updateAutomatic="1"/>
                </p:oleObj>
              </mc:Choice>
              <mc:Fallback>
                <p:oleObj name="Worksheet" r:id="rId3" imgW="9248851" imgH="5515079" progId="Excel.Sheet.12">
                  <p:link updateAutomatic="1"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71FBDAB-C0D0-45F3-44F0-096BA7FCA6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1612" y="821531"/>
                        <a:ext cx="9248775" cy="551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4B6DE96-0C82-5BB7-7D42-4BD270A0C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ผลกระทบของการลดลงของราคาหุ้นจาก </a:t>
            </a:r>
            <a:r>
              <a:rPr lang="en-US"/>
              <a:t>“XD”  </a:t>
            </a:r>
            <a:r>
              <a:rPr lang="th-TH"/>
              <a:t>ต่อดัชนีฯ</a:t>
            </a:r>
            <a:endParaRPr lang="en-US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7E4C1461-7134-86FF-A265-5AC7C12EC599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065775-040B-DF53-7945-EC4DDAFB896F}"/>
              </a:ext>
            </a:extLst>
          </p:cNvPr>
          <p:cNvSpPr txBox="1"/>
          <p:nvPr/>
        </p:nvSpPr>
        <p:spPr>
          <a:xfrm>
            <a:off x="499531" y="6438318"/>
            <a:ext cx="6469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2">
                    <a:lumMod val="90000"/>
                  </a:schemeClr>
                </a:solidFill>
              </a:rPr>
              <a:t>D:\Google Drive\Bloomberg\</a:t>
            </a:r>
            <a:r>
              <a:rPr lang="th-TH">
                <a:solidFill>
                  <a:schemeClr val="bg2">
                    <a:lumMod val="90000"/>
                  </a:schemeClr>
                </a:solidFill>
              </a:rPr>
              <a:t>ไฟล์ที่ใช้ประชุมวันจันทร์\</a:t>
            </a:r>
            <a:r>
              <a:rPr lang="en-US">
                <a:solidFill>
                  <a:schemeClr val="bg2">
                    <a:lumMod val="90000"/>
                  </a:schemeClr>
                </a:solidFill>
              </a:rPr>
              <a:t>Dividend Calendar 01 08 Mar 2024.xlsx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0E571B-F876-DD5B-BC73-9B4CBBC3BE32}"/>
              </a:ext>
            </a:extLst>
          </p:cNvPr>
          <p:cNvSpPr txBox="1"/>
          <p:nvPr/>
        </p:nvSpPr>
        <p:spPr>
          <a:xfrm>
            <a:off x="2343806" y="2864504"/>
            <a:ext cx="245632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5400"/>
              <a:t>ปี</a:t>
            </a:r>
            <a:r>
              <a:rPr lang="en-US" sz="540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6394944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A0FB0-16A3-8DAC-04A6-DC03E844D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ผลกระทบของการลดลงของราคาหุ้นจาก </a:t>
            </a:r>
            <a:r>
              <a:rPr lang="en-US"/>
              <a:t>“XD”  </a:t>
            </a:r>
            <a:r>
              <a:rPr lang="th-TH"/>
              <a:t>ต่อดัชนีฯ</a:t>
            </a:r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B3BD994-EE9A-5A52-8CAD-12CE739942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560073"/>
              </p:ext>
            </p:extLst>
          </p:nvPr>
        </p:nvGraphicFramePr>
        <p:xfrm>
          <a:off x="1385888" y="672483"/>
          <a:ext cx="9661525" cy="575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248851" imgH="5515079" progId="Excel.Sheet.12">
                  <p:link updateAutomatic="1"/>
                </p:oleObj>
              </mc:Choice>
              <mc:Fallback>
                <p:oleObj name="Worksheet" r:id="rId2" imgW="9248851" imgH="5515079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B3BD994-EE9A-5A52-8CAD-12CE739942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85888" y="672483"/>
                        <a:ext cx="9661525" cy="575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FC496E65-0D7D-0E66-C4BB-0F7432AF0C8A}"/>
              </a:ext>
            </a:extLst>
          </p:cNvPr>
          <p:cNvSpPr/>
          <p:nvPr/>
        </p:nvSpPr>
        <p:spPr>
          <a:xfrm>
            <a:off x="7592037" y="958023"/>
            <a:ext cx="1602297" cy="3926047"/>
          </a:xfrm>
          <a:prstGeom prst="ellipse">
            <a:avLst/>
          </a:prstGeom>
          <a:noFill/>
          <a:ln w="28575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2582537D-927D-E839-E918-CCD6BE6A2979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3E9A30-E387-60A0-C832-3D4AD2774C4D}"/>
              </a:ext>
            </a:extLst>
          </p:cNvPr>
          <p:cNvSpPr txBox="1"/>
          <p:nvPr/>
        </p:nvSpPr>
        <p:spPr>
          <a:xfrm>
            <a:off x="5633545" y="2784455"/>
            <a:ext cx="2456329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5400"/>
              <a:t>ปี</a:t>
            </a:r>
            <a:r>
              <a:rPr lang="en-US" sz="540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7183653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A0FB0-16A3-8DAC-04A6-DC03E844D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ผลกระทบของการลดลงของราคาหุ้นจาก </a:t>
            </a:r>
            <a:r>
              <a:rPr lang="en-US"/>
              <a:t>“XD”  </a:t>
            </a:r>
            <a:r>
              <a:rPr lang="th-TH"/>
              <a:t>ต่อดัชนีฯ</a:t>
            </a:r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EB54383-8B57-0C35-0C63-869BFA8007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03440"/>
              </p:ext>
            </p:extLst>
          </p:nvPr>
        </p:nvGraphicFramePr>
        <p:xfrm>
          <a:off x="1513681" y="797035"/>
          <a:ext cx="9164638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163875" imgH="5515536" progId="Excel.Sheet.12">
                  <p:link updateAutomatic="1"/>
                </p:oleObj>
              </mc:Choice>
              <mc:Fallback>
                <p:oleObj name="Worksheet" r:id="rId2" imgW="9163875" imgH="5515536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EB54383-8B57-0C35-0C63-869BFA8007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13681" y="797035"/>
                        <a:ext cx="9164638" cy="551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3BBE81-EA4D-BF7A-9FB3-33C460FBD542}"/>
              </a:ext>
            </a:extLst>
          </p:cNvPr>
          <p:cNvSpPr txBox="1"/>
          <p:nvPr/>
        </p:nvSpPr>
        <p:spPr>
          <a:xfrm>
            <a:off x="5181600" y="2967335"/>
            <a:ext cx="245632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5400"/>
              <a:t>ปี</a:t>
            </a:r>
            <a:r>
              <a:rPr lang="en-US" sz="5400"/>
              <a:t> 2022</a:t>
            </a: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01E1E11D-ED9C-64AE-78D7-9E05C232B1AF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833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2451538"/>
            <a:ext cx="12192000" cy="1954924"/>
          </a:xfrm>
          <a:prstGeom prst="rect">
            <a:avLst/>
          </a:prstGeom>
          <a:solidFill>
            <a:schemeClr val="accent5">
              <a:lumMod val="5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6A283D-14BD-4F84-A738-246991749849}"/>
              </a:ext>
            </a:extLst>
          </p:cNvPr>
          <p:cNvSpPr>
            <a:spLocks/>
          </p:cNvSpPr>
          <p:nvPr/>
        </p:nvSpPr>
        <p:spPr>
          <a:xfrm>
            <a:off x="1048842" y="2497912"/>
            <a:ext cx="10094316" cy="1862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1150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Market Indicators</a:t>
            </a:r>
          </a:p>
        </p:txBody>
      </p:sp>
    </p:spTree>
    <p:extLst>
      <p:ext uri="{BB962C8B-B14F-4D97-AF65-F5344CB8AC3E}">
        <p14:creationId xmlns:p14="http://schemas.microsoft.com/office/powerpoint/2010/main" val="10600921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3CF43-A93A-4C6A-4D95-FDF65ACF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2024  :  </a:t>
            </a:r>
            <a:r>
              <a:rPr lang="th-TH"/>
              <a:t>ปีที่ยังเต็มไปด้วยข่าวลบ</a:t>
            </a:r>
            <a:endParaRPr lang="en-US"/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678A0787-B271-6912-78B9-DEC20D46C2ED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D6D56C-5C74-7831-138F-A0140E208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56" y="821531"/>
            <a:ext cx="11373801" cy="560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55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EEE757E2-DB84-572A-25C5-F1E791A35997}"/>
              </a:ext>
            </a:extLst>
          </p:cNvPr>
          <p:cNvSpPr txBox="1"/>
          <p:nvPr/>
        </p:nvSpPr>
        <p:spPr>
          <a:xfrm>
            <a:off x="941020" y="99882"/>
            <a:ext cx="9854499" cy="72778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653156">
              <a:defRPr/>
            </a:pPr>
            <a:r>
              <a:rPr lang="th-TH" sz="3857" b="1">
                <a:solidFill>
                  <a:srgbClr val="0000CC"/>
                </a:solidFill>
                <a:effectLst>
                  <a:outerShdw blurRad="50800" dist="38100" dir="5400000" algn="t" rotWithShape="0">
                    <a:srgbClr val="000000">
                      <a:alpha val="40000"/>
                    </a:srgbClr>
                  </a:outerShdw>
                </a:effectLst>
                <a:latin typeface="MN Lotchong" pitchFamily="2" charset="0"/>
                <a:cs typeface="MN Lotchong" pitchFamily="2" charset="0"/>
              </a:rPr>
              <a:t>เหตุการณ์สำคัญๆของตลาดหุ้นไทย ปี 2566</a:t>
            </a:r>
            <a:endParaRPr lang="en-US" sz="3857" b="1">
              <a:solidFill>
                <a:srgbClr val="0000CC"/>
              </a:solidFill>
              <a:latin typeface="MN Lotchong" pitchFamily="2" charset="0"/>
              <a:cs typeface="MN Lotchong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DDA70-EF04-F0B9-E1F5-EDC29FA52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6195" y="99882"/>
            <a:ext cx="1469571" cy="442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4A9DC-4901-07CA-6667-A6727E6F8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0295"/>
            <a:ext cx="12192000" cy="4937410"/>
          </a:xfrm>
          <a:prstGeom prst="rect">
            <a:avLst/>
          </a:prstGeom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7591A60B-8E41-358E-4AC1-D4EF37D6AA18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36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6DB7D-3B0D-64FB-3EB9-F90A53CC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4AAF0-0FE8-B36A-94BB-3FC04006E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73044"/>
            <a:ext cx="9487989" cy="771181"/>
          </a:xfrm>
        </p:spPr>
        <p:txBody>
          <a:bodyPr>
            <a:normAutofit/>
          </a:bodyPr>
          <a:lstStyle/>
          <a:p>
            <a:r>
              <a:rPr lang="en-US" dirty="0"/>
              <a:t>DAOL : </a:t>
            </a:r>
            <a:r>
              <a:rPr lang="th-TH" dirty="0"/>
              <a:t>แนวโน้มตลาดสัปดาห์นี้ (27-31 ต.ค.)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C79A3D-4EDD-33B0-DBDC-74E9381C86C4}"/>
              </a:ext>
            </a:extLst>
          </p:cNvPr>
          <p:cNvSpPr txBox="1"/>
          <p:nvPr/>
        </p:nvSpPr>
        <p:spPr>
          <a:xfrm>
            <a:off x="11000815" y="444115"/>
            <a:ext cx="1079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th-TH" sz="2000" dirty="0">
                <a:solidFill>
                  <a:srgbClr val="003D66"/>
                </a:solidFill>
              </a:rPr>
              <a:t>2</a:t>
            </a:r>
            <a:r>
              <a:rPr lang="en-US" sz="2000" dirty="0">
                <a:solidFill>
                  <a:srgbClr val="003D66"/>
                </a:solidFill>
              </a:rPr>
              <a:t>7 Oct 25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C17BE-9351-A166-3FF9-9E507E760BA5}"/>
              </a:ext>
            </a:extLst>
          </p:cNvPr>
          <p:cNvSpPr/>
          <p:nvPr/>
        </p:nvSpPr>
        <p:spPr>
          <a:xfrm>
            <a:off x="112091" y="844225"/>
            <a:ext cx="11966698" cy="5369762"/>
          </a:xfrm>
          <a:prstGeom prst="roundRect">
            <a:avLst>
              <a:gd name="adj" fmla="val 5310"/>
            </a:avLst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th-TH" sz="2800" b="1" u="sng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ตัวเลขเศรษฐกิจและ </a:t>
            </a:r>
            <a:r>
              <a:rPr lang="en-US" sz="2800" b="1" u="sng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Event</a:t>
            </a: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27 ต.ค.: 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TH Customs Exports YoY (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สำรวจ 6.72% เทียบกับครั้งก่อน 5.80%)</a:t>
            </a: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27 ต.ค.: 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CH Industrial Profits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เดือนกันยายน (ครั้งก่อน 20.40%)</a:t>
            </a: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29 ต.ค.: 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US FOMC Rate Decision</a:t>
            </a: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30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ต.ค.: 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US GDP Annualized QoQ (3Q A)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คาดการณ์ที่ 3.10% (ครั้งก่อน 3.80%)</a:t>
            </a: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30 ต.ค.: 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JN BOJ Target Rate (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สำรวจ 0.50% เทียบกับครั้งก่อน 48.30%)</a:t>
            </a: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30 ต.ค.: 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EC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ประชุมธนาคารกลางยุโรป (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ECB)</a:t>
            </a: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31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ต.ค.: 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US Core PCE Price Index MoM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เดือนกันยายน (สำรวจ 0.25% เทียบกับครั้งก่อน 0.20%)</a:t>
            </a:r>
          </a:p>
        </p:txBody>
      </p:sp>
    </p:spTree>
    <p:extLst>
      <p:ext uri="{BB962C8B-B14F-4D97-AF65-F5344CB8AC3E}">
        <p14:creationId xmlns:p14="http://schemas.microsoft.com/office/powerpoint/2010/main" val="156392536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70064-B17F-1F8D-5819-CA06EE6ED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FADA98-D1C1-5261-A7C9-538C7F23E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Calendar (Week)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4F7F2-352B-3A80-4758-43F1D26E09F1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อัพเดทจาก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mongkol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69AEE-6483-A4A8-2DAF-4AC55DFF3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805" y="821531"/>
            <a:ext cx="4988390" cy="54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904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CC1099-BF25-42C1-23B4-7F8FF50B8C90}"/>
              </a:ext>
            </a:extLst>
          </p:cNvPr>
          <p:cNvSpPr txBox="1"/>
          <p:nvPr/>
        </p:nvSpPr>
        <p:spPr>
          <a:xfrm>
            <a:off x="282222" y="1378687"/>
            <a:ext cx="11627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6000" b="1">
                <a:solidFill>
                  <a:srgbClr val="0000FF"/>
                </a:solidFill>
                <a:latin typeface="Noto Sans Thai" panose="020B0502040504020204" pitchFamily="34" charset="-34"/>
                <a:cs typeface="Noto Sans Thai" panose="020B0502040504020204" pitchFamily="34" charset="-34"/>
              </a:rPr>
              <a:t>ตลาดหุ้นเอเซีย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Noto Sans Thai" panose="020B0502040504020204" pitchFamily="34" charset="-34"/>
              <a:ea typeface="+mn-ea"/>
              <a:cs typeface="Noto Sans Thai" panose="020B0502040504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399773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571D0-F9D0-5201-3542-D69322AA3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93" y="213864"/>
            <a:ext cx="9593014" cy="643027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8A565F-89D8-ACD2-2BEA-0EEFFFDC5BB1}"/>
              </a:ext>
            </a:extLst>
          </p:cNvPr>
          <p:cNvSpPr/>
          <p:nvPr/>
        </p:nvSpPr>
        <p:spPr>
          <a:xfrm>
            <a:off x="9620250" y="114300"/>
            <a:ext cx="866775" cy="6619875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24FB48A-BD94-9583-3B89-D28E8F065198}"/>
              </a:ext>
            </a:extLst>
          </p:cNvPr>
          <p:cNvSpPr/>
          <p:nvPr/>
        </p:nvSpPr>
        <p:spPr>
          <a:xfrm rot="9428607">
            <a:off x="10454357" y="4648200"/>
            <a:ext cx="522536" cy="352425"/>
          </a:xfrm>
          <a:prstGeom prst="rightArrow">
            <a:avLst>
              <a:gd name="adj1" fmla="val 50000"/>
              <a:gd name="adj2" fmla="val 4635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6A30FE-8AD4-569C-B245-0AF0AD4CA368}"/>
              </a:ext>
            </a:extLst>
          </p:cNvPr>
          <p:cNvCxnSpPr/>
          <p:nvPr/>
        </p:nvCxnSpPr>
        <p:spPr>
          <a:xfrm>
            <a:off x="914400" y="5000625"/>
            <a:ext cx="9801225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87352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1CCB8-A43C-7346-38B3-C2BF10DCD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ADD8A-D206-5E5B-3A7E-DE82A960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GDP </a:t>
            </a:r>
            <a:r>
              <a:rPr lang="th-TH"/>
              <a:t>ของประเทศใน </a:t>
            </a:r>
            <a:r>
              <a:rPr lang="en-US"/>
              <a:t>Asean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730AC0-54A9-230A-829D-9EB6DA8DDF3E}"/>
              </a:ext>
            </a:extLst>
          </p:cNvPr>
          <p:cNvSpPr txBox="1"/>
          <p:nvPr/>
        </p:nvSpPr>
        <p:spPr>
          <a:xfrm>
            <a:off x="9404071" y="904433"/>
            <a:ext cx="2614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Source : Bloomberg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(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19-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Mar-25)</a:t>
            </a: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3F175A8-8195-0C8D-56E2-B70F99F439E6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839B8-2F0F-8485-CBCF-E30C736422E5}"/>
              </a:ext>
            </a:extLst>
          </p:cNvPr>
          <p:cNvSpPr txBox="1"/>
          <p:nvPr/>
        </p:nvSpPr>
        <p:spPr>
          <a:xfrm>
            <a:off x="113211" y="5953566"/>
            <a:ext cx="6534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2">
                    <a:lumMod val="90000"/>
                  </a:schemeClr>
                </a:solidFill>
              </a:rPr>
              <a:t>E:\Google Drive\Bloomberg\TIP EPS-GDP 08 Feb 2024.xlsx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C72BE-4F1F-4C72-AC2D-8CA91DC2B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98" y="1152906"/>
            <a:ext cx="9861804" cy="455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253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46B9E-F23C-DDBB-64FA-B1A0F415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960F-142B-8228-E710-7FAC47FB8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EPS </a:t>
            </a:r>
            <a:r>
              <a:rPr lang="th-TH"/>
              <a:t>(กำไรตลาด)</a:t>
            </a:r>
            <a:r>
              <a:rPr lang="en-US"/>
              <a:t> </a:t>
            </a:r>
            <a:r>
              <a:rPr lang="th-TH"/>
              <a:t>ของประเทศใน </a:t>
            </a:r>
            <a:r>
              <a:rPr lang="en-US"/>
              <a:t>Asean</a:t>
            </a: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1D3D652B-C694-BBF9-636B-93447F98D084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3AC12D-1471-3D41-DA27-27B23EF9415B}"/>
              </a:ext>
            </a:extLst>
          </p:cNvPr>
          <p:cNvSpPr txBox="1"/>
          <p:nvPr/>
        </p:nvSpPr>
        <p:spPr>
          <a:xfrm>
            <a:off x="9934575" y="1510518"/>
            <a:ext cx="215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Currency :  Local Currency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E1F85B-9D5B-86B2-47D3-CE99EC42D13F}"/>
              </a:ext>
            </a:extLst>
          </p:cNvPr>
          <p:cNvSpPr txBox="1"/>
          <p:nvPr/>
        </p:nvSpPr>
        <p:spPr>
          <a:xfrm>
            <a:off x="313235" y="6305991"/>
            <a:ext cx="4325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2">
                    <a:lumMod val="90000"/>
                  </a:schemeClr>
                </a:solidFill>
              </a:rPr>
              <a:t>E:\Google Drive\Bloomberg\TIP EPS-GDP 08 Feb 2024.xlsx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D81804-6209-C9E4-9E2F-F72AA7D5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18" y="821531"/>
            <a:ext cx="5588782" cy="53620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993C2-22C3-F639-0766-3A1A4789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43" y="2156849"/>
            <a:ext cx="5293030" cy="36595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37D44D-5AD1-12FB-BAF4-9946008FF784}"/>
              </a:ext>
            </a:extLst>
          </p:cNvPr>
          <p:cNvSpPr txBox="1"/>
          <p:nvPr/>
        </p:nvSpPr>
        <p:spPr>
          <a:xfrm>
            <a:off x="9404071" y="904433"/>
            <a:ext cx="2614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Source : Bloomberg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(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19-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Mar-25)</a:t>
            </a:r>
          </a:p>
        </p:txBody>
      </p:sp>
    </p:spTree>
    <p:extLst>
      <p:ext uri="{BB962C8B-B14F-4D97-AF65-F5344CB8AC3E}">
        <p14:creationId xmlns:p14="http://schemas.microsoft.com/office/powerpoint/2010/main" val="8763631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5D8E10E-AEEC-94C3-51F4-0654EB0FB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48AC3A-7C73-1F40-78AF-7C7287206A3F}"/>
              </a:ext>
            </a:extLst>
          </p:cNvPr>
          <p:cNvSpPr txBox="1"/>
          <p:nvPr/>
        </p:nvSpPr>
        <p:spPr>
          <a:xfrm>
            <a:off x="9766286" y="5939643"/>
            <a:ext cx="215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Currency :  Local Currency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27EB9D-9FD4-D226-2D7E-190837CB41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11900" y="260600"/>
            <a:ext cx="4438649" cy="1829050"/>
          </a:xfrm>
        </p:spPr>
        <p:txBody>
          <a:bodyPr>
            <a:noAutofit/>
          </a:bodyPr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EPS </a:t>
            </a:r>
            <a:r>
              <a:rPr lang="th-TH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(กำไรตลาด)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ประเทศใน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F59A6-589D-84C1-701B-92E2E0BB263D}"/>
              </a:ext>
            </a:extLst>
          </p:cNvPr>
          <p:cNvSpPr txBox="1"/>
          <p:nvPr/>
        </p:nvSpPr>
        <p:spPr>
          <a:xfrm>
            <a:off x="7714160" y="6499482"/>
            <a:ext cx="43254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chemeClr val="bg2">
                    <a:lumMod val="90000"/>
                  </a:schemeClr>
                </a:solidFill>
              </a:rPr>
              <a:t>E:\Google Drive\Bloomberg\TIP EPS-GDP 08 Feb 2024.xlsx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F2196-42E6-B034-0624-D0194C061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64" y="152058"/>
            <a:ext cx="6499211" cy="6347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533E31-E926-A70A-E4E0-092DE00075AB}"/>
              </a:ext>
            </a:extLst>
          </p:cNvPr>
          <p:cNvSpPr txBox="1"/>
          <p:nvPr/>
        </p:nvSpPr>
        <p:spPr>
          <a:xfrm>
            <a:off x="9235782" y="5333558"/>
            <a:ext cx="2614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Source : Bloomberg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(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19-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Mar-25)</a:t>
            </a:r>
          </a:p>
        </p:txBody>
      </p:sp>
    </p:spTree>
    <p:extLst>
      <p:ext uri="{BB962C8B-B14F-4D97-AF65-F5344CB8AC3E}">
        <p14:creationId xmlns:p14="http://schemas.microsoft.com/office/powerpoint/2010/main" val="29737588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5D8E10E-AEEC-94C3-51F4-0654EB0FB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48AC3A-7C73-1F40-78AF-7C7287206A3F}"/>
              </a:ext>
            </a:extLst>
          </p:cNvPr>
          <p:cNvSpPr txBox="1"/>
          <p:nvPr/>
        </p:nvSpPr>
        <p:spPr>
          <a:xfrm>
            <a:off x="9934575" y="1510518"/>
            <a:ext cx="215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Currency :  Local Currency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27EB9D-9FD4-D226-2D7E-190837CB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50350"/>
            <a:ext cx="9487989" cy="771181"/>
          </a:xfrm>
        </p:spPr>
        <p:txBody>
          <a:bodyPr/>
          <a:lstStyle/>
          <a:p>
            <a:r>
              <a:rPr lang="en-US"/>
              <a:t>GDP </a:t>
            </a:r>
            <a:r>
              <a:rPr lang="th-TH"/>
              <a:t>และตัวเลขเศรษฐกิจสำคัญ ประเทศในเอเซีย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C6B53-2A61-A769-BC1C-C41D9ECC32E1}"/>
              </a:ext>
            </a:extLst>
          </p:cNvPr>
          <p:cNvSpPr txBox="1"/>
          <p:nvPr/>
        </p:nvSpPr>
        <p:spPr>
          <a:xfrm>
            <a:off x="313235" y="6305991"/>
            <a:ext cx="4325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2">
                    <a:lumMod val="90000"/>
                  </a:schemeClr>
                </a:solidFill>
              </a:rPr>
              <a:t>E:\Google Drive\Bloomberg\TIP EPS-GDP 08 Feb 2024.xlsx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46848A-0B46-8E73-7A07-DD3A78EEF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12" y="904433"/>
            <a:ext cx="6201865" cy="5225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584A39-9337-CECD-CBD3-9CD05B8C075C}"/>
              </a:ext>
            </a:extLst>
          </p:cNvPr>
          <p:cNvSpPr txBox="1"/>
          <p:nvPr/>
        </p:nvSpPr>
        <p:spPr>
          <a:xfrm>
            <a:off x="9207207" y="854063"/>
            <a:ext cx="2614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Source : Bloomberg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(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19-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Mar-25)</a:t>
            </a:r>
          </a:p>
        </p:txBody>
      </p:sp>
    </p:spTree>
    <p:extLst>
      <p:ext uri="{BB962C8B-B14F-4D97-AF65-F5344CB8AC3E}">
        <p14:creationId xmlns:p14="http://schemas.microsoft.com/office/powerpoint/2010/main" val="82378297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8665F2-A9AE-77A5-A9C0-69C968D1D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076325"/>
            <a:ext cx="1169605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570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3E7DE-32F7-3866-3664-5D8F16FF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18" y="1138237"/>
            <a:ext cx="11820964" cy="34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09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B8962-5457-B8FA-5E4F-D5742FFC8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4" y="1209675"/>
            <a:ext cx="1168620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64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40A87-32A0-F098-4779-55C690B52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407BA2-2C6C-7F48-D1E5-610506B66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Fed Fund Rate (Policy Rate)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333E1-BEA2-28E8-A476-A8CDBF91E973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อัพเดทจาก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mongkol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2" name="Picture 2" descr="How Bloomberg Uses REST APIs">
            <a:extLst>
              <a:ext uri="{FF2B5EF4-FFF2-40B4-BE49-F238E27FC236}">
                <a16:creationId xmlns:a16="http://schemas.microsoft.com/office/drawing/2014/main" id="{E6EF9834-FFF5-0CA9-014B-0C18D3FE9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D236F89-5BC4-A371-5DF7-6863C14EB9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0550" y="1195388"/>
          <a:ext cx="11010900" cy="446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010836" imgH="4467168" progId="Excel.Sheet.12">
                  <p:link updateAutomatic="1"/>
                </p:oleObj>
              </mc:Choice>
              <mc:Fallback>
                <p:oleObj name="Worksheet" r:id="rId4" imgW="11010836" imgH="4467168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9CD205D-13D2-2876-D15D-2DA044B6A5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0550" y="1195388"/>
                        <a:ext cx="11010900" cy="446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597940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EE3928-E362-FEEB-342B-33B61F0C4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71575"/>
            <a:ext cx="1167025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6777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0BC43-6D1B-BAF5-EABD-A6183535A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2E992BD-02D4-6550-EE4D-F577A9CCE7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36192"/>
              </p:ext>
            </p:extLst>
          </p:nvPr>
        </p:nvGraphicFramePr>
        <p:xfrm>
          <a:off x="298450" y="3732213"/>
          <a:ext cx="6056313" cy="236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619718" imgH="2190977" progId="Excel.Sheet.12">
                  <p:link updateAutomatic="1"/>
                </p:oleObj>
              </mc:Choice>
              <mc:Fallback>
                <p:oleObj name="Worksheet" r:id="rId3" imgW="5619718" imgH="219097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450" y="3732213"/>
                        <a:ext cx="6056313" cy="2360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18FDE3D-8044-153D-3F7A-AE95A6620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Spread </a:t>
            </a:r>
            <a:r>
              <a:rPr lang="th-TH"/>
              <a:t>ปิโตรเคมี  และ  ดัชนีราคาสินค้าโภคภัณฑ์</a:t>
            </a:r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96B2CE-B7E2-4992-5F54-F5ADB8633083}"/>
              </a:ext>
            </a:extLst>
          </p:cNvPr>
          <p:cNvCxnSpPr>
            <a:cxnSpLocks/>
          </p:cNvCxnSpPr>
          <p:nvPr/>
        </p:nvCxnSpPr>
        <p:spPr>
          <a:xfrm flipH="1" flipV="1">
            <a:off x="4388186" y="4349385"/>
            <a:ext cx="177546" cy="35629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7F036E-8D83-60F3-3E28-E890BF59C0B3}"/>
              </a:ext>
            </a:extLst>
          </p:cNvPr>
          <p:cNvSpPr txBox="1"/>
          <p:nvPr/>
        </p:nvSpPr>
        <p:spPr>
          <a:xfrm>
            <a:off x="3932331" y="3703054"/>
            <a:ext cx="1473025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Spread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ของ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HDPE</a:t>
            </a: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(HPDE – Dubai)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A992BD-9CC1-91FF-A9FA-AB6C8C00EB0F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อัพเดทจาก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mongkol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2" name="Picture 2" descr="How Bloomberg Uses REST APIs">
            <a:extLst>
              <a:ext uri="{FF2B5EF4-FFF2-40B4-BE49-F238E27FC236}">
                <a16:creationId xmlns:a16="http://schemas.microsoft.com/office/drawing/2014/main" id="{2AE5728F-ED6F-DA65-36D9-C68ABD27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2B9CC93-D9D4-0C5B-15AF-E4E72E8678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654492"/>
              </p:ext>
            </p:extLst>
          </p:nvPr>
        </p:nvGraphicFramePr>
        <p:xfrm>
          <a:off x="500063" y="1055688"/>
          <a:ext cx="535305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353082" imgH="2438556" progId="Excel.Sheet.12">
                  <p:link updateAutomatic="1"/>
                </p:oleObj>
              </mc:Choice>
              <mc:Fallback>
                <p:oleObj name="Worksheet" r:id="rId6" imgW="5353082" imgH="243855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0063" y="1055688"/>
                        <a:ext cx="5353050" cy="24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1C3D2C5-B27D-0B09-E93B-891CF6D4E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335808"/>
              </p:ext>
            </p:extLst>
          </p:nvPr>
        </p:nvGraphicFramePr>
        <p:xfrm>
          <a:off x="6570663" y="987425"/>
          <a:ext cx="4722812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4286154" imgH="2152593" progId="Excel.Sheet.12">
                  <p:link updateAutomatic="1"/>
                </p:oleObj>
              </mc:Choice>
              <mc:Fallback>
                <p:oleObj name="Worksheet" r:id="rId8" imgW="4286154" imgH="215259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70663" y="987425"/>
                        <a:ext cx="4722812" cy="237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9CA5F84-B64D-30D4-8372-EFE9921BF1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728099"/>
              </p:ext>
            </p:extLst>
          </p:nvPr>
        </p:nvGraphicFramePr>
        <p:xfrm>
          <a:off x="6619875" y="3525838"/>
          <a:ext cx="4735513" cy="253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4238513" imgH="2266978" progId="Excel.Sheet.12">
                  <p:link updateAutomatic="1"/>
                </p:oleObj>
              </mc:Choice>
              <mc:Fallback>
                <p:oleObj name="Worksheet" r:id="rId10" imgW="4238513" imgH="226697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19875" y="3525838"/>
                        <a:ext cx="4735513" cy="2532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107023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433F1-6C1E-7B8D-009D-E80781C56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334B45-8154-2EF4-4481-24FE18E15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ค่าการกลั่นน้ำมัน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C5B64-BB75-C1D8-1CA9-EA09C3A0F7A3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2" descr="How Bloomberg Uses REST APIs">
            <a:extLst>
              <a:ext uri="{FF2B5EF4-FFF2-40B4-BE49-F238E27FC236}">
                <a16:creationId xmlns:a16="http://schemas.microsoft.com/office/drawing/2014/main" id="{CE549A58-0F0D-31CF-F4CB-026F511DC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13F6DDC-6F3E-443C-340A-8CA3B127C1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709754"/>
              </p:ext>
            </p:extLst>
          </p:nvPr>
        </p:nvGraphicFramePr>
        <p:xfrm>
          <a:off x="933450" y="1095375"/>
          <a:ext cx="10328275" cy="466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9744123" imgH="4400763" progId="Excel.Sheet.12">
                  <p:link updateAutomatic="1"/>
                </p:oleObj>
              </mc:Choice>
              <mc:Fallback>
                <p:oleObj name="Worksheet" r:id="rId4" imgW="9744123" imgH="440076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3450" y="1095375"/>
                        <a:ext cx="10328275" cy="4665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76635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F2104-5272-D3D5-0A39-7A5AD6D05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73FEDA-AFE2-2F44-D178-6A4A8CB29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/>
              <a:t>ราคากากถั่วเหลือง ราคาหุ้น </a:t>
            </a:r>
            <a:r>
              <a:rPr lang="en-US" sz="3600"/>
              <a:t>TVO  &amp;  </a:t>
            </a:r>
            <a:r>
              <a:rPr lang="th-TH" sz="3600"/>
              <a:t>ราคายางพารา และราคาหุ้น </a:t>
            </a:r>
            <a:r>
              <a:rPr lang="en-US" sz="3600"/>
              <a:t>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54A8BA-B8EF-1F7E-D341-DE7E8F5B71C4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2" descr="How Bloomberg Uses REST APIs">
            <a:extLst>
              <a:ext uri="{FF2B5EF4-FFF2-40B4-BE49-F238E27FC236}">
                <a16:creationId xmlns:a16="http://schemas.microsoft.com/office/drawing/2014/main" id="{6C96E464-D71F-EE7F-B48E-78208D53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F50DF00-FC2B-E444-4F7B-40DC6FE774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837833"/>
              </p:ext>
            </p:extLst>
          </p:nvPr>
        </p:nvGraphicFramePr>
        <p:xfrm>
          <a:off x="631825" y="1096963"/>
          <a:ext cx="5389563" cy="224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734133" imgH="1971803" progId="Excel.Sheet.12">
                  <p:link updateAutomatic="1"/>
                </p:oleObj>
              </mc:Choice>
              <mc:Fallback>
                <p:oleObj name="Worksheet" r:id="rId4" imgW="4734133" imgH="197180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1825" y="1096963"/>
                        <a:ext cx="5389563" cy="224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15F3374-A50F-6C17-E5D5-417B07D1EE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396521"/>
              </p:ext>
            </p:extLst>
          </p:nvPr>
        </p:nvGraphicFramePr>
        <p:xfrm>
          <a:off x="663575" y="3513138"/>
          <a:ext cx="5432425" cy="237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4838636" imgH="2114593" progId="Excel.Sheet.12">
                  <p:link updateAutomatic="1"/>
                </p:oleObj>
              </mc:Choice>
              <mc:Fallback>
                <p:oleObj name="Worksheet" r:id="rId6" imgW="4838636" imgH="211459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3575" y="3513138"/>
                        <a:ext cx="5432425" cy="237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B654EA7-E46C-1A29-200D-98323A1791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445499"/>
              </p:ext>
            </p:extLst>
          </p:nvPr>
        </p:nvGraphicFramePr>
        <p:xfrm>
          <a:off x="6282859" y="1772397"/>
          <a:ext cx="5462587" cy="348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5162518" imgH="3905222" progId="Excel.Sheet.12">
                  <p:link updateAutomatic="1"/>
                </p:oleObj>
              </mc:Choice>
              <mc:Fallback>
                <p:oleObj name="Worksheet" r:id="rId8" imgW="5162518" imgH="390522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82859" y="1772397"/>
                        <a:ext cx="5462587" cy="348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324483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81074-073E-F550-CDC3-FC1FD8D3C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7544F-EE20-51D2-2B9F-C97348696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ราคา </a:t>
            </a:r>
            <a:r>
              <a:rPr lang="en-US"/>
              <a:t>Cotton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2E1BD-89D5-78CE-7A08-48837A21823B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3" name="Picture 2" descr="How Bloomberg Uses REST APIs">
            <a:extLst>
              <a:ext uri="{FF2B5EF4-FFF2-40B4-BE49-F238E27FC236}">
                <a16:creationId xmlns:a16="http://schemas.microsoft.com/office/drawing/2014/main" id="{B978FFD9-8ACE-5BBC-465C-D7855F7E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741B30B-C95C-96AE-2469-D07D2FEE57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811995"/>
              </p:ext>
            </p:extLst>
          </p:nvPr>
        </p:nvGraphicFramePr>
        <p:xfrm>
          <a:off x="954088" y="1004888"/>
          <a:ext cx="10285412" cy="484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287000" imgH="4848325" progId="Excel.Sheet.12">
                  <p:link updateAutomatic="1"/>
                </p:oleObj>
              </mc:Choice>
              <mc:Fallback>
                <p:oleObj name="Worksheet" r:id="rId4" imgW="10287000" imgH="484832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4088" y="1004888"/>
                        <a:ext cx="10285412" cy="484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24873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0D325-B42C-3BF6-1D53-4D24FF8BD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ราคาถ่านหิน</a:t>
            </a:r>
            <a:endParaRPr lang="en-US"/>
          </a:p>
        </p:txBody>
      </p:sp>
      <p:pic>
        <p:nvPicPr>
          <p:cNvPr id="3" name="Picture 2" descr="How Bloomberg Uses REST APIs">
            <a:extLst>
              <a:ext uri="{FF2B5EF4-FFF2-40B4-BE49-F238E27FC236}">
                <a16:creationId xmlns:a16="http://schemas.microsoft.com/office/drawing/2014/main" id="{7D28952D-2704-6A0D-C300-0B9C6F18F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A5FE890-C716-4326-215A-9CBAE55EB4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499626"/>
              </p:ext>
            </p:extLst>
          </p:nvPr>
        </p:nvGraphicFramePr>
        <p:xfrm>
          <a:off x="1076325" y="1227138"/>
          <a:ext cx="10039350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039574" imgH="4400763" progId="Excel.Sheet.12">
                  <p:link updateAutomatic="1"/>
                </p:oleObj>
              </mc:Choice>
              <mc:Fallback>
                <p:oleObj name="Worksheet" r:id="rId3" imgW="10039574" imgH="440076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6325" y="1227138"/>
                        <a:ext cx="10039350" cy="440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615386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69850-B0D2-46FB-6992-07E95DBF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ราคาน้ำมันดิบ + ทองคำ</a:t>
            </a:r>
            <a:endParaRPr lang="en-US"/>
          </a:p>
        </p:txBody>
      </p:sp>
      <p:pic>
        <p:nvPicPr>
          <p:cNvPr id="3" name="Picture 2" descr="How Bloomberg Uses REST APIs">
            <a:extLst>
              <a:ext uri="{FF2B5EF4-FFF2-40B4-BE49-F238E27FC236}">
                <a16:creationId xmlns:a16="http://schemas.microsoft.com/office/drawing/2014/main" id="{2B85F60C-E286-1F79-2668-C882CAA0F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4F93CF0-4613-8276-A81F-8E041C0732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830143"/>
              </p:ext>
            </p:extLst>
          </p:nvPr>
        </p:nvGraphicFramePr>
        <p:xfrm>
          <a:off x="938213" y="1341438"/>
          <a:ext cx="10315575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315431" imgH="4171993" progId="Excel.Sheet.12">
                  <p:link updateAutomatic="1"/>
                </p:oleObj>
              </mc:Choice>
              <mc:Fallback>
                <p:oleObj name="Worksheet" r:id="rId4" imgW="10315431" imgH="417199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8213" y="1341438"/>
                        <a:ext cx="10315575" cy="417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116068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23F28-37B2-36DF-799E-5A6E83AA3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4A3153-B26B-078F-C70E-93295CCDF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ค่าระวางเรือ  และราคาหุ้นเดินเรือของไทย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A04FA-547F-1ACF-B882-7FC55C4E3F79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2" descr="How Bloomberg Uses REST APIs">
            <a:extLst>
              <a:ext uri="{FF2B5EF4-FFF2-40B4-BE49-F238E27FC236}">
                <a16:creationId xmlns:a16="http://schemas.microsoft.com/office/drawing/2014/main" id="{5887C594-C33F-307C-BFA3-1C6118E81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9F792DF-1889-39CD-279C-AB0F0908E4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262418"/>
              </p:ext>
            </p:extLst>
          </p:nvPr>
        </p:nvGraphicFramePr>
        <p:xfrm>
          <a:off x="411163" y="975281"/>
          <a:ext cx="11369674" cy="280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2191872" imgH="3009715" progId="Excel.Sheet.12">
                  <p:link updateAutomatic="1"/>
                </p:oleObj>
              </mc:Choice>
              <mc:Fallback>
                <p:oleObj name="Worksheet" r:id="rId4" imgW="12191872" imgH="300971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163" y="975281"/>
                        <a:ext cx="11369674" cy="280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EEAD2E2-84AE-DA04-D8F4-04BD6DAD43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234798"/>
              </p:ext>
            </p:extLst>
          </p:nvPr>
        </p:nvGraphicFramePr>
        <p:xfrm>
          <a:off x="425450" y="3935919"/>
          <a:ext cx="3762375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3762487" imgH="2142997" progId="Excel.Sheet.12">
                  <p:link updateAutomatic="1"/>
                </p:oleObj>
              </mc:Choice>
              <mc:Fallback>
                <p:oleObj name="Worksheet" r:id="rId6" imgW="3762487" imgH="214299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5450" y="3935919"/>
                        <a:ext cx="3762375" cy="214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8CB93F7-07B7-22EF-DFBC-A047F024C6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288656"/>
              </p:ext>
            </p:extLst>
          </p:nvPr>
        </p:nvGraphicFramePr>
        <p:xfrm>
          <a:off x="4189413" y="3959731"/>
          <a:ext cx="3762375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3762487" imgH="2142997" progId="Excel.Sheet.12">
                  <p:link updateAutomatic="1"/>
                </p:oleObj>
              </mc:Choice>
              <mc:Fallback>
                <p:oleObj name="Worksheet" r:id="rId8" imgW="3762487" imgH="214299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89413" y="3959731"/>
                        <a:ext cx="3762375" cy="214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A24BE29-DD8B-69D8-ABFA-B5DA9DFCFE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774410"/>
              </p:ext>
            </p:extLst>
          </p:nvPr>
        </p:nvGraphicFramePr>
        <p:xfrm>
          <a:off x="8015288" y="3959225"/>
          <a:ext cx="3762375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3762487" imgH="2142997" progId="Excel.Sheet.12">
                  <p:link updateAutomatic="1"/>
                </p:oleObj>
              </mc:Choice>
              <mc:Fallback>
                <p:oleObj name="Worksheet" r:id="rId10" imgW="3762487" imgH="214299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15288" y="3959225"/>
                        <a:ext cx="3762375" cy="214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022063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972B472-35D6-0BAA-7714-C1CDEA0F4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Fed Fund Rate (Policy Rate)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8C0367-E16C-ACAF-4529-9414C5780C9F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2" descr="How Bloomberg Uses REST APIs">
            <a:extLst>
              <a:ext uri="{FF2B5EF4-FFF2-40B4-BE49-F238E27FC236}">
                <a16:creationId xmlns:a16="http://schemas.microsoft.com/office/drawing/2014/main" id="{8422192F-6396-D10A-9A08-CF417F30B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9CD205D-13D2-2876-D15D-2DA044B6A5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446516"/>
              </p:ext>
            </p:extLst>
          </p:nvPr>
        </p:nvGraphicFramePr>
        <p:xfrm>
          <a:off x="590550" y="1195388"/>
          <a:ext cx="11010900" cy="446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010836" imgH="4467168" progId="Excel.Sheet.12">
                  <p:link updateAutomatic="1"/>
                </p:oleObj>
              </mc:Choice>
              <mc:Fallback>
                <p:oleObj name="Worksheet" r:id="rId4" imgW="11010836" imgH="446716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0550" y="1195388"/>
                        <a:ext cx="11010900" cy="446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599345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9DA19D-9EC5-0C84-5349-00E1548DE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US’s GDP  &amp;  Stock Market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236760-493A-550D-C222-7544449C9B32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2" descr="How Bloomberg Uses REST APIs">
            <a:extLst>
              <a:ext uri="{FF2B5EF4-FFF2-40B4-BE49-F238E27FC236}">
                <a16:creationId xmlns:a16="http://schemas.microsoft.com/office/drawing/2014/main" id="{A773EDAA-A253-D570-34A7-F4EA0356E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30C5215-502A-95E1-7472-3ECECAB635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182241"/>
              </p:ext>
            </p:extLst>
          </p:nvPr>
        </p:nvGraphicFramePr>
        <p:xfrm>
          <a:off x="682625" y="804863"/>
          <a:ext cx="10826750" cy="549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9955051" imgH="10134614" progId="Excel.Sheet.12">
                  <p:link updateAutomatic="1"/>
                </p:oleObj>
              </mc:Choice>
              <mc:Fallback>
                <p:oleObj name="Worksheet" r:id="rId4" imgW="19955051" imgH="101346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2625" y="804863"/>
                        <a:ext cx="10826750" cy="549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0572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880820-98EA-03E4-0478-394A634E7648}"/>
              </a:ext>
            </a:extLst>
          </p:cNvPr>
          <p:cNvSpPr txBox="1"/>
          <p:nvPr/>
        </p:nvSpPr>
        <p:spPr>
          <a:xfrm>
            <a:off x="10607068" y="782138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27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Oct 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D8D69-0B44-6FB6-0F14-8EE6D2CF641C}"/>
              </a:ext>
            </a:extLst>
          </p:cNvPr>
          <p:cNvSpPr txBox="1"/>
          <p:nvPr/>
        </p:nvSpPr>
        <p:spPr>
          <a:xfrm>
            <a:off x="658641" y="6510428"/>
            <a:ext cx="6097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https://www.cmegroup.com/markets/interest-rates/cme-fedwatch-tool.html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B00E0-44E9-F49E-70F5-6AFEFE491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96" y="809426"/>
            <a:ext cx="7038656" cy="56823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1B7108-39AE-9D70-5979-F0D1620BBCA5}"/>
              </a:ext>
            </a:extLst>
          </p:cNvPr>
          <p:cNvSpPr txBox="1"/>
          <p:nvPr/>
        </p:nvSpPr>
        <p:spPr>
          <a:xfrm>
            <a:off x="8008563" y="1359264"/>
            <a:ext cx="3791797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u="sng" dirty="0"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FOMC Meeting (29 </a:t>
            </a:r>
            <a:r>
              <a:rPr lang="th-TH" sz="2800" b="1" u="sng" dirty="0"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ต.ค.):</a:t>
            </a:r>
            <a:r>
              <a:rPr lang="th-TH" sz="2800" dirty="0"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ตลาดให้น้ำหนักสูงกว่า 95% ที่เฟด</a:t>
            </a:r>
            <a:b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</a:b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จะปรับลดอัตราดอกเบี้ย 0.25%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หลังจากการเปิดเผยตัวเลขเงินเฟ้อ (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Core CPI MoM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เดือน ก.ย. เพิ่มขึ้น 0.2% ซึ่งต่ำกว่าที่คาดการณ์ที่ 0.3%) ตัวเลข 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CPI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ที่ต่ำกว่าคาดนี้สนับสนุนการคาดการณ์ว่าเฟดจะยังสามารถลดดอกเบี้ยได้อีกครั้งในเดือน ธ.ค.</a:t>
            </a:r>
            <a:endParaRPr lang="en-US" sz="2800" dirty="0">
              <a:solidFill>
                <a:schemeClr val="tx1"/>
              </a:solidFill>
              <a:latin typeface="DB Heavent Light" panose="02000506060000020004" pitchFamily="2" charset="-34"/>
              <a:ea typeface="Tahoma" panose="020B0604030504040204" pitchFamily="34" charset="0"/>
              <a:cs typeface="DB Heavent Light" panose="0200050606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015496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81E38A-C167-5E51-69A7-B2E6C4A1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QE : Fed &amp; ECB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181684-DD35-4111-85C8-ED8FC198AC41}"/>
              </a:ext>
            </a:extLst>
          </p:cNvPr>
          <p:cNvCxnSpPr>
            <a:cxnSpLocks/>
          </p:cNvCxnSpPr>
          <p:nvPr/>
        </p:nvCxnSpPr>
        <p:spPr>
          <a:xfrm>
            <a:off x="4730389" y="2320490"/>
            <a:ext cx="568491" cy="931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2033E77-F70E-4E2A-8238-C7EAEBCFDC4D}"/>
              </a:ext>
            </a:extLst>
          </p:cNvPr>
          <p:cNvSpPr txBox="1"/>
          <p:nvPr/>
        </p:nvSpPr>
        <p:spPr>
          <a:xfrm>
            <a:off x="3595805" y="1945064"/>
            <a:ext cx="272642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เริ่มการระบาด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Covid-19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E62966-83A7-AFAF-442F-F786198E9F14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2" descr="How Bloomberg Uses REST APIs">
            <a:extLst>
              <a:ext uri="{FF2B5EF4-FFF2-40B4-BE49-F238E27FC236}">
                <a16:creationId xmlns:a16="http://schemas.microsoft.com/office/drawing/2014/main" id="{35381772-5F88-123C-CF41-F9F6725E3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770B7CD-DA6C-F2AC-066C-41ED7B7C51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369032"/>
              </p:ext>
            </p:extLst>
          </p:nvPr>
        </p:nvGraphicFramePr>
        <p:xfrm>
          <a:off x="819150" y="814388"/>
          <a:ext cx="10553700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553636" imgH="5229097" progId="Excel.Sheet.12">
                  <p:link updateAutomatic="1"/>
                </p:oleObj>
              </mc:Choice>
              <mc:Fallback>
                <p:oleObj name="Worksheet" r:id="rId4" imgW="10553636" imgH="522909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9150" y="814388"/>
                        <a:ext cx="10553700" cy="522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319285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F75027-E4B7-4722-AFE4-D67C96D7A5CA}"/>
              </a:ext>
            </a:extLst>
          </p:cNvPr>
          <p:cNvSpPr txBox="1"/>
          <p:nvPr/>
        </p:nvSpPr>
        <p:spPr>
          <a:xfrm>
            <a:off x="5348581" y="850838"/>
            <a:ext cx="2886075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ตัวเลขการซื้อสินทรัพย์ของ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Fed </a:t>
            </a:r>
            <a:r>
              <a: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QE) </a:t>
            </a:r>
            <a:r>
              <a: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 รายสัปดาห์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F37C52B-9675-3C6C-CD23-962B018B84A6}"/>
              </a:ext>
            </a:extLst>
          </p:cNvPr>
          <p:cNvSpPr/>
          <p:nvPr/>
        </p:nvSpPr>
        <p:spPr>
          <a:xfrm rot="1120302">
            <a:off x="5808652" y="5774885"/>
            <a:ext cx="566496" cy="3105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90BCCA0-BC9A-8DB1-DCE5-B94EDE9C7AC2}"/>
              </a:ext>
            </a:extLst>
          </p:cNvPr>
          <p:cNvSpPr/>
          <p:nvPr/>
        </p:nvSpPr>
        <p:spPr>
          <a:xfrm rot="19880448">
            <a:off x="5862336" y="4786191"/>
            <a:ext cx="566496" cy="310551"/>
          </a:xfrm>
          <a:prstGeom prst="rightArrow">
            <a:avLst/>
          </a:prstGeom>
          <a:solidFill>
            <a:srgbClr val="00FF0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4C7E0-8A75-1A89-DAB4-D17F63BA1039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2" descr="How Bloomberg Uses REST APIs">
            <a:extLst>
              <a:ext uri="{FF2B5EF4-FFF2-40B4-BE49-F238E27FC236}">
                <a16:creationId xmlns:a16="http://schemas.microsoft.com/office/drawing/2014/main" id="{03FD03F3-5403-D372-D290-8A1D411A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CA6FB47-1841-D9B5-3574-AFB4BA1C18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2414165"/>
              </p:ext>
            </p:extLst>
          </p:nvPr>
        </p:nvGraphicFramePr>
        <p:xfrm>
          <a:off x="625475" y="288925"/>
          <a:ext cx="4514850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514754" imgH="3190889" progId="Excel.Sheet.12">
                  <p:link updateAutomatic="1"/>
                </p:oleObj>
              </mc:Choice>
              <mc:Fallback>
                <p:oleObj name="Worksheet" r:id="rId4" imgW="4514754" imgH="319088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5475" y="288925"/>
                        <a:ext cx="4514850" cy="319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6E8B8CA-530A-6EBB-DC12-2E7B5D0B9F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831302"/>
              </p:ext>
            </p:extLst>
          </p:nvPr>
        </p:nvGraphicFramePr>
        <p:xfrm>
          <a:off x="1212850" y="3584575"/>
          <a:ext cx="6394450" cy="298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8096282" imgH="3781624" progId="Excel.Sheet.12">
                  <p:link updateAutomatic="1"/>
                </p:oleObj>
              </mc:Choice>
              <mc:Fallback>
                <p:oleObj name="Worksheet" r:id="rId6" imgW="8096282" imgH="378162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12850" y="3584575"/>
                        <a:ext cx="6394450" cy="298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C690992-AA02-480F-1FF5-2C59B4366D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741953"/>
              </p:ext>
            </p:extLst>
          </p:nvPr>
        </p:nvGraphicFramePr>
        <p:xfrm>
          <a:off x="8234656" y="917745"/>
          <a:ext cx="3617425" cy="5652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3114723" imgH="4867133" progId="Excel.Sheet.12">
                  <p:link updateAutomatic="1"/>
                </p:oleObj>
              </mc:Choice>
              <mc:Fallback>
                <p:oleObj name="Worksheet" r:id="rId8" imgW="3114723" imgH="486713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34656" y="917745"/>
                        <a:ext cx="3617425" cy="5652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069859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F75027-E4B7-4722-AFE4-D67C96D7A5CA}"/>
              </a:ext>
            </a:extLst>
          </p:cNvPr>
          <p:cNvSpPr txBox="1"/>
          <p:nvPr/>
        </p:nvSpPr>
        <p:spPr>
          <a:xfrm>
            <a:off x="854016" y="1098837"/>
            <a:ext cx="10282686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การเปลี่ยนแปลงของ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Market Cap. </a:t>
            </a:r>
            <a:r>
              <a:rPr kumimoji="0" lang="th-TH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ตลาดหุ้นโลก นับตั้งแต่ปี 2017 - ปัจจุบัน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3AD977-3B30-0D8C-865F-EC3BA73BE038}"/>
              </a:ext>
            </a:extLst>
          </p:cNvPr>
          <p:cNvSpPr txBox="1"/>
          <p:nvPr/>
        </p:nvSpPr>
        <p:spPr>
          <a:xfrm>
            <a:off x="1423988" y="5593845"/>
            <a:ext cx="7718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หมายเหตุ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: </a:t>
            </a:r>
            <a:r>
              <a:rPr kumimoji="0" lang="th-TH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การอัดฉีดเงินเข้าระบบของธนาคารกลางต่าง มีส่วนให้ตลาดหุ้นปรับตัวสูงขึ้น ในช่วงปี 2020-2021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8D7D4-A162-B2B9-F78F-1F7255940550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2" descr="How Bloomberg Uses REST APIs">
            <a:extLst>
              <a:ext uri="{FF2B5EF4-FFF2-40B4-BE49-F238E27FC236}">
                <a16:creationId xmlns:a16="http://schemas.microsoft.com/office/drawing/2014/main" id="{86C00CC8-FB55-CAB4-C8CC-B8BAF19C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8E2C891-4A3C-3514-F548-ACC1F62B43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724086"/>
              </p:ext>
            </p:extLst>
          </p:nvPr>
        </p:nvGraphicFramePr>
        <p:xfrm>
          <a:off x="1298575" y="2057400"/>
          <a:ext cx="45720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572000" imgH="2743328" progId="Excel.Sheet.12">
                  <p:link updateAutomatic="1"/>
                </p:oleObj>
              </mc:Choice>
              <mc:Fallback>
                <p:oleObj name="Worksheet" r:id="rId4" imgW="4572000" imgH="274332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8575" y="2057400"/>
                        <a:ext cx="4572000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9A0350C-6C02-84E4-1119-83792CDE5A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105562"/>
              </p:ext>
            </p:extLst>
          </p:nvPr>
        </p:nvGraphicFramePr>
        <p:xfrm>
          <a:off x="7148231" y="2108199"/>
          <a:ext cx="3510803" cy="2719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2324036" imgH="1800225" progId="Excel.Sheet.12">
                  <p:link updateAutomatic="1"/>
                </p:oleObj>
              </mc:Choice>
              <mc:Fallback>
                <p:oleObj name="Worksheet" r:id="rId6" imgW="2324036" imgH="180022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48231" y="2108199"/>
                        <a:ext cx="3510803" cy="2719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796547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CD84B43-89A2-4F01-8569-69A834665A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357580"/>
              </p:ext>
            </p:extLst>
          </p:nvPr>
        </p:nvGraphicFramePr>
        <p:xfrm>
          <a:off x="396875" y="908050"/>
          <a:ext cx="11399838" cy="525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924849" imgH="4114800" progId="Excel.Sheet.12">
                  <p:link updateAutomatic="1"/>
                </p:oleObj>
              </mc:Choice>
              <mc:Fallback>
                <p:oleObj name="Worksheet" r:id="rId3" imgW="8924849" imgH="4114800" progId="Excel.Sheet.12">
                  <p:link updateAutomatic="1"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CD84B43-89A2-4F01-8569-69A834665A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6875" y="908050"/>
                        <a:ext cx="11399838" cy="5256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4911066" y="988680"/>
            <a:ext cx="972149" cy="5151168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26CBA6-521D-3946-3629-C4D588A4B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P/E </a:t>
            </a:r>
            <a:r>
              <a:rPr lang="th-TH"/>
              <a:t>ตลาดหุ้นสำคัญๆ 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F07DA-552D-1166-97FF-9DFE45278358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5081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78BA5A6-7E3F-DF8D-EA99-C728A0C211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961701"/>
              </p:ext>
            </p:extLst>
          </p:nvPr>
        </p:nvGraphicFramePr>
        <p:xfrm>
          <a:off x="457200" y="831850"/>
          <a:ext cx="11277600" cy="539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905902" imgH="3781564" progId="Excel.Sheet.12">
                  <p:link updateAutomatic="1"/>
                </p:oleObj>
              </mc:Choice>
              <mc:Fallback>
                <p:oleObj name="Worksheet" r:id="rId3" imgW="7905902" imgH="3781564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78BA5A6-7E3F-DF8D-EA99-C728A0C211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831850"/>
                        <a:ext cx="11277600" cy="539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E37808-5EB9-4F56-8B6F-C926E48FE4AC}"/>
              </a:ext>
            </a:extLst>
          </p:cNvPr>
          <p:cNvSpPr/>
          <p:nvPr/>
        </p:nvSpPr>
        <p:spPr>
          <a:xfrm>
            <a:off x="9601200" y="998071"/>
            <a:ext cx="1199072" cy="526503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D57A62-B722-DDCD-FA13-8FDA590D5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EPS </a:t>
            </a:r>
            <a:r>
              <a:rPr lang="th-TH"/>
              <a:t>ตลาดหุ้นสำคัญๆ 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2C1DB-E13E-CEA6-79DF-C7DA8815BAAD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1384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7F51FA9-FEEB-95E8-ED32-AF47851BEF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300926"/>
              </p:ext>
            </p:extLst>
          </p:nvPr>
        </p:nvGraphicFramePr>
        <p:xfrm>
          <a:off x="2060575" y="893763"/>
          <a:ext cx="8070850" cy="546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781751" imgH="3914671" progId="Excel.Sheet.12">
                  <p:link updateAutomatic="1"/>
                </p:oleObj>
              </mc:Choice>
              <mc:Fallback>
                <p:oleObj name="Worksheet" r:id="rId3" imgW="5781751" imgH="3914671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7F51FA9-FEEB-95E8-ED32-AF47851BEF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0575" y="893763"/>
                        <a:ext cx="8070850" cy="546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E37808-5EB9-4F56-8B6F-C926E48FE4AC}"/>
              </a:ext>
            </a:extLst>
          </p:cNvPr>
          <p:cNvSpPr/>
          <p:nvPr/>
        </p:nvSpPr>
        <p:spPr>
          <a:xfrm>
            <a:off x="7746521" y="811906"/>
            <a:ext cx="1199072" cy="546390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D57A62-B722-DDCD-FA13-8FDA590D5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EPS :</a:t>
            </a:r>
            <a:r>
              <a:rPr lang="th-TH"/>
              <a:t> </a:t>
            </a:r>
            <a:r>
              <a:rPr lang="en-US"/>
              <a:t>Growth Rate </a:t>
            </a:r>
            <a:r>
              <a:rPr lang="th-TH"/>
              <a:t>ตลาดหุ้นสำคัญๆ 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B65C6-8961-BB74-B4C6-970049630597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6137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F642BC-11C1-113D-3B4F-3CEE2905A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ผลตอบแทนตลาดหุ้นไทย เทียบกับตลาดโลก</a:t>
            </a:r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9F7B79F-C629-CD42-F48C-84B4F350C4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478520"/>
              </p:ext>
            </p:extLst>
          </p:nvPr>
        </p:nvGraphicFramePr>
        <p:xfrm>
          <a:off x="1192213" y="717550"/>
          <a:ext cx="9810750" cy="562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372649" imgH="5953056" progId="Excel.Sheet.12">
                  <p:link updateAutomatic="1"/>
                </p:oleObj>
              </mc:Choice>
              <mc:Fallback>
                <p:oleObj name="Worksheet" r:id="rId3" imgW="10372649" imgH="5953056" progId="Excel.Sheet.12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9F7B79F-C629-CD42-F48C-84B4F350C4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2213" y="717550"/>
                        <a:ext cx="9810750" cy="562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6DDD3F7-AC15-9B41-ACC8-EB2DCB89A5AE}"/>
              </a:ext>
            </a:extLst>
          </p:cNvPr>
          <p:cNvSpPr txBox="1"/>
          <p:nvPr/>
        </p:nvSpPr>
        <p:spPr>
          <a:xfrm>
            <a:off x="-1597794" y="646941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3228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F642BC-11C1-113D-3B4F-3CEE2905A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ตลาดหุ้นไทย อยู่ในภาวะซบเซา กินเวลานานที่สุดที่เคยมีมา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DD3F7-AC15-9B41-ACC8-EB2DCB89A5AE}"/>
              </a:ext>
            </a:extLst>
          </p:cNvPr>
          <p:cNvSpPr txBox="1"/>
          <p:nvPr/>
        </p:nvSpPr>
        <p:spPr>
          <a:xfrm>
            <a:off x="-1597794" y="646941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7DC89A8-48CB-6B72-459C-27B7941DB1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198812"/>
              </p:ext>
            </p:extLst>
          </p:nvPr>
        </p:nvGraphicFramePr>
        <p:xfrm>
          <a:off x="782638" y="847725"/>
          <a:ext cx="10701337" cy="540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1906098" imgH="6019765" progId="Excel.Sheet.12">
                  <p:link updateAutomatic="1"/>
                </p:oleObj>
              </mc:Choice>
              <mc:Fallback>
                <p:oleObj name="Worksheet" r:id="rId3" imgW="11906098" imgH="601976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2638" y="847725"/>
                        <a:ext cx="10701337" cy="5408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07646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42A78EA-6B2A-7EF7-81C2-4CA61B8DA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D562A4-8DCA-E0C4-D4EE-C3B66B739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4" y="855774"/>
            <a:ext cx="8112423" cy="5506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3D8A9-6FBE-035A-7E95-5212A94E0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/>
              <a:t>กำไรปี ’25 : แรงกดดันต่อกำไรตลาด ยังมีให้เห็น</a:t>
            </a:r>
            <a:endParaRPr lang="en-US" sz="4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D2FE93-CBB7-34E6-31D4-100A4223CE44}"/>
              </a:ext>
            </a:extLst>
          </p:cNvPr>
          <p:cNvSpPr/>
          <p:nvPr/>
        </p:nvSpPr>
        <p:spPr>
          <a:xfrm>
            <a:off x="8404011" y="855774"/>
            <a:ext cx="3591831" cy="5632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69863" marR="0" lvl="1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เราปรับกำไรปี  2025 ลงจากประมาณการเดิม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12%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จาก 1.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09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ล้านล้านบาท มาเป็น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9.5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8 แสนล้านบาท  และคาดการณ์กำไรจะขยายตัว 6.4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%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(เดิม 20.2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%)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โดยมีค่า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Forward P/E 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อยู่ที่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14.9x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(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1149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จุด)</a:t>
            </a:r>
            <a:endParaRPr kumimoji="0" lang="th-TH" sz="2000" b="0" i="0" u="none" strike="sng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  <a:p>
            <a:pPr marL="169863" marR="0" lvl="1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EPS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ปี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2025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ปรับลดจาก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87.1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เป็น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77.2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บาท.....  ดัชนีฯ สิ้นปี คาดจบที่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1293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จากครั้งก่อนคาดไว้ที่ 1398 จุด </a:t>
            </a:r>
          </a:p>
          <a:p>
            <a:pPr marL="169863" marR="0" lvl="1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ปี 202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6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คาดกำไรจะขยายตัว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3.7%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(เดิม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24%) 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อยู่ที่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9.94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แสนล้านบาท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; EPS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80.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2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บาท/หุ้น ค่า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Forward P/E 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อยู่ที่ 14.3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x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144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9 จุด)</a:t>
            </a:r>
          </a:p>
          <a:p>
            <a:pPr marL="169863" marR="0" lvl="1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เป้าหมายดัชนีฯ ปี 2026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ที่ 134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4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จุด โดยใช้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P/E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ที่ (16.75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x)</a:t>
            </a:r>
          </a:p>
          <a:p>
            <a:pPr marL="169863" marR="0" lvl="1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000" b="0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ความเสี่ยงที่จะทำให้ ดัชนีฯ ปี 2025</a:t>
            </a: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</a:t>
            </a:r>
            <a:r>
              <a:rPr kumimoji="0" lang="th-TH" sz="2000" b="0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ไปไม่ถึงเป้าหมาย คือ ความกังวลมาตรการภาษีศุลกากรของสหรัฐฯ ความไม่แน่นอนเศรษฐกิจไทย และผลประกอบการบริษัทจดทะเบียน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6460523-ED1C-658B-25A7-87532DB34F0A}"/>
              </a:ext>
            </a:extLst>
          </p:cNvPr>
          <p:cNvSpPr txBox="1">
            <a:spLocks/>
          </p:cNvSpPr>
          <p:nvPr/>
        </p:nvSpPr>
        <p:spPr>
          <a:xfrm>
            <a:off x="3431704" y="652025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94A16-F757-4587-9A9D-DD6AF91B7C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51E107-818E-0B24-2D01-44CC0C4E9DD8}"/>
              </a:ext>
            </a:extLst>
          </p:cNvPr>
          <p:cNvSpPr/>
          <p:nvPr/>
        </p:nvSpPr>
        <p:spPr>
          <a:xfrm>
            <a:off x="3390210" y="4555533"/>
            <a:ext cx="623656" cy="28803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5F9438-9ABC-AC46-FF38-2DE6DE15515F}"/>
              </a:ext>
            </a:extLst>
          </p:cNvPr>
          <p:cNvSpPr/>
          <p:nvPr/>
        </p:nvSpPr>
        <p:spPr>
          <a:xfrm>
            <a:off x="5784172" y="4584134"/>
            <a:ext cx="623656" cy="28803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2D2F4EE-7E45-A0E1-4C7D-E2525F9200D6}"/>
              </a:ext>
            </a:extLst>
          </p:cNvPr>
          <p:cNvSpPr/>
          <p:nvPr/>
        </p:nvSpPr>
        <p:spPr>
          <a:xfrm rot="3440696">
            <a:off x="3911124" y="4252051"/>
            <a:ext cx="538401" cy="4362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BF7E0EF-3A1F-7109-0957-A2B7CAAC89D3}"/>
              </a:ext>
            </a:extLst>
          </p:cNvPr>
          <p:cNvSpPr/>
          <p:nvPr/>
        </p:nvSpPr>
        <p:spPr>
          <a:xfrm rot="3440696">
            <a:off x="6360840" y="4165685"/>
            <a:ext cx="538401" cy="4362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247753595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5F419-737B-C8A7-9F9B-8E5069873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4" y="0"/>
            <a:ext cx="11803976" cy="68580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3065F83-012F-BCBD-307E-210AD1FD776B}"/>
              </a:ext>
            </a:extLst>
          </p:cNvPr>
          <p:cNvSpPr/>
          <p:nvPr/>
        </p:nvSpPr>
        <p:spPr>
          <a:xfrm rot="9462259">
            <a:off x="2377644" y="3455640"/>
            <a:ext cx="886408" cy="7277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932A2FD-A388-9574-F973-8650CA065D98}"/>
              </a:ext>
            </a:extLst>
          </p:cNvPr>
          <p:cNvSpPr/>
          <p:nvPr/>
        </p:nvSpPr>
        <p:spPr>
          <a:xfrm rot="9462259">
            <a:off x="4708818" y="3405099"/>
            <a:ext cx="886408" cy="727788"/>
          </a:xfrm>
          <a:prstGeom prst="rightArrow">
            <a:avLst/>
          </a:prstGeom>
          <a:solidFill>
            <a:srgbClr val="33CC3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617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7ED557-B985-79EF-7252-2FD778F8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การลงนามปฏิญญาไทย-กัมพูชา และบทบาทของทรัมป์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C5EFE-93EE-FE7F-3FFC-DA5A4CAF68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75" b="2786"/>
          <a:stretch>
            <a:fillRect/>
          </a:stretch>
        </p:blipFill>
        <p:spPr>
          <a:xfrm>
            <a:off x="956503" y="3009293"/>
            <a:ext cx="3428884" cy="3412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27C756-9C45-92F3-A181-DE702B44DF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29" r="9129"/>
          <a:stretch>
            <a:fillRect/>
          </a:stretch>
        </p:blipFill>
        <p:spPr>
          <a:xfrm>
            <a:off x="956503" y="932563"/>
            <a:ext cx="3428884" cy="19372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1D82C4-53D1-A24C-B95A-1DBCF0735FF4}"/>
              </a:ext>
            </a:extLst>
          </p:cNvPr>
          <p:cNvSpPr txBox="1"/>
          <p:nvPr/>
        </p:nvSpPr>
        <p:spPr>
          <a:xfrm>
            <a:off x="4909000" y="1157712"/>
            <a:ext cx="66516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นายอนุทิน ชาญวีรกูล </a:t>
            </a:r>
            <a:r>
              <a:rPr lang="th-TH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นายกรัฐมนตรีไทย และ</a:t>
            </a:r>
            <a:r>
              <a:rPr lang="th-TH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นายฮุน มาเนต </a:t>
            </a:r>
            <a:r>
              <a:rPr lang="th-TH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นายกรัฐมนตรีกัมพูชา ได้ลงนามใน "ปฏิญญาร่วม" (</a:t>
            </a:r>
            <a:r>
              <a:rPr lang="en-US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Joint Declaration) </a:t>
            </a:r>
            <a:r>
              <a:rPr lang="th-TH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ที่กรุงกัวลาลัมเปอร์ ประเทศมาเลเซีย เมื่อวันอาทิตย์ที่ 26 ต.ค. 2568 โดยมีประธานาธิบดีโดนัลด์ ทรัมป์ และนายอันวาร์ อิบราฮิม นายกรัฐมนตรีมาเลเซีย ร่วมเป็นสักขีพยาน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7395F2-0B7E-F79C-EB97-836B8203DA0B}"/>
              </a:ext>
            </a:extLst>
          </p:cNvPr>
          <p:cNvSpPr txBox="1"/>
          <p:nvPr/>
        </p:nvSpPr>
        <p:spPr>
          <a:xfrm>
            <a:off x="4909000" y="2081042"/>
            <a:ext cx="64958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h-TH" altLang="en-US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บทบาททรัมป์</a:t>
            </a:r>
            <a:r>
              <a:rPr lang="en-US" altLang="en-US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:</a:t>
            </a:r>
            <a:r>
              <a:rPr lang="th-TH" altLang="en-US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 ทรัมป์เรียกว่าเป็น </a:t>
            </a:r>
            <a:r>
              <a:rPr lang="en-US" altLang="en-US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"</a:t>
            </a:r>
            <a:r>
              <a:rPr lang="th-TH" altLang="en-US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ข้อตกลงสันติภาพ</a:t>
            </a:r>
            <a:r>
              <a:rPr lang="en-US" altLang="en-US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" (Peace Deal)</a:t>
            </a:r>
            <a:r>
              <a:rPr lang="th-TH" altLang="en-US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 และกล่าวว่าตนเองเป็นผู้ช่วยไกล่เกลี่ย นายกฯ กัมพูชาได้เสนอชื่อทรัมป์เข้ารับ </a:t>
            </a:r>
            <a:r>
              <a:rPr lang="th-TH" altLang="en-US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รางวัลโนเบลสาขาสันติภาพ</a:t>
            </a:r>
            <a:r>
              <a:rPr lang="th-TH" altLang="en-US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 จากบทบาทนี้</a:t>
            </a:r>
            <a:endParaRPr lang="en-US" altLang="en-US" sz="2400" dirty="0">
              <a:latin typeface="DB Heavent Light" panose="02000506060000020004" pitchFamily="2" charset="-34"/>
              <a:cs typeface="DB Heavent Light" panose="02000506060000020004" pitchFamily="2" charset="-34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h-TH" altLang="en-US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เงื่อนไขของไทย</a:t>
            </a:r>
            <a:r>
              <a:rPr lang="en-US" altLang="en-US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:</a:t>
            </a:r>
            <a:r>
              <a:rPr lang="th-TH" altLang="en-US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 ฝ่ายไทยยืนยันว่าเอกสารนี้เป็นเพียง </a:t>
            </a:r>
            <a:r>
              <a:rPr lang="en-US" altLang="en-US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"</a:t>
            </a:r>
            <a:r>
              <a:rPr lang="th-TH" altLang="en-US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หนทางสู่สันติภาพ</a:t>
            </a:r>
            <a:r>
              <a:rPr lang="en-US" altLang="en-US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" (pathway towards peace)</a:t>
            </a:r>
            <a:r>
              <a:rPr lang="th-TH" altLang="en-US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 และสันติภาพจะเกิดขึ้นได้ต่อเมื่อกัมพูชาดำเนินการตาม </a:t>
            </a:r>
            <a:r>
              <a:rPr lang="en-US" altLang="en-US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4</a:t>
            </a:r>
            <a:r>
              <a:rPr lang="th-TH" altLang="en-US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 เงื่อนไขที่ตกลงกันไว้ รวมถึง </a:t>
            </a:r>
            <a:r>
              <a:rPr lang="th-TH" altLang="en-US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การถอนอาวุธหนัก การกู้ทุ่นระเบิด</a:t>
            </a:r>
            <a:r>
              <a:rPr lang="th-TH" altLang="en-US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 และการจัดการเรื่องการรุกล้ำในเขตไทย</a:t>
            </a:r>
            <a:endParaRPr lang="en-US" altLang="en-US" sz="2400" dirty="0">
              <a:latin typeface="DB Heavent Light" panose="02000506060000020004" pitchFamily="2" charset="-34"/>
              <a:cs typeface="DB Heavent Light" panose="02000506060000020004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0D0C05-EC11-A16E-7741-570EBEC0A0A3}"/>
              </a:ext>
            </a:extLst>
          </p:cNvPr>
          <p:cNvSpPr txBox="1"/>
          <p:nvPr/>
        </p:nvSpPr>
        <p:spPr>
          <a:xfrm>
            <a:off x="10570854" y="752079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3D66"/>
                </a:solidFill>
                <a:latin typeface="DB Heavent Light"/>
                <a:cs typeface="DB Heavent Light"/>
              </a:rPr>
              <a:t>2</a:t>
            </a:r>
            <a:r>
              <a:rPr lang="th-TH" dirty="0">
                <a:solidFill>
                  <a:srgbClr val="003D66"/>
                </a:solidFill>
                <a:latin typeface="DB Heavent Light"/>
                <a:cs typeface="DB Heavent Light"/>
              </a:rPr>
              <a:t>7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Oct 25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D716DF-B221-A216-3167-D0FE96F1E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965" y="4741181"/>
            <a:ext cx="2533650" cy="17049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A6F57D-692F-C0D0-5F7B-374E2FF8B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877" y="4716690"/>
            <a:ext cx="25336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1047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4DFFAA5-7F57-AD71-6788-DBEBB7A049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526076"/>
              </p:ext>
            </p:extLst>
          </p:nvPr>
        </p:nvGraphicFramePr>
        <p:xfrm>
          <a:off x="112713" y="3282950"/>
          <a:ext cx="26670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667000" imgH="1981339" progId="Excel.Sheet.12">
                  <p:link updateAutomatic="1"/>
                </p:oleObj>
              </mc:Choice>
              <mc:Fallback>
                <p:oleObj name="Worksheet" r:id="rId3" imgW="2667000" imgH="198133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713" y="3282950"/>
                        <a:ext cx="2667000" cy="198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3169D3A1-DAAE-C96B-F5BE-F02DAD887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การปรับ </a:t>
            </a:r>
            <a:r>
              <a:rPr lang="en-US"/>
              <a:t>EPS </a:t>
            </a:r>
            <a:r>
              <a:rPr lang="th-TH"/>
              <a:t>ตลาดหุ้นสำคัญๆ</a:t>
            </a:r>
            <a:r>
              <a:rPr lang="en-US"/>
              <a:t>  </a:t>
            </a:r>
            <a:r>
              <a:rPr lang="th-TH"/>
              <a:t>ปี 202</a:t>
            </a:r>
            <a:r>
              <a:rPr lang="en-US"/>
              <a:t>5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3AEB50-62C8-2C34-DF8C-BFC7B1C95095}"/>
              </a:ext>
            </a:extLst>
          </p:cNvPr>
          <p:cNvCxnSpPr>
            <a:cxnSpLocks/>
          </p:cNvCxnSpPr>
          <p:nvPr/>
        </p:nvCxnSpPr>
        <p:spPr>
          <a:xfrm>
            <a:off x="1672355" y="4523637"/>
            <a:ext cx="804145" cy="0"/>
          </a:xfrm>
          <a:prstGeom prst="straightConnector1">
            <a:avLst/>
          </a:prstGeom>
          <a:ln w="38100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F66CE84-D799-B523-AFD0-5991ECE1D9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4378"/>
              </p:ext>
            </p:extLst>
          </p:nvPr>
        </p:nvGraphicFramePr>
        <p:xfrm>
          <a:off x="171450" y="985838"/>
          <a:ext cx="2695575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2695651" imgH="1885950" progId="Excel.Sheet.12">
                  <p:link updateAutomatic="1"/>
                </p:oleObj>
              </mc:Choice>
              <mc:Fallback>
                <p:oleObj name="Worksheet" r:id="rId5" imgW="2695651" imgH="188595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1450" y="985838"/>
                        <a:ext cx="2695575" cy="188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A7B4449-2D1F-6342-6018-9E0E43BCB8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566331"/>
              </p:ext>
            </p:extLst>
          </p:nvPr>
        </p:nvGraphicFramePr>
        <p:xfrm>
          <a:off x="3165475" y="900113"/>
          <a:ext cx="2686050" cy="197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2685898" imgH="1971675" progId="Excel.Sheet.12">
                  <p:link updateAutomatic="1"/>
                </p:oleObj>
              </mc:Choice>
              <mc:Fallback>
                <p:oleObj name="Worksheet" r:id="rId7" imgW="2685898" imgH="197167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65475" y="900113"/>
                        <a:ext cx="2686050" cy="197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0A14530-18FE-16FC-5A90-B443737977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320461"/>
              </p:ext>
            </p:extLst>
          </p:nvPr>
        </p:nvGraphicFramePr>
        <p:xfrm>
          <a:off x="6302375" y="900113"/>
          <a:ext cx="2667000" cy="193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2667000" imgH="1933644" progId="Excel.Sheet.12">
                  <p:link updateAutomatic="1"/>
                </p:oleObj>
              </mc:Choice>
              <mc:Fallback>
                <p:oleObj name="Worksheet" r:id="rId9" imgW="2667000" imgH="193364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02375" y="900113"/>
                        <a:ext cx="2667000" cy="1933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4EA3F3B-F05C-48B0-B127-AB7AEDEB49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035563"/>
              </p:ext>
            </p:extLst>
          </p:nvPr>
        </p:nvGraphicFramePr>
        <p:xfrm>
          <a:off x="3201988" y="3282950"/>
          <a:ext cx="2667000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1" imgW="2667000" imgH="1962323" progId="Excel.Sheet.12">
                  <p:link updateAutomatic="1"/>
                </p:oleObj>
              </mc:Choice>
              <mc:Fallback>
                <p:oleObj name="Worksheet" r:id="rId11" imgW="2667000" imgH="196232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01988" y="3282950"/>
                        <a:ext cx="2667000" cy="196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BFD3EDD-A03C-70F2-B628-78D8668498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721679"/>
              </p:ext>
            </p:extLst>
          </p:nvPr>
        </p:nvGraphicFramePr>
        <p:xfrm>
          <a:off x="6323013" y="3282950"/>
          <a:ext cx="2686050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3" imgW="2685898" imgH="1962323" progId="Excel.Sheet.12">
                  <p:link updateAutomatic="1"/>
                </p:oleObj>
              </mc:Choice>
              <mc:Fallback>
                <p:oleObj name="Worksheet" r:id="rId13" imgW="2685898" imgH="196232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23013" y="3282950"/>
                        <a:ext cx="2686050" cy="196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FBE38E2-2C0D-D3AB-F105-70241E272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942176"/>
              </p:ext>
            </p:extLst>
          </p:nvPr>
        </p:nvGraphicFramePr>
        <p:xfrm>
          <a:off x="9263063" y="820738"/>
          <a:ext cx="2733675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5" imgW="2733751" imgH="1943308" progId="Excel.Sheet.12">
                  <p:link updateAutomatic="1"/>
                </p:oleObj>
              </mc:Choice>
              <mc:Fallback>
                <p:oleObj name="Worksheet" r:id="rId15" imgW="2733751" imgH="194330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263063" y="820738"/>
                        <a:ext cx="2733675" cy="194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6914E563-8BCC-7968-C9C5-4FF7B5852B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789696"/>
              </p:ext>
            </p:extLst>
          </p:nvPr>
        </p:nvGraphicFramePr>
        <p:xfrm>
          <a:off x="9310688" y="3168650"/>
          <a:ext cx="2686050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7" imgW="2685898" imgH="1962323" progId="Excel.Sheet.12">
                  <p:link updateAutomatic="1"/>
                </p:oleObj>
              </mc:Choice>
              <mc:Fallback>
                <p:oleObj name="Worksheet" r:id="rId17" imgW="2685898" imgH="196232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310688" y="3168650"/>
                        <a:ext cx="2686050" cy="196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00395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05C2FC-58DA-531A-1AC5-21A2DA4E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Forward P/E </a:t>
            </a:r>
            <a:r>
              <a:rPr lang="th-TH"/>
              <a:t>ของ </a:t>
            </a:r>
            <a:r>
              <a:rPr lang="en-US"/>
              <a:t>SET Index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6FEF9-1A65-AE16-B36C-7BC14DB5DF44}"/>
              </a:ext>
            </a:extLst>
          </p:cNvPr>
          <p:cNvSpPr txBox="1"/>
          <p:nvPr/>
        </p:nvSpPr>
        <p:spPr>
          <a:xfrm>
            <a:off x="1996751" y="6265060"/>
            <a:ext cx="612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2">
                    <a:lumMod val="90000"/>
                  </a:schemeClr>
                </a:solidFill>
              </a:rPr>
              <a:t>D:\Google Drive\Bloomberg\PER Emerging market.xlsx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4623113-8034-47F8-036C-C207B865BD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308819"/>
              </p:ext>
            </p:extLst>
          </p:nvPr>
        </p:nvGraphicFramePr>
        <p:xfrm>
          <a:off x="1187450" y="774700"/>
          <a:ext cx="9817100" cy="564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944149" imgH="6295956" progId="Excel.Sheet.12">
                  <p:link updateAutomatic="1"/>
                </p:oleObj>
              </mc:Choice>
              <mc:Fallback>
                <p:oleObj name="Worksheet" r:id="rId2" imgW="10944149" imgH="629595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7450" y="774700"/>
                        <a:ext cx="9817100" cy="564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200994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14E500E-1FE2-F530-DA4F-5F907DDA84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24763"/>
              </p:ext>
            </p:extLst>
          </p:nvPr>
        </p:nvGraphicFramePr>
        <p:xfrm>
          <a:off x="158750" y="923925"/>
          <a:ext cx="11734800" cy="500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3049098" imgH="5572125" progId="Excel.Sheet.12">
                  <p:link updateAutomatic="1"/>
                </p:oleObj>
              </mc:Choice>
              <mc:Fallback>
                <p:oleObj name="Worksheet" r:id="rId3" imgW="13049098" imgH="557212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50" y="923925"/>
                        <a:ext cx="11734800" cy="5008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9A053E8-2FA8-B562-20D3-06B2AAA79DDE}"/>
              </a:ext>
            </a:extLst>
          </p:cNvPr>
          <p:cNvSpPr txBox="1"/>
          <p:nvPr/>
        </p:nvSpPr>
        <p:spPr>
          <a:xfrm>
            <a:off x="1182656" y="6356093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2">
                    <a:lumMod val="90000"/>
                  </a:schemeClr>
                </a:solidFill>
              </a:rPr>
              <a:t>D:\Google Drive\Bloomberg\Earning Yield Analysis  01 28MAR2023.xlsx</a:t>
            </a:r>
          </a:p>
        </p:txBody>
      </p:sp>
    </p:spTree>
    <p:extLst>
      <p:ext uri="{BB962C8B-B14F-4D97-AF65-F5344CB8AC3E}">
        <p14:creationId xmlns:p14="http://schemas.microsoft.com/office/powerpoint/2010/main" val="419490498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2383783-2D9C-2393-F55C-1EA196AC9E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126765"/>
              </p:ext>
            </p:extLst>
          </p:nvPr>
        </p:nvGraphicFramePr>
        <p:xfrm>
          <a:off x="690563" y="598488"/>
          <a:ext cx="10810875" cy="56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810951" imgH="5657850" progId="Excel.Sheet.12">
                  <p:link updateAutomatic="1"/>
                </p:oleObj>
              </mc:Choice>
              <mc:Fallback>
                <p:oleObj name="Worksheet" r:id="rId2" imgW="10810951" imgH="565785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0563" y="598488"/>
                        <a:ext cx="10810875" cy="565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CCFF172-4A0B-A37D-ADE3-AA76023CF562}"/>
              </a:ext>
            </a:extLst>
          </p:cNvPr>
          <p:cNvCxnSpPr>
            <a:cxnSpLocks/>
          </p:cNvCxnSpPr>
          <p:nvPr/>
        </p:nvCxnSpPr>
        <p:spPr>
          <a:xfrm>
            <a:off x="2020854" y="3484985"/>
            <a:ext cx="7949682" cy="0"/>
          </a:xfrm>
          <a:prstGeom prst="straightConnector1">
            <a:avLst/>
          </a:prstGeom>
          <a:ln w="38100">
            <a:solidFill>
              <a:srgbClr val="33CC3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Right 5">
            <a:extLst>
              <a:ext uri="{FF2B5EF4-FFF2-40B4-BE49-F238E27FC236}">
                <a16:creationId xmlns:a16="http://schemas.microsoft.com/office/drawing/2014/main" id="{1A733C2E-FDC9-F922-0FF6-1B29A4F117DE}"/>
              </a:ext>
            </a:extLst>
          </p:cNvPr>
          <p:cNvSpPr/>
          <p:nvPr/>
        </p:nvSpPr>
        <p:spPr>
          <a:xfrm rot="20188632">
            <a:off x="3788045" y="3404738"/>
            <a:ext cx="643812" cy="5854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A0485-AE09-9879-781A-D552B7360C07}"/>
              </a:ext>
            </a:extLst>
          </p:cNvPr>
          <p:cNvSpPr txBox="1"/>
          <p:nvPr/>
        </p:nvSpPr>
        <p:spPr>
          <a:xfrm>
            <a:off x="1182656" y="6356093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2">
                    <a:lumMod val="90000"/>
                  </a:schemeClr>
                </a:solidFill>
              </a:rPr>
              <a:t>D:\Google Drive\Bloomberg\Earning Yield Analysis  01 28MAR2023.xlsx</a:t>
            </a:r>
          </a:p>
        </p:txBody>
      </p:sp>
    </p:spTree>
    <p:extLst>
      <p:ext uri="{BB962C8B-B14F-4D97-AF65-F5344CB8AC3E}">
        <p14:creationId xmlns:p14="http://schemas.microsoft.com/office/powerpoint/2010/main" val="421289567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47AEE-8FE3-AA8E-1513-F092779D5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673721D-7970-82D7-AA24-82ED4DE3E4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465534"/>
              </p:ext>
            </p:extLst>
          </p:nvPr>
        </p:nvGraphicFramePr>
        <p:xfrm>
          <a:off x="704850" y="600075"/>
          <a:ext cx="10782300" cy="56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782300" imgH="5657850" progId="Excel.Sheet.12">
                  <p:link updateAutomatic="1"/>
                </p:oleObj>
              </mc:Choice>
              <mc:Fallback>
                <p:oleObj name="Worksheet" r:id="rId2" imgW="10782300" imgH="5657850" progId="Excel.Sheet.12">
                  <p:link updateAutomatic="1"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1BBC56A-33E9-495A-B761-B3B49DF01D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4850" y="600075"/>
                        <a:ext cx="10782300" cy="565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B949A94E-A5BA-EF1D-949F-2D9B16AAEA92}"/>
              </a:ext>
            </a:extLst>
          </p:cNvPr>
          <p:cNvSpPr/>
          <p:nvPr/>
        </p:nvSpPr>
        <p:spPr>
          <a:xfrm>
            <a:off x="9822731" y="3720974"/>
            <a:ext cx="1041428" cy="1186004"/>
          </a:xfrm>
          <a:prstGeom prst="rect">
            <a:avLst/>
          </a:prstGeom>
          <a:solidFill>
            <a:srgbClr val="FEDA66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277035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E6223A-D0BF-FF42-7023-FAEDD3D918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499" y="1026245"/>
            <a:ext cx="297482" cy="220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2FEB0-F993-DF03-E06C-50C56981C8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5656" y="5235110"/>
            <a:ext cx="306394" cy="227031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2D62CC2-EE91-15AF-D410-B04B2043469E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28B7E5-A91F-D471-3165-86FE4624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50350"/>
            <a:ext cx="9487989" cy="771181"/>
          </a:xfrm>
        </p:spPr>
        <p:txBody>
          <a:bodyPr/>
          <a:lstStyle/>
          <a:p>
            <a:r>
              <a:rPr lang="en-US"/>
              <a:t>SET Profitability as of  2Q-2025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39E02-0089-7BC9-DA84-0195E6F63113}"/>
              </a:ext>
            </a:extLst>
          </p:cNvPr>
          <p:cNvSpPr txBox="1"/>
          <p:nvPr/>
        </p:nvSpPr>
        <p:spPr>
          <a:xfrm>
            <a:off x="0" y="6309177"/>
            <a:ext cx="3433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2">
                    <a:lumMod val="90000"/>
                  </a:schemeClr>
                </a:solidFill>
              </a:rPr>
              <a:t>E:\Google Drive\Bloomberg\Forex Gain-loss 001 04SEP2025.xlsx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3F0A7C1-B72A-C3EA-8046-5F5E8B67D7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740926"/>
              </p:ext>
            </p:extLst>
          </p:nvPr>
        </p:nvGraphicFramePr>
        <p:xfrm>
          <a:off x="627063" y="911225"/>
          <a:ext cx="5397500" cy="245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8696249" imgH="3962365" progId="Excel.Sheet.12">
                  <p:link updateAutomatic="1"/>
                </p:oleObj>
              </mc:Choice>
              <mc:Fallback>
                <p:oleObj name="Worksheet" r:id="rId5" imgW="8696249" imgH="396236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7063" y="911225"/>
                        <a:ext cx="5397500" cy="2459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6FC35CC-022C-1CEE-7877-EE5F6F1F76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961931"/>
              </p:ext>
            </p:extLst>
          </p:nvPr>
        </p:nvGraphicFramePr>
        <p:xfrm>
          <a:off x="7680325" y="3568700"/>
          <a:ext cx="3605213" cy="247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324551" imgH="3648144" progId="Excel.Sheet.12">
                  <p:link updateAutomatic="1"/>
                </p:oleObj>
              </mc:Choice>
              <mc:Fallback>
                <p:oleObj name="Worksheet" r:id="rId7" imgW="5324551" imgH="364814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80325" y="3568700"/>
                        <a:ext cx="3605213" cy="247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68EBD5A-11BD-8E57-5102-71F4AC3586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684836"/>
              </p:ext>
            </p:extLst>
          </p:nvPr>
        </p:nvGraphicFramePr>
        <p:xfrm>
          <a:off x="433388" y="3567113"/>
          <a:ext cx="6429375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6429451" imgH="2657475" progId="Excel.Sheet.12">
                  <p:link updateAutomatic="1"/>
                </p:oleObj>
              </mc:Choice>
              <mc:Fallback>
                <p:oleObj name="Worksheet" r:id="rId9" imgW="6429451" imgH="265747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3388" y="3567113"/>
                        <a:ext cx="6429375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BE8DF67-D31B-7666-6434-D7C6E5BDB9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141182"/>
              </p:ext>
            </p:extLst>
          </p:nvPr>
        </p:nvGraphicFramePr>
        <p:xfrm>
          <a:off x="6742113" y="876300"/>
          <a:ext cx="4918075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1" imgW="5429098" imgH="2876619" progId="Excel.Sheet.12">
                  <p:link updateAutomatic="1"/>
                </p:oleObj>
              </mc:Choice>
              <mc:Fallback>
                <p:oleObj name="Worksheet" r:id="rId11" imgW="5429098" imgH="287661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42113" y="876300"/>
                        <a:ext cx="4918075" cy="2606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847988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BBE7108-3D57-275F-4862-BF048DCC4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4C0AEC-77F7-6C8E-A703-3B397D4BAF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499" y="1026245"/>
            <a:ext cx="297482" cy="220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D39A2B-2E14-7A88-100F-AC994D2B56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5656" y="5235110"/>
            <a:ext cx="306394" cy="227031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0532DC57-89D4-F963-1D81-9D49AFA5A866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D64A5FF-4D2D-B15D-9D1E-C197E2157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50350"/>
            <a:ext cx="9487989" cy="771181"/>
          </a:xfrm>
        </p:spPr>
        <p:txBody>
          <a:bodyPr/>
          <a:lstStyle/>
          <a:p>
            <a:r>
              <a:rPr lang="en-US"/>
              <a:t>SET Profitability as of  1Q-2025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567E15-75B6-D98C-DC76-5876C20C5091}"/>
              </a:ext>
            </a:extLst>
          </p:cNvPr>
          <p:cNvSpPr txBox="1"/>
          <p:nvPr/>
        </p:nvSpPr>
        <p:spPr>
          <a:xfrm>
            <a:off x="0" y="6309177"/>
            <a:ext cx="3433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2">
                    <a:lumMod val="90000"/>
                  </a:schemeClr>
                </a:solidFill>
              </a:rPr>
              <a:t>E:\Google Drive\Bloomberg\Forex Gain-loss 001 30MAY2025.xlsx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8A08EF6-9688-CA23-9800-E2B72ECA35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913" y="852488"/>
          <a:ext cx="5448300" cy="244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8763000" imgH="3924335" progId="Excel.Sheet.12">
                  <p:link updateAutomatic="1"/>
                </p:oleObj>
              </mc:Choice>
              <mc:Fallback>
                <p:oleObj name="Worksheet" r:id="rId5" imgW="8763000" imgH="3924335" progId="Excel.Sheet.12">
                  <p:link updateAutomatic="1"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73AA1CE-9A28-3BAB-87B8-1A2FE536E7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5913" y="852488"/>
                        <a:ext cx="5448300" cy="244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B30577C-28B8-39A0-B0A8-2DFA6CE8CA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913" y="3652838"/>
          <a:ext cx="61722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6429451" imgH="2657475" progId="Excel.Sheet.12">
                  <p:link updateAutomatic="1"/>
                </p:oleObj>
              </mc:Choice>
              <mc:Fallback>
                <p:oleObj name="Worksheet" r:id="rId7" imgW="6429451" imgH="2657475" progId="Excel.Sheet.12">
                  <p:link updateAutomatic="1"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B1025A1-AB54-E8B4-4B18-150B080A00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5913" y="3652838"/>
                        <a:ext cx="6172200" cy="2552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EE92B51-BE72-E0D6-52CC-50DC8AE103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5475" y="820738"/>
          <a:ext cx="4470400" cy="254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5429098" imgH="3095764" progId="Excel.Sheet.12">
                  <p:link updateAutomatic="1"/>
                </p:oleObj>
              </mc:Choice>
              <mc:Fallback>
                <p:oleObj name="Worksheet" r:id="rId9" imgW="5429098" imgH="3095764" progId="Excel.Sheet.12">
                  <p:link updateAutomatic="1"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1DF03AC-3E7B-8059-2A9C-01D9A810DF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75475" y="820738"/>
                        <a:ext cx="4470400" cy="254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8FD11C9-DFA7-2F02-8309-7BE1AF2F35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7425" y="3487738"/>
          <a:ext cx="3921125" cy="265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1" imgW="5390998" imgH="3648144" progId="Excel.Sheet.12">
                  <p:link updateAutomatic="1"/>
                </p:oleObj>
              </mc:Choice>
              <mc:Fallback>
                <p:oleObj name="Worksheet" r:id="rId11" imgW="5390998" imgH="3648144" progId="Excel.Sheet.12">
                  <p:link updateAutomatic="1"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57E08D46-4973-A50C-2B3A-054031E8F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37425" y="3487738"/>
                        <a:ext cx="3921125" cy="265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770155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920EC4F-9D3B-F363-EEDD-36792E51A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C9CC0E-5847-F299-3568-C5337F0F9D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499" y="1026245"/>
            <a:ext cx="297482" cy="220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551ED-DC17-E84C-AAFC-9B121BE83F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5656" y="5235110"/>
            <a:ext cx="306394" cy="227031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3505CF74-194F-FA3A-861D-F8828A369721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EFC473-F8F4-8A14-C8FB-50E8AC8CE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50350"/>
            <a:ext cx="9487989" cy="771181"/>
          </a:xfrm>
        </p:spPr>
        <p:txBody>
          <a:bodyPr/>
          <a:lstStyle/>
          <a:p>
            <a:r>
              <a:rPr lang="en-US"/>
              <a:t>SET Profitability as of  4Q-2024</a:t>
            </a:r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4723F5A-E1B2-6130-C397-E2875052E2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775" y="873125"/>
          <a:ext cx="5300663" cy="237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8763000" imgH="3924335" progId="Excel.Sheet.12">
                  <p:link updateAutomatic="1"/>
                </p:oleObj>
              </mc:Choice>
              <mc:Fallback>
                <p:oleObj name="Worksheet" r:id="rId5" imgW="8763000" imgH="3924335" progId="Excel.Sheet.12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806526E-F870-0023-E13C-FAD5F16FAC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8775" y="873125"/>
                        <a:ext cx="5300663" cy="237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97084BE-BD09-AF6E-A3A4-F74936F7D9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7225" y="784225"/>
          <a:ext cx="4435475" cy="253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429098" imgH="3095764" progId="Excel.Sheet.12">
                  <p:link updateAutomatic="1"/>
                </p:oleObj>
              </mc:Choice>
              <mc:Fallback>
                <p:oleObj name="Worksheet" r:id="rId7" imgW="5429098" imgH="3095764" progId="Excel.Sheet.12">
                  <p:link updateAutomatic="1"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7E0347B-CB5B-71C2-69C3-B3CDD78F42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07225" y="784225"/>
                        <a:ext cx="4435475" cy="253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FC5BD71-96E8-F5A4-084D-5551A0864F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850" y="3624263"/>
          <a:ext cx="5937250" cy="24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6429451" imgH="2657475" progId="Excel.Sheet.12">
                  <p:link updateAutomatic="1"/>
                </p:oleObj>
              </mc:Choice>
              <mc:Fallback>
                <p:oleObj name="Worksheet" r:id="rId9" imgW="6429451" imgH="2657475" progId="Excel.Sheet.12">
                  <p:link updateAutomatic="1"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44026F0-FBDC-F449-69C9-5F675D3C5A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6850" y="3624263"/>
                        <a:ext cx="5937250" cy="24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FD801A1-85FC-C1AB-1AA8-6E3A28E03F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51713" y="3543300"/>
          <a:ext cx="4092575" cy="277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1" imgW="5390998" imgH="3648144" progId="Excel.Sheet.12">
                  <p:link updateAutomatic="1"/>
                </p:oleObj>
              </mc:Choice>
              <mc:Fallback>
                <p:oleObj name="Worksheet" r:id="rId11" imgW="5390998" imgH="3648144" progId="Excel.Sheet.12">
                  <p:link updateAutomatic="1"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AFCE875-BEEF-CB5F-5075-F6CACAA422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51713" y="3543300"/>
                        <a:ext cx="4092575" cy="2770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94DA9FC-8877-FA5E-48AE-DF5AA205F25E}"/>
              </a:ext>
            </a:extLst>
          </p:cNvPr>
          <p:cNvSpPr txBox="1"/>
          <p:nvPr/>
        </p:nvSpPr>
        <p:spPr>
          <a:xfrm>
            <a:off x="0" y="6309177"/>
            <a:ext cx="3433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2">
                    <a:lumMod val="90000"/>
                  </a:schemeClr>
                </a:solidFill>
              </a:rPr>
              <a:t>D:\Google Drive\Bloomberg\Forex Gain-loss 001 15MAR2025.xlsx</a:t>
            </a:r>
          </a:p>
        </p:txBody>
      </p:sp>
    </p:spTree>
    <p:extLst>
      <p:ext uri="{BB962C8B-B14F-4D97-AF65-F5344CB8AC3E}">
        <p14:creationId xmlns:p14="http://schemas.microsoft.com/office/powerpoint/2010/main" val="3686693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5AB12D5-3407-3552-D932-E9E288F87578}"/>
              </a:ext>
            </a:extLst>
          </p:cNvPr>
          <p:cNvSpPr txBox="1">
            <a:spLocks/>
          </p:cNvSpPr>
          <p:nvPr/>
        </p:nvSpPr>
        <p:spPr>
          <a:xfrm>
            <a:off x="219756" y="1088219"/>
            <a:ext cx="11629344" cy="2130028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B66"/>
                </a:solidFill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rPr>
              <a:t>ความคืบหน้า ข้อตกลงการค้าสหรัฐฯ กับประเทศต่างๆ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Heavent Med" panose="02000606060000090000" pitchFamily="2" charset="-34"/>
              <a:ea typeface="+mj-ea"/>
              <a:cs typeface="DB Heavent Med" panose="0200060606000009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3B9DE0-09A9-07DD-4AD0-D81D67BB0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556" y="2930020"/>
            <a:ext cx="5577889" cy="283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65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7966-EEC9-B496-B035-0DECB4CF8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124"/>
            <a:ext cx="9999333" cy="727753"/>
          </a:xfrm>
        </p:spPr>
        <p:txBody>
          <a:bodyPr/>
          <a:lstStyle/>
          <a:p>
            <a:r>
              <a:rPr lang="th-TH" dirty="0"/>
              <a:t>สรุปและความเห็น ผลเจรจาการค้า โดย  </a:t>
            </a:r>
            <a:r>
              <a:rPr lang="en-US" dirty="0"/>
              <a:t>DAOL Strategy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584B2-3ABD-8384-F818-C2839C8B1E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2475" y="908027"/>
            <a:ext cx="11268074" cy="5445148"/>
          </a:xfrm>
        </p:spPr>
        <p:txBody>
          <a:bodyPr/>
          <a:lstStyle/>
          <a:p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ไทยและสหรัฐฯ ได้บรรลุ กรอบความตกลงว่าด้วยการค้าต่างตอบแทน (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Framework for an Agreement on Reciprocal Trade) 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และบันทึกความเข้าใจด้านแร่ธาตุสำคัญ ซึ่งไทยตกลงจะยกเลิกกำแพงภาษีนำเข้าสินค้าสหรัฐฯ ประมาณ 99% สหรัฐฯ จะคงอัตราภาษีต่างตอบแทนไว้ที่ 19% สำหรับสินค้าไทย แต่จะระบุรายการสินค้าที่จะได้รับอัตราภาษี 0% นอกจากนี้ ยังมีการตกลงความร่วมมือด้านความมั่นคงทางเศรษฐกิจและห่วงโซ่อุปทาน พร้อมข้อตกลงเชิงพาณิชย์มูลค่ารวมหลายพันล้านดอลลาร์ในการจัดซื้อสินค้าเกษตร พลังงาน และเครื่องบิน 80 ลำ ....  </a:t>
            </a:r>
            <a:r>
              <a:rPr lang="th-TH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ข่าวนี้ เป็นบวกต่อภาพรวมของเศรษฐกิจและตลาดหุ้น และรายสินค้าที่ต้องนำเข้า ผู้ประกอบการในประเทศอาจเสียประโยชน์</a:t>
            </a:r>
          </a:p>
          <a:p>
            <a:endParaRPr lang="th-TH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ทีมเจรจาสหรัฐฯ-จีน ได้บรรลุ ความเห็นพ้องพื้นฐาน ในการแก้ไขประเด็นสำคัญทางเศรษฐกิจและการค้าหลายประเด็น เพื่อให้ผู้นำทั้งสองสรุปข้อตกลงในการประชุม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APEC 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ที่จะมาถึง ข้อตกลงที่คาดหวังนี้รวมถึงการ ขยายการพักรบเรื่องภาษี การกลับมาซื้อถั่วเหลือง "อย่างมาก" ของจีน และการชะลอการจำกัดการส่งออกแร่หายาก สหรัฐฯ ยังระบุว่า ภัยคุกคามในการเก็บภาษี 100% ต่อสินค้าจีนได้ "พ้นไปจากโต๊ะเจรจา" แล้ว</a:t>
            </a:r>
            <a:r>
              <a:rPr lang="th-TH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 ผลเจรจาโดยรวมๆออกมาดี โดยเฉพาะจีน คาดจะทำให้มีเม็ดเงินไหลกลับเข้าตลาดเอเซีย หุ้นที่ได้ประโยชน์ คือ </a:t>
            </a:r>
            <a:r>
              <a:rPr lang="en-US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Commodity </a:t>
            </a:r>
            <a:r>
              <a:rPr lang="th-TH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และหุ้นส่งออก(</a:t>
            </a:r>
            <a:r>
              <a:rPr lang="en-US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ITC, KCE, DELTA) </a:t>
            </a:r>
            <a:r>
              <a:rPr lang="th-TH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ขณะที่ราคาทองคำ อาจเป็นลบได้ อันเกิดจากความเสี่ยงของตลาดลดลง</a:t>
            </a:r>
            <a:endParaRPr lang="th-TH" sz="20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A8C92-8F5A-BFFD-D8A4-6C9638C33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3" y="1222353"/>
            <a:ext cx="1025548" cy="1025548"/>
          </a:xfrm>
          <a:prstGeom prst="rect">
            <a:avLst/>
          </a:prstGeom>
        </p:spPr>
      </p:pic>
      <p:pic>
        <p:nvPicPr>
          <p:cNvPr id="2050" name="Picture 2" descr="ธงจีน png | PNGEgg">
            <a:extLst>
              <a:ext uri="{FF2B5EF4-FFF2-40B4-BE49-F238E27FC236}">
                <a16:creationId xmlns:a16="http://schemas.microsoft.com/office/drawing/2014/main" id="{1DA9D54D-973B-A3E1-CB0A-EF0700EB3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990975"/>
            <a:ext cx="1025548" cy="10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902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05BA9-30B9-924A-38CE-4BBA6E8D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958"/>
            <a:ext cx="9999333" cy="727753"/>
          </a:xfrm>
        </p:spPr>
        <p:txBody>
          <a:bodyPr/>
          <a:lstStyle/>
          <a:p>
            <a:r>
              <a:rPr lang="th-TH" dirty="0"/>
              <a:t>การเจรจาทางการค้าระหว่างสหรัฐฯ และจีน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90606-DEC0-BB98-B6DB-932FC8F2EA49}"/>
              </a:ext>
            </a:extLst>
          </p:cNvPr>
          <p:cNvSpPr txBox="1"/>
          <p:nvPr/>
        </p:nvSpPr>
        <p:spPr>
          <a:xfrm>
            <a:off x="104774" y="1098321"/>
            <a:ext cx="1198245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00FF"/>
                </a:solidFill>
              </a:rPr>
              <a:t>การเจรจาทางการค้าระหว่างสหรัฐฯ และจีนมีความคืบหน้าอย่างมีนัยสำคัญ โดยคณะเจรจาของทั้งสองประเทศได้บรรลุ **"ความเห็นพ้องพื้นฐาน"** (</a:t>
            </a:r>
            <a:r>
              <a:rPr lang="en-US" sz="2400" b="1" dirty="0">
                <a:solidFill>
                  <a:srgbClr val="0000FF"/>
                </a:solidFill>
              </a:rPr>
              <a:t>basic consensuses) </a:t>
            </a:r>
            <a:r>
              <a:rPr lang="th-TH" sz="2400" b="1" dirty="0">
                <a:solidFill>
                  <a:srgbClr val="0000FF"/>
                </a:solidFill>
              </a:rPr>
              <a:t>ในการแก้ไขประเด็นทางเศรษฐกิจและการค้าที่สำคัญหลายประเด็น การหารือดังกล่าวเกิดขึ้นที่กรุงกัวลาลัมเปอร์ ประเทศมาเลเซีย เป็นเวลาสองวัน เพื่อเตรียมการสำหรับการประชุมสุดยอดระหว่างประธานาธิบดีโดนัลด์ ทรัมป์ และประธานาธิบดีสี จิ้นผิง ซึ่งคาดว่าจะจัดขึ้นในสัปดาห์หน้า ณ การประชุม </a:t>
            </a:r>
            <a:r>
              <a:rPr lang="en-US" sz="2400" b="1" dirty="0">
                <a:solidFill>
                  <a:srgbClr val="0000FF"/>
                </a:solidFill>
              </a:rPr>
              <a:t>APEC </a:t>
            </a:r>
            <a:r>
              <a:rPr lang="th-TH" sz="2400" b="1" dirty="0">
                <a:solidFill>
                  <a:srgbClr val="0000FF"/>
                </a:solidFill>
              </a:rPr>
              <a:t>ที่เกาหลีใต้</a:t>
            </a:r>
          </a:p>
          <a:p>
            <a:endParaRPr lang="th-TH" dirty="0"/>
          </a:p>
          <a:p>
            <a:r>
              <a:rPr lang="th-TH" sz="2400" b="1" u="sng" dirty="0">
                <a:solidFill>
                  <a:srgbClr val="0070C0"/>
                </a:solidFill>
              </a:rPr>
              <a:t>### สาระสำคัญของข้อตกลงและความเห็นพ้อง</a:t>
            </a:r>
          </a:p>
          <a:p>
            <a:r>
              <a:rPr lang="th-TH" dirty="0"/>
              <a:t>เจ้าหน้าที่จีนและสหรัฐฯ ได้จัดการสนทนาอย่างลึกซึ้งและเปิดเผยในหลายประเด็น โดยความเห็นพ้องพื้นฐานที่บรรลุมีดังนี้:</a:t>
            </a:r>
          </a:p>
          <a:p>
            <a:endParaRPr lang="th-TH" dirty="0"/>
          </a:p>
          <a:p>
            <a:r>
              <a:rPr lang="th-TH" sz="2000" b="1" dirty="0"/>
              <a:t>1. **การยกเลิกภัยคุกคามด้านภาษี**</a:t>
            </a:r>
          </a:p>
          <a:p>
            <a:r>
              <a:rPr lang="th-TH" dirty="0">
                <a:solidFill>
                  <a:srgbClr val="00B050"/>
                </a:solidFill>
              </a:rPr>
              <a:t>    *   รัฐมนตรีว่าการกระทรวงการคลังสหรัฐฯ สก็อตต์ เบสเซนต์ กล่าวว่า **ภัยคุกคามในการเก็บภาษี 100%** ต่อสินค้าจีนที่ทรัมป์เคยขู่ไว้ **"ได้พ้นไปจากโต๊ะเจรจาแล้ว"**</a:t>
            </a:r>
          </a:p>
          <a:p>
            <a:r>
              <a:rPr lang="th-TH" dirty="0">
                <a:solidFill>
                  <a:srgbClr val="00B050"/>
                </a:solidFill>
              </a:rPr>
              <a:t>    *   สหรัฐฯ มีเป้าหมายที่จะ **ขยายการพักรบเรื่องภาษี** (</a:t>
            </a:r>
            <a:r>
              <a:rPr lang="en-US" dirty="0">
                <a:solidFill>
                  <a:srgbClr val="00B050"/>
                </a:solidFill>
              </a:rPr>
              <a:t>extension of the truce) </a:t>
            </a:r>
            <a:r>
              <a:rPr lang="th-TH" dirty="0">
                <a:solidFill>
                  <a:srgbClr val="00B050"/>
                </a:solidFill>
              </a:rPr>
              <a:t>ซึ่งจะหมดอายุในช่วงกลางเดือนพฤศจิกายน</a:t>
            </a:r>
          </a:p>
          <a:p>
            <a:endParaRPr lang="th-TH" dirty="0"/>
          </a:p>
          <a:p>
            <a:r>
              <a:rPr lang="th-TH" sz="2000" b="1" dirty="0"/>
              <a:t>2. **แร่ธาตุหายาก (</a:t>
            </a:r>
            <a:r>
              <a:rPr lang="en-US" sz="2000" b="1" dirty="0"/>
              <a:t>Rare Earths)**</a:t>
            </a:r>
          </a:p>
          <a:p>
            <a:r>
              <a:rPr lang="en-US" dirty="0">
                <a:solidFill>
                  <a:srgbClr val="00B050"/>
                </a:solidFill>
              </a:rPr>
              <a:t>    *   </a:t>
            </a:r>
            <a:r>
              <a:rPr lang="th-TH" dirty="0">
                <a:solidFill>
                  <a:srgbClr val="00B050"/>
                </a:solidFill>
              </a:rPr>
              <a:t>คาดว่าจีนจะเสนอ **การชะลอการจำกัดการส่งออกแร่หายาก** (</a:t>
            </a:r>
            <a:r>
              <a:rPr lang="en-US" dirty="0">
                <a:solidFill>
                  <a:srgbClr val="00B050"/>
                </a:solidFill>
              </a:rPr>
              <a:t>deferral on sweeping rare earth controls) </a:t>
            </a:r>
            <a:r>
              <a:rPr lang="th-TH" dirty="0">
                <a:solidFill>
                  <a:srgbClr val="00B050"/>
                </a:solidFill>
              </a:rPr>
              <a:t>ออกไปเป็นเวลาหนึ่งปี เพื่อให้มีเวลาในการทบทวน แร่ธาตุหายากเหล่านี้มีความสำคัญต่อภาคส่วนต่าง ๆ เช่น พลังงาน เซมิคอนดักเตอร์ และการขนส่ง</a:t>
            </a:r>
          </a:p>
          <a:p>
            <a:r>
              <a:rPr lang="th-TH" dirty="0">
                <a:solidFill>
                  <a:srgbClr val="FF0000"/>
                </a:solidFill>
              </a:rPr>
              <a:t>    *   ทั้งนี้ สหรัฐฯ ยืนยันว่า **จะไม่เปลี่ยนแปลงการควบคุมการส่งออกเทคโนโลยี** ที่มุ่งเป้าไปที่จีน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D9D6CE-EABA-7C04-9562-9685C5DF5B69}"/>
              </a:ext>
            </a:extLst>
          </p:cNvPr>
          <p:cNvSpPr txBox="1"/>
          <p:nvPr/>
        </p:nvSpPr>
        <p:spPr>
          <a:xfrm>
            <a:off x="10477501" y="836711"/>
            <a:ext cx="16097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buNone/>
            </a:pPr>
            <a:r>
              <a:rPr lang="en-US" sz="1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 </a:t>
            </a:r>
            <a:r>
              <a:rPr lang="th-TH" sz="1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ตุลาคม </a:t>
            </a:r>
            <a:r>
              <a:rPr lang="en-US" sz="1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 </a:t>
            </a:r>
            <a:endParaRPr lang="en-US" sz="1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32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93A9E-20FE-14F7-890F-3E973EEBC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E1D55-D0AE-A7D6-542B-EE677B10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การเจรจาทางการค้าระหว่างสหรัฐฯ และจีน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8F97B-BD39-198A-A4EC-DA0AE634E0DC}"/>
              </a:ext>
            </a:extLst>
          </p:cNvPr>
          <p:cNvSpPr txBox="1"/>
          <p:nvPr/>
        </p:nvSpPr>
        <p:spPr>
          <a:xfrm>
            <a:off x="104774" y="967515"/>
            <a:ext cx="119824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/>
              <a:t>3. **การซื้อสินค้าเกษตร**</a:t>
            </a:r>
          </a:p>
          <a:p>
            <a:r>
              <a:rPr lang="th-TH" dirty="0">
                <a:solidFill>
                  <a:srgbClr val="00B050"/>
                </a:solidFill>
              </a:rPr>
              <a:t>    *   มีการคาดหวังว่าจีนจะ **กลับมาซื้อถั่วเหลืองจากสหรัฐฯ "อย่างมาก"** (</a:t>
            </a:r>
            <a:r>
              <a:rPr lang="en-US" dirty="0">
                <a:solidFill>
                  <a:srgbClr val="00B050"/>
                </a:solidFill>
              </a:rPr>
              <a:t>substantial soybean purchases) </a:t>
            </a:r>
            <a:r>
              <a:rPr lang="th-TH" dirty="0">
                <a:solidFill>
                  <a:srgbClr val="00B050"/>
                </a:solidFill>
              </a:rPr>
              <a:t>ซึ่งจะเป็นผลดีอย่างยิ่งต่อเกษตรกรชาวอเมริกันที่ได้รับผลกระทบจากการที่จีนยกเลิกการซื้อถั่วเหลืองไปก่อนหน้านี้</a:t>
            </a:r>
          </a:p>
          <a:p>
            <a:endParaRPr lang="th-TH" dirty="0"/>
          </a:p>
          <a:p>
            <a:r>
              <a:rPr lang="th-TH" sz="2000" b="1" dirty="0"/>
              <a:t>4. **ความร่วมมือด้านอื่น ๆ**</a:t>
            </a:r>
          </a:p>
          <a:p>
            <a:r>
              <a:rPr lang="th-TH" dirty="0"/>
              <a:t>    *   ทีมเจรจาได้บรรลุข้อตกลงเกี่ยวกับประเด็นที่เกี่ยวข้องกับ **เฟนทานิล** (</a:t>
            </a:r>
            <a:r>
              <a:rPr lang="en-US" dirty="0"/>
              <a:t>fentanyl) </a:t>
            </a:r>
            <a:r>
              <a:rPr lang="th-TH" dirty="0"/>
              <a:t>ซึ่งอาจนำไปสู่การยกเลิกหรือลดภาษี 20% ที่สหรัฐฯ เคยกำหนดไว้เพื่อกดดันจีนให้หยุดการไหลเวียนของสารตั้งต้น</a:t>
            </a:r>
          </a:p>
          <a:p>
            <a:r>
              <a:rPr lang="th-TH" dirty="0">
                <a:solidFill>
                  <a:srgbClr val="00B050"/>
                </a:solidFill>
              </a:rPr>
              <a:t>    *   มีการหารือเกี่ยวกับการแก้ไขปัญหา **มาตรการศุลกากร </a:t>
            </a:r>
            <a:r>
              <a:rPr lang="en-US" dirty="0">
                <a:solidFill>
                  <a:srgbClr val="00B050"/>
                </a:solidFill>
              </a:rPr>
              <a:t>Section 301** </a:t>
            </a:r>
            <a:r>
              <a:rPr lang="th-TH" dirty="0">
                <a:solidFill>
                  <a:srgbClr val="00B050"/>
                </a:solidFill>
              </a:rPr>
              <a:t>ของสหรัฐฯ ในภาคการเดินเรือ โลจิสติกส์ และการต่อเรือของจีน รวมถึงการแก้ไขปัญหาค่าธรรมเนียมบริการท่าเรือที่สหรัฐฯ เรียกเก็บจากเรือจีน ซึ่งนำไปสู่การตอบโต้จากจีน</a:t>
            </a:r>
          </a:p>
          <a:p>
            <a:endParaRPr lang="th-TH" dirty="0"/>
          </a:p>
          <a:p>
            <a:r>
              <a:rPr lang="th-TH" sz="2800" b="1" dirty="0">
                <a:solidFill>
                  <a:srgbClr val="7030A0"/>
                </a:solidFill>
              </a:rPr>
              <a:t>### บรรยากาศการเจรจาและการติดตามผล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500" dirty="0">
                <a:solidFill>
                  <a:srgbClr val="7030A0"/>
                </a:solidFill>
              </a:rPr>
              <a:t>การเจรจาเป็นการแลกเปลี่ยนที่ดุเดือด โดยสหรัฐฯ แสดงจุดยืนอย่างแข็งกร้าว แต่ฝ่ายจีนก็ยังคงมุ่งมั่นที่จะปกป้องผลประโยชน์ของตน อย่างไรก็ตาม การเจรจาเป็นไปในลักษณะของการเคารพซึ่งกันและกันและมีบทสนทนาที่เท่าเทียมกัน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500" u="sng" dirty="0">
                <a:solidFill>
                  <a:srgbClr val="FF0000"/>
                </a:solidFill>
              </a:rPr>
              <a:t>ทั้งสองฝ่ายได้ข้อสรุปที่เกือบจะพร้อมแล้วที่จะนำเสนอต่อผู้นำทั้งสองเพื่อ **พิจารณาสรุปข้อตกลง** ระหว่างการประชุม </a:t>
            </a:r>
            <a:r>
              <a:rPr lang="en-US" sz="2500" u="sng" dirty="0">
                <a:solidFill>
                  <a:srgbClr val="FF0000"/>
                </a:solidFill>
              </a:rPr>
              <a:t>APEC </a:t>
            </a:r>
            <a:r>
              <a:rPr lang="th-TH" sz="2500" u="sng" dirty="0">
                <a:solidFill>
                  <a:srgbClr val="FF0000"/>
                </a:solidFill>
              </a:rPr>
              <a:t>โดยการบรรลุความเห็นพ้องนี้แสดงให้เห็นว่าทั้งสองฝ่ายกำลังพยายามสร้างเสถียรภาพในความสัมพันธ์ทางเศรษฐกิจและการค้า</a:t>
            </a:r>
            <a:endParaRPr lang="en-US" sz="2500" u="sng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DA2768-BEFC-7222-7644-04232E883D8D}"/>
              </a:ext>
            </a:extLst>
          </p:cNvPr>
          <p:cNvSpPr txBox="1"/>
          <p:nvPr/>
        </p:nvSpPr>
        <p:spPr>
          <a:xfrm>
            <a:off x="10477501" y="836711"/>
            <a:ext cx="16097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buNone/>
            </a:pPr>
            <a:r>
              <a:rPr lang="en-US" sz="1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 </a:t>
            </a:r>
            <a:r>
              <a:rPr lang="th-TH" sz="1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ตุลาคม </a:t>
            </a:r>
            <a:r>
              <a:rPr lang="en-US" sz="1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 </a:t>
            </a:r>
            <a:endParaRPr lang="en-US" sz="1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090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B6814-1359-A0DC-C12F-3F4D3C710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20CE6-2161-DFA3-3B76-02884B1B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300"/>
            <a:ext cx="10753725" cy="727753"/>
          </a:xfrm>
        </p:spPr>
        <p:txBody>
          <a:bodyPr/>
          <a:lstStyle/>
          <a:p>
            <a:r>
              <a:rPr lang="th-TH" sz="3200" dirty="0"/>
              <a:t>แถลงการณ์ร่วมว่าด้วยกรอบความตกลงการค้าต่างตอบแทนระหว่างสหรัฐฯ-ไทย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3971B4-D83E-1F48-5257-9EA492554D01}"/>
              </a:ext>
            </a:extLst>
          </p:cNvPr>
          <p:cNvSpPr txBox="1"/>
          <p:nvPr/>
        </p:nvSpPr>
        <p:spPr>
          <a:xfrm>
            <a:off x="104774" y="880053"/>
            <a:ext cx="120872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ข้อตกลงสำคัญในกรอบความตกลงฯ:</a:t>
            </a:r>
            <a:endParaRPr lang="en-US" dirty="0"/>
          </a:p>
          <a:p>
            <a:r>
              <a:rPr lang="th-TH" sz="2800" b="1" u="sng" dirty="0">
                <a:solidFill>
                  <a:srgbClr val="D17D0D"/>
                </a:solidFill>
              </a:rPr>
              <a:t>สิ่งที่ฝ่ายไทยตกลงจะดำเนินการ:</a:t>
            </a:r>
            <a:endParaRPr lang="en-US" sz="2800" u="sng" dirty="0">
              <a:solidFill>
                <a:srgbClr val="D17D0D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FF0000"/>
                </a:solidFill>
              </a:rPr>
              <a:t>การลดภาษี:</a:t>
            </a:r>
            <a:r>
              <a:rPr lang="th-TH" dirty="0">
                <a:solidFill>
                  <a:srgbClr val="FF0000"/>
                </a:solidFill>
              </a:rPr>
              <a:t> ไทยจะ </a:t>
            </a:r>
            <a:r>
              <a:rPr lang="th-TH" b="1" dirty="0">
                <a:solidFill>
                  <a:srgbClr val="FF0000"/>
                </a:solidFill>
              </a:rPr>
              <a:t>ยกเลิกกำแพงภาษีนำเข้าสินค้าประมาณ </a:t>
            </a:r>
            <a:r>
              <a:rPr lang="en-US" b="1" dirty="0">
                <a:solidFill>
                  <a:srgbClr val="FF0000"/>
                </a:solidFill>
              </a:rPr>
              <a:t>99%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th-TH" dirty="0">
                <a:solidFill>
                  <a:srgbClr val="FF0000"/>
                </a:solidFill>
              </a:rPr>
              <a:t>ซึ่งครอบคลุมสินค้าอุตสาหกรรม อาหาร และสินค้าเกษตรทั้งหมดของสหรัฐฯ</a:t>
            </a:r>
            <a:endParaRPr lang="en-US" dirty="0">
              <a:solidFill>
                <a:srgbClr val="FF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b="1" dirty="0"/>
              <a:t>การลดอุปสรรคที่ไม่ใช่ภาษี (</a:t>
            </a:r>
            <a:r>
              <a:rPr lang="en-US" b="1" dirty="0"/>
              <a:t>NTBs):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b="1" dirty="0"/>
              <a:t>ยานยนต์:</a:t>
            </a:r>
            <a:r>
              <a:rPr lang="th-TH" dirty="0"/>
              <a:t> ยอมรับยานยนต์ที่ผลิตตามมาตรฐานความปลอดภัยและการปล่อยมลพิษของรัฐบาลกลางสหรัฐฯ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b="1" dirty="0"/>
              <a:t>ยาและเครื่องมือแพทย์:</a:t>
            </a:r>
            <a:r>
              <a:rPr lang="th-TH" dirty="0"/>
              <a:t> ยอมรับใบรับรองและการอนุญาตทางการตลาดจาก </a:t>
            </a:r>
            <a:r>
              <a:rPr lang="en-US" dirty="0"/>
              <a:t>FDA </a:t>
            </a:r>
            <a:r>
              <a:rPr lang="th-TH" dirty="0"/>
              <a:t>ของสหรัฐฯ ว่าเพียงพอต่อข้อกำหนดของไทย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FF0000"/>
                </a:solidFill>
              </a:rPr>
              <a:t>พลังงาน:</a:t>
            </a:r>
            <a:r>
              <a:rPr lang="th-TH" dirty="0">
                <a:solidFill>
                  <a:srgbClr val="FF0000"/>
                </a:solidFill>
              </a:rPr>
              <a:t> ออกใบอนุญาตนำเข้าเอทานอลเพื่อเป็นเชื้อเพลิงจากสหรัฐฯ</a:t>
            </a:r>
            <a:endParaRPr lang="en-US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b="1" dirty="0"/>
              <a:t>ศุลกากร:</a:t>
            </a:r>
            <a:r>
              <a:rPr lang="th-TH" dirty="0"/>
              <a:t> แก้ไขกฎหมายศุลกากรเพื่อ </a:t>
            </a:r>
            <a:r>
              <a:rPr lang="th-TH" b="1" dirty="0"/>
              <a:t>ยกเลิกระบบรางวัลสินบนนำจับ</a:t>
            </a:r>
            <a:r>
              <a:rPr lang="th-TH" dirty="0"/>
              <a:t> ที่เกี่ยวข้องกับการละเมิดและบทลงโทษทางศุลกากร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b="1" dirty="0"/>
              <a:t>สินค้าเกษตรและอาหาร: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FF0000"/>
                </a:solidFill>
              </a:rPr>
              <a:t>เร่งรัดการเข้าถึงตลาดสำหรับสินค้าเนื้อสัตว์และสัตว์ปีกที่ผ่านการรับรองจาก </a:t>
            </a:r>
            <a:r>
              <a:rPr lang="en-US" dirty="0">
                <a:solidFill>
                  <a:srgbClr val="FF0000"/>
                </a:solidFill>
              </a:rPr>
              <a:t>FSIS (</a:t>
            </a:r>
            <a:r>
              <a:rPr lang="th-TH" dirty="0">
                <a:solidFill>
                  <a:srgbClr val="FF0000"/>
                </a:solidFill>
              </a:rPr>
              <a:t>หน่วยงานของสหรัฐฯ)</a:t>
            </a:r>
            <a:endParaRPr lang="en-US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dirty="0"/>
              <a:t>สร้างความมั่นใจว่าข้อกำหนดที่บังคับใช้กับสินค้าพืชสวน (เช่น กากกลั่นแห้ง (</a:t>
            </a:r>
            <a:r>
              <a:rPr lang="en-US" dirty="0"/>
              <a:t>DDGS)) </a:t>
            </a:r>
            <a:r>
              <a:rPr lang="th-TH" dirty="0"/>
              <a:t>จะอยู่บนพื้นฐานทางวิทยาศาสตร์และความเสี่ยง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dirty="0"/>
              <a:t>ยอมรับใบรับรองที่ออกโดยหน่วยงานกำกับดูแลของสหรัฐฯ ตามที่ตกลงกันในปัจจุบัน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b="1" dirty="0"/>
              <a:t>แรงงาน: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dirty="0"/>
              <a:t>แก้ไขกฎหมายเพื่อให้แน่ใจว่าสิทธิแรงงานในการรวมกลุ่มและการเจรจาต่อรองร่วมได้รับการคุ้มครองอย่างเต็มที่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dirty="0"/>
              <a:t>เสริมสร้างการบังคับใช้กฎหมายแรงงาน โดยเฉพาะการแก้ปัญหาการละเมิดในภาคส่วนที่มีความเสี่ยงสูงด้านการบังคับใช้แรงงานและแรงงานเด็ก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b="1" dirty="0"/>
              <a:t>สิ่งแวดล้อม: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dirty="0"/>
              <a:t>ใช้มาตรการต่อต้านการค้าผลิตภัณฑ์ป่าไม้ที่เก็บเกี่ยวอย่างผิดกฎหมาย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dirty="0"/>
              <a:t>ต่อต้านการทำประมงผิดกฎหมาย (</a:t>
            </a:r>
            <a:r>
              <a:rPr lang="en-US" dirty="0"/>
              <a:t>IUU) </a:t>
            </a:r>
            <a:r>
              <a:rPr lang="th-TH" dirty="0"/>
              <a:t>และการค้าสัตว์ป่าผิดกฎหมาย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h-TH" dirty="0"/>
              <a:t>ยอมรับและปฏิบัติตามความตกลงว่าด้วยการอุดหนุนการประมงของ </a:t>
            </a:r>
            <a:r>
              <a:rPr lang="en-US" dirty="0"/>
              <a:t>WTO </a:t>
            </a:r>
            <a:r>
              <a:rPr lang="th-TH" dirty="0"/>
              <a:t>อย่างเต็มที่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A8681-B071-2045-5453-5ABFB048C52F}"/>
              </a:ext>
            </a:extLst>
          </p:cNvPr>
          <p:cNvSpPr txBox="1"/>
          <p:nvPr/>
        </p:nvSpPr>
        <p:spPr>
          <a:xfrm>
            <a:off x="10477501" y="836711"/>
            <a:ext cx="16097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buNone/>
            </a:pPr>
            <a:r>
              <a:rPr lang="en-US" sz="1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 </a:t>
            </a:r>
            <a:r>
              <a:rPr lang="th-TH" sz="1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ตุลาคม </a:t>
            </a:r>
            <a:r>
              <a:rPr lang="en-US" sz="1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 </a:t>
            </a:r>
            <a:endParaRPr lang="en-US" sz="1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87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2A4ED15-410E-CB59-5609-1064C20C5BAA}"/>
              </a:ext>
            </a:extLst>
          </p:cNvPr>
          <p:cNvSpPr/>
          <p:nvPr/>
        </p:nvSpPr>
        <p:spPr>
          <a:xfrm>
            <a:off x="259975" y="1746745"/>
            <a:ext cx="11708163" cy="43913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238982-A217-1729-9010-3B9921894E5F}"/>
              </a:ext>
            </a:extLst>
          </p:cNvPr>
          <p:cNvSpPr/>
          <p:nvPr/>
        </p:nvSpPr>
        <p:spPr>
          <a:xfrm>
            <a:off x="403412" y="1882588"/>
            <a:ext cx="11430000" cy="4137993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chemeClr val="bg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97000">
                  <a:schemeClr val="accent1">
                    <a:lumMod val="60000"/>
                  </a:schemeClr>
                </a:gs>
              </a:gsLst>
              <a:lin ang="16200000" scaled="1"/>
              <a:tileRect/>
            </a:gra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57BFA-579A-DA5A-C2F5-EC8FA21A8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ประเด็น </a:t>
            </a:r>
            <a:r>
              <a:rPr lang="en-US"/>
              <a:t>LIVE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69AD5-689C-60C5-C528-4C35F59A5AEF}"/>
              </a:ext>
            </a:extLst>
          </p:cNvPr>
          <p:cNvSpPr txBox="1"/>
          <p:nvPr/>
        </p:nvSpPr>
        <p:spPr>
          <a:xfrm>
            <a:off x="10918479" y="754432"/>
            <a:ext cx="112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>
                <a:solidFill>
                  <a:srgbClr val="003B66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2</a:t>
            </a:r>
            <a:r>
              <a:rPr lang="en-US" dirty="0">
                <a:solidFill>
                  <a:srgbClr val="003B66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7 Oct 25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3B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AE7B6F-566F-5AAB-EAE5-B1AFC9ED8628}"/>
              </a:ext>
            </a:extLst>
          </p:cNvPr>
          <p:cNvSpPr/>
          <p:nvPr/>
        </p:nvSpPr>
        <p:spPr>
          <a:xfrm>
            <a:off x="259975" y="945434"/>
            <a:ext cx="11665540" cy="574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h-TH" sz="4400" dirty="0">
                <a:solidFill>
                  <a:srgbClr val="FF0000"/>
                </a:solidFill>
                <a:latin typeface="DB Heavent Black" panose="02000506060000020004" pitchFamily="2" charset="-34"/>
                <a:cs typeface="DB Heavent Black" panose="02000506060000020004" pitchFamily="2" charset="-34"/>
              </a:rPr>
              <a:t>“</a:t>
            </a:r>
            <a:r>
              <a:rPr lang="en-US" sz="4400" dirty="0">
                <a:solidFill>
                  <a:srgbClr val="FF0000"/>
                </a:solidFill>
                <a:latin typeface="DB Heavent Black" panose="02000506060000020004" pitchFamily="2" charset="-34"/>
                <a:cs typeface="DB Heavent Black" panose="02000506060000020004" pitchFamily="2" charset="-34"/>
              </a:rPr>
              <a:t> </a:t>
            </a:r>
            <a:r>
              <a:rPr lang="th-TH" sz="4400" dirty="0">
                <a:solidFill>
                  <a:srgbClr val="FF0000"/>
                </a:solidFill>
                <a:latin typeface="DB Heavent Black" panose="02000506060000020004" pitchFamily="2" charset="-34"/>
                <a:cs typeface="DB Heavent Black" panose="02000506060000020004" pitchFamily="2" charset="-34"/>
              </a:rPr>
              <a:t>ข่าวดีท่วมตลาด </a:t>
            </a:r>
            <a:r>
              <a:rPr lang="en-US" sz="4400" dirty="0">
                <a:solidFill>
                  <a:srgbClr val="FF0000"/>
                </a:solidFill>
                <a:latin typeface="DB Heavent Black" panose="02000506060000020004" pitchFamily="2" charset="-34"/>
                <a:cs typeface="DB Heavent Black" panose="02000506060000020004" pitchFamily="2" charset="-34"/>
              </a:rPr>
              <a:t>SET </a:t>
            </a:r>
            <a:r>
              <a:rPr lang="th-TH" sz="4400" dirty="0">
                <a:solidFill>
                  <a:srgbClr val="FF0000"/>
                </a:solidFill>
                <a:latin typeface="DB Heavent Black" panose="02000506060000020004" pitchFamily="2" charset="-34"/>
                <a:cs typeface="DB Heavent Black" panose="02000506060000020004" pitchFamily="2" charset="-34"/>
              </a:rPr>
              <a:t>จะ </a:t>
            </a:r>
            <a:r>
              <a:rPr lang="en-US" sz="4400" dirty="0">
                <a:solidFill>
                  <a:srgbClr val="FF0000"/>
                </a:solidFill>
                <a:latin typeface="DB Heavent Black" panose="02000506060000020004" pitchFamily="2" charset="-34"/>
                <a:cs typeface="DB Heavent Black" panose="02000506060000020004" pitchFamily="2" charset="-34"/>
              </a:rPr>
              <a:t>New high </a:t>
            </a:r>
            <a:r>
              <a:rPr lang="th-TH" sz="4400" dirty="0">
                <a:solidFill>
                  <a:srgbClr val="FF0000"/>
                </a:solidFill>
                <a:latin typeface="DB Heavent Black" panose="02000506060000020004" pitchFamily="2" charset="-34"/>
                <a:cs typeface="DB Heavent Black" panose="02000506060000020004" pitchFamily="2" charset="-34"/>
              </a:rPr>
              <a:t>ไหม เราแนะนำยังไง</a:t>
            </a:r>
            <a:r>
              <a:rPr lang="en-US" sz="4400" dirty="0">
                <a:solidFill>
                  <a:srgbClr val="FF0000"/>
                </a:solidFill>
                <a:latin typeface="DB Heavent Black" panose="02000506060000020004" pitchFamily="2" charset="-34"/>
                <a:cs typeface="DB Heavent Black" panose="02000506060000020004" pitchFamily="2" charset="-34"/>
              </a:rPr>
              <a:t> </a:t>
            </a:r>
            <a:r>
              <a:rPr lang="th-TH" sz="4400" dirty="0">
                <a:solidFill>
                  <a:srgbClr val="FF0000"/>
                </a:solidFill>
                <a:latin typeface="DB Heavent Black" panose="02000506060000020004" pitchFamily="2" charset="-34"/>
                <a:cs typeface="DB Heavent Black" panose="02000506060000020004" pitchFamily="2" charset="-34"/>
              </a:rPr>
              <a:t>?</a:t>
            </a:r>
            <a:r>
              <a:rPr lang="en-US" sz="4400" dirty="0">
                <a:solidFill>
                  <a:srgbClr val="FF0000"/>
                </a:solidFill>
                <a:latin typeface="DB Heavent Black" panose="02000506060000020004" pitchFamily="2" charset="-34"/>
                <a:cs typeface="DB Heavent Black" panose="02000506060000020004" pitchFamily="2" charset="-34"/>
              </a:rPr>
              <a:t> </a:t>
            </a:r>
            <a:r>
              <a:rPr lang="th-TH" sz="4400" dirty="0">
                <a:solidFill>
                  <a:srgbClr val="FF0000"/>
                </a:solidFill>
                <a:latin typeface="DB Heavent Black" panose="02000506060000020004" pitchFamily="2" charset="-34"/>
                <a:cs typeface="DB Heavent Black" panose="02000506060000020004" pitchFamily="2" charset="-34"/>
              </a:rPr>
              <a:t>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 Black" panose="02000506060000020004" pitchFamily="2" charset="-34"/>
              <a:ea typeface="+mn-ea"/>
              <a:cs typeface="DB Heavent Black" panose="02000506060000020004" pitchFamily="2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CCF511-41C5-BC6C-B8EF-2F2BFAF297C3}"/>
              </a:ext>
            </a:extLst>
          </p:cNvPr>
          <p:cNvSpPr txBox="1"/>
          <p:nvPr/>
        </p:nvSpPr>
        <p:spPr>
          <a:xfrm>
            <a:off x="547182" y="2273187"/>
            <a:ext cx="1128623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0" indent="-361950">
              <a:buFont typeface="Arial" panose="020B0604020202020204" pitchFamily="34" charset="0"/>
              <a:buChar char="•"/>
              <a:defRPr/>
            </a:pPr>
            <a:r>
              <a:rPr lang="th-TH" sz="3800" dirty="0">
                <a:solidFill>
                  <a:srgbClr val="003D66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สหรัฐ-จีน เจรจาการค้าน่าจะเกือบจบแล้ว</a:t>
            </a:r>
          </a:p>
          <a:p>
            <a:pPr marL="361950" lvl="0" indent="-361950">
              <a:buFont typeface="Arial" panose="020B0604020202020204" pitchFamily="34" charset="0"/>
              <a:buChar char="•"/>
              <a:defRPr/>
            </a:pPr>
            <a:r>
              <a:rPr lang="th-TH" sz="3800" dirty="0">
                <a:solidFill>
                  <a:srgbClr val="003D66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ประชุม </a:t>
            </a:r>
            <a:r>
              <a:rPr lang="en-US" sz="3800" dirty="0">
                <a:solidFill>
                  <a:srgbClr val="003D66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FOMC </a:t>
            </a:r>
            <a:r>
              <a:rPr lang="th-TH" sz="3800" dirty="0">
                <a:solidFill>
                  <a:srgbClr val="003D66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สัปดาห์นี้ ตลาดคาดหวังลดดอกเบี้ยหนุนสินทรัพย์เสี่ยงพุ่งต่อเนื่อง</a:t>
            </a:r>
          </a:p>
          <a:p>
            <a:pPr marL="361950" lvl="0" indent="-361950">
              <a:buFont typeface="Arial" panose="020B0604020202020204" pitchFamily="34" charset="0"/>
              <a:buChar char="•"/>
              <a:defRPr/>
            </a:pPr>
            <a:r>
              <a:rPr lang="th-TH" sz="3800" dirty="0">
                <a:solidFill>
                  <a:srgbClr val="003D66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ทรัมป์ร่วมเซ็นข้อตกลงไทย-กัมพูชา มีอะไรบ้าง</a:t>
            </a:r>
          </a:p>
          <a:p>
            <a:pPr marL="361950" lvl="0" indent="-361950">
              <a:buFont typeface="Arial" panose="020B0604020202020204" pitchFamily="34" charset="0"/>
              <a:buChar char="•"/>
              <a:defRPr/>
            </a:pPr>
            <a:r>
              <a:rPr lang="th-TH" sz="3800" dirty="0">
                <a:solidFill>
                  <a:srgbClr val="003D66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สหรัฐ-ไทย เจรจาการค้าจบแล้ว มีเงื่อนไขอะไรบ้าง</a:t>
            </a:r>
            <a:r>
              <a:rPr lang="en-US" sz="3800" dirty="0">
                <a:solidFill>
                  <a:srgbClr val="003D66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  <a:r>
              <a:rPr lang="th-TH" sz="3800" dirty="0">
                <a:solidFill>
                  <a:srgbClr val="003D66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?</a:t>
            </a:r>
          </a:p>
          <a:p>
            <a:pPr marL="361950" lvl="0" indent="-361950">
              <a:buFont typeface="Arial" panose="020B0604020202020204" pitchFamily="34" charset="0"/>
              <a:buChar char="•"/>
              <a:defRPr/>
            </a:pPr>
            <a:r>
              <a:rPr lang="th-TH" sz="3800" dirty="0">
                <a:solidFill>
                  <a:srgbClr val="003D66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ต่างชาติกลับมาซื้อทั้งหุ้นและพันธบัตร </a:t>
            </a:r>
          </a:p>
          <a:p>
            <a:pPr marL="361950" lvl="0" indent="-361950">
              <a:buFont typeface="Arial" panose="020B0604020202020204" pitchFamily="34" charset="0"/>
              <a:buChar char="•"/>
              <a:defRPr/>
            </a:pPr>
            <a:r>
              <a:rPr lang="th-TH" sz="3800" dirty="0">
                <a:solidFill>
                  <a:srgbClr val="003D66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เราเพิ่มหุ้น 1ตัว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5247521-72D7-F444-7644-441D37D037CA}"/>
              </a:ext>
            </a:extLst>
          </p:cNvPr>
          <p:cNvGrpSpPr/>
          <p:nvPr/>
        </p:nvGrpSpPr>
        <p:grpSpPr>
          <a:xfrm>
            <a:off x="4552261" y="1603560"/>
            <a:ext cx="3087477" cy="523220"/>
            <a:chOff x="4392706" y="1397917"/>
            <a:chExt cx="3087477" cy="52322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8702278-C010-B176-8FDE-3EB9DD959F3C}"/>
                </a:ext>
              </a:extLst>
            </p:cNvPr>
            <p:cNvGrpSpPr/>
            <p:nvPr/>
          </p:nvGrpSpPr>
          <p:grpSpPr>
            <a:xfrm>
              <a:off x="4392706" y="1418620"/>
              <a:ext cx="3087477" cy="491357"/>
              <a:chOff x="4568862" y="1349160"/>
              <a:chExt cx="2911321" cy="4615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Arrow: Pentagon 31">
                <a:extLst>
                  <a:ext uri="{FF2B5EF4-FFF2-40B4-BE49-F238E27FC236}">
                    <a16:creationId xmlns:a16="http://schemas.microsoft.com/office/drawing/2014/main" id="{F2B8F9E8-4D82-3347-2C7C-EF95A8EB3971}"/>
                  </a:ext>
                </a:extLst>
              </p:cNvPr>
              <p:cNvSpPr/>
              <p:nvPr/>
            </p:nvSpPr>
            <p:spPr>
              <a:xfrm>
                <a:off x="5984549" y="1349160"/>
                <a:ext cx="1495634" cy="461554"/>
              </a:xfrm>
              <a:prstGeom prst="homePlate">
                <a:avLst/>
              </a:prstGeom>
              <a:gradFill flip="none" rotWithShape="1">
                <a:gsLst>
                  <a:gs pos="87000">
                    <a:srgbClr val="0A4572"/>
                  </a:gs>
                  <a:gs pos="46000">
                    <a:srgbClr val="386A9C"/>
                  </a:gs>
                  <a:gs pos="0">
                    <a:srgbClr val="658EC7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B Heavent" panose="02000506060000020004" pitchFamily="2" charset="-34"/>
                  <a:ea typeface="+mn-ea"/>
                  <a:cs typeface="DB Heavent" panose="02000506060000020004" pitchFamily="2" charset="-34"/>
                </a:endParaRPr>
              </a:p>
            </p:txBody>
          </p:sp>
          <p:sp>
            <p:nvSpPr>
              <p:cNvPr id="33" name="Arrow: Pentagon 32">
                <a:extLst>
                  <a:ext uri="{FF2B5EF4-FFF2-40B4-BE49-F238E27FC236}">
                    <a16:creationId xmlns:a16="http://schemas.microsoft.com/office/drawing/2014/main" id="{B822D34E-C4FA-E195-5123-287BA1AD5ACC}"/>
                  </a:ext>
                </a:extLst>
              </p:cNvPr>
              <p:cNvSpPr/>
              <p:nvPr/>
            </p:nvSpPr>
            <p:spPr>
              <a:xfrm rot="10800000">
                <a:off x="4568862" y="1349160"/>
                <a:ext cx="1495633" cy="461554"/>
              </a:xfrm>
              <a:prstGeom prst="homePlate">
                <a:avLst/>
              </a:prstGeom>
              <a:gradFill flip="none" rotWithShape="1">
                <a:gsLst>
                  <a:gs pos="85000">
                    <a:srgbClr val="0A4572"/>
                  </a:gs>
                  <a:gs pos="46000">
                    <a:srgbClr val="386A9C"/>
                  </a:gs>
                  <a:gs pos="0">
                    <a:srgbClr val="658EC7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B Heavent" panose="02000506060000020004" pitchFamily="2" charset="-34"/>
                  <a:ea typeface="+mn-ea"/>
                  <a:cs typeface="DB Heavent" panose="02000506060000020004" pitchFamily="2" charset="-34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02167E-A465-CF55-E056-63886B6B19A6}"/>
                </a:ext>
              </a:extLst>
            </p:cNvPr>
            <p:cNvSpPr txBox="1"/>
            <p:nvPr/>
          </p:nvSpPr>
          <p:spPr>
            <a:xfrm>
              <a:off x="4894244" y="1397917"/>
              <a:ext cx="21691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B Heavent" panose="02000506060000020004" pitchFamily="2" charset="-34"/>
                  <a:ea typeface="+mn-ea"/>
                  <a:cs typeface="DB Heavent" panose="02000506060000020004" pitchFamily="2" charset="-34"/>
                </a:rPr>
                <a:t>ประเด็นวิเคราะห์วันนี้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525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0BCE2-A63C-6AEB-06ED-8A6C6903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300"/>
            <a:ext cx="10753725" cy="727753"/>
          </a:xfrm>
        </p:spPr>
        <p:txBody>
          <a:bodyPr/>
          <a:lstStyle/>
          <a:p>
            <a:r>
              <a:rPr lang="th-TH" sz="3200" dirty="0"/>
              <a:t>แถลงการณ์ร่วมว่าด้วยกรอบความตกลงการค้าต่างตอบแทนระหว่างสหรัฐฯ-ไทย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33E5D-E38B-74B4-74D6-891592D51627}"/>
              </a:ext>
            </a:extLst>
          </p:cNvPr>
          <p:cNvSpPr txBox="1"/>
          <p:nvPr/>
        </p:nvSpPr>
        <p:spPr>
          <a:xfrm>
            <a:off x="104774" y="880053"/>
            <a:ext cx="120872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>
                <a:solidFill>
                  <a:srgbClr val="C00000"/>
                </a:solidFill>
              </a:rPr>
              <a:t>สิ่งที่ฝ่ายสหรัฐฯ จะดำเนินการ:</a:t>
            </a:r>
            <a:endParaRPr lang="en-US" sz="2800" u="sng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b="1" dirty="0"/>
              <a:t>การคงภาษี:</a:t>
            </a:r>
            <a:r>
              <a:rPr lang="th-TH" dirty="0"/>
              <a:t> สหรัฐฯ จะ </a:t>
            </a:r>
            <a:r>
              <a:rPr lang="th-TH" b="1" dirty="0"/>
              <a:t>คงอัตราภาษีต่างตอบแทน (</a:t>
            </a:r>
            <a:r>
              <a:rPr lang="en-US" b="1" dirty="0"/>
              <a:t>reciprocal tariffs) </a:t>
            </a:r>
            <a:r>
              <a:rPr lang="th-TH" b="1" dirty="0"/>
              <a:t>ไว้ที่ </a:t>
            </a:r>
            <a:r>
              <a:rPr lang="en-US" b="1" dirty="0"/>
              <a:t>19%</a:t>
            </a:r>
            <a:r>
              <a:rPr lang="en-US" dirty="0"/>
              <a:t> </a:t>
            </a:r>
            <a:r>
              <a:rPr lang="th-TH" dirty="0"/>
              <a:t>สำหรับสินค้าที่มีถิ่นกำเนิดจากไทย (ตามคำสั่งผู้บริหาร </a:t>
            </a:r>
            <a:r>
              <a:rPr lang="en-US" dirty="0"/>
              <a:t>14257)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b="1" dirty="0"/>
              <a:t>การลดภาษี (บางส่วน):</a:t>
            </a:r>
            <a:r>
              <a:rPr lang="th-TH" dirty="0"/>
              <a:t> สหรัฐฯ จะระบุรายการสินค้าจากไทย (ตามที่กำหนดในภาคผนวก </a:t>
            </a:r>
            <a:r>
              <a:rPr lang="en-US" dirty="0"/>
              <a:t>3 </a:t>
            </a:r>
            <a:r>
              <a:rPr lang="th-TH" dirty="0"/>
              <a:t>ของคำสั่งผู้บริหาร </a:t>
            </a:r>
            <a:r>
              <a:rPr lang="en-US" dirty="0"/>
              <a:t>14346) </a:t>
            </a:r>
            <a:r>
              <a:rPr lang="th-TH" dirty="0"/>
              <a:t>ที่จะ </a:t>
            </a:r>
            <a:r>
              <a:rPr lang="th-TH" b="1" dirty="0"/>
              <a:t>ได้รับอัตราภาษีต่างตอบแทน </a:t>
            </a:r>
            <a:r>
              <a:rPr lang="en-US" b="1" dirty="0"/>
              <a:t>0%</a:t>
            </a:r>
            <a:endParaRPr lang="th-TH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th-TH" b="1" dirty="0"/>
          </a:p>
          <a:p>
            <a:r>
              <a:rPr lang="th-TH" sz="2800" b="1" u="sng" dirty="0">
                <a:solidFill>
                  <a:srgbClr val="002060"/>
                </a:solidFill>
              </a:rPr>
              <a:t>ความร่วมมือร่วมกัน:</a:t>
            </a:r>
            <a:endParaRPr lang="en-US" sz="2800" u="sng" dirty="0">
              <a:solidFill>
                <a:srgbClr val="00206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dirty="0"/>
              <a:t>ทั้งสองฝ่ายจะกระชับความร่วมมือด้านความมั่นคงทางเศรษฐกิจและแห่งชาติ เพื่อเพิ่มความยืดหยุ่นของห่วงโซ่อุปทาน (</a:t>
            </a:r>
            <a:r>
              <a:rPr lang="en-US" dirty="0"/>
              <a:t>supply chain)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dirty="0"/>
              <a:t>ร่วมมือกันด้านการควบคุมการส่งออก</a:t>
            </a:r>
            <a:r>
              <a:rPr lang="en-US" dirty="0"/>
              <a:t>, </a:t>
            </a:r>
            <a:r>
              <a:rPr lang="th-TH" dirty="0"/>
              <a:t>ความมั่นคงด้านการลงทุน และการต่อต้านการหลบเลี่ยงภาษี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dirty="0"/>
          </a:p>
          <a:p>
            <a:r>
              <a:rPr lang="th-TH" sz="2800" b="1" u="sng" dirty="0">
                <a:solidFill>
                  <a:srgbClr val="00B050"/>
                </a:solidFill>
              </a:rPr>
              <a:t>ข้อตกลงเชิงพาณิชย์ที่กำลังจะมีขึ้น (นอกเหนือจากกรอบความตกลง):</a:t>
            </a:r>
            <a:endParaRPr lang="en-US" sz="2800" u="sng" dirty="0">
              <a:solidFill>
                <a:srgbClr val="00B050"/>
              </a:solidFill>
            </a:endParaRPr>
          </a:p>
          <a:p>
            <a:r>
              <a:rPr lang="th-TH" dirty="0"/>
              <a:t>มีการบันทึกข้อตกลงเชิงพาณิชย์ที่กำลังจะมีขึ้นระหว่างบริษัทสหรัฐฯ และไทย ในภาคเกษตร พลังงาน และการบิน ได้แก่: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rgbClr val="FF0000"/>
                </a:solidFill>
              </a:rPr>
              <a:t>เกษตร:</a:t>
            </a:r>
            <a:r>
              <a:rPr lang="th-TH" sz="2400" dirty="0">
                <a:solidFill>
                  <a:srgbClr val="FF0000"/>
                </a:solidFill>
              </a:rPr>
              <a:t> การจัดซื้อสินค้าเกษตร (เช่น ข้าวโพดอาหารสัตว์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th-TH" sz="2400" dirty="0">
                <a:solidFill>
                  <a:srgbClr val="FF0000"/>
                </a:solidFill>
              </a:rPr>
              <a:t>กากถั่วเหลือง</a:t>
            </a:r>
            <a:r>
              <a:rPr lang="en-US" sz="2400" dirty="0">
                <a:solidFill>
                  <a:srgbClr val="FF0000"/>
                </a:solidFill>
              </a:rPr>
              <a:t>, DDGS) </a:t>
            </a:r>
            <a:r>
              <a:rPr lang="th-TH" sz="2400" dirty="0">
                <a:solidFill>
                  <a:srgbClr val="FF0000"/>
                </a:solidFill>
              </a:rPr>
              <a:t>มูลค่าประมาณ </a:t>
            </a:r>
            <a:r>
              <a:rPr lang="en-US" sz="2400" b="1" dirty="0">
                <a:solidFill>
                  <a:srgbClr val="FF0000"/>
                </a:solidFill>
              </a:rPr>
              <a:t>2.6 </a:t>
            </a:r>
            <a:r>
              <a:rPr lang="th-TH" sz="2400" b="1" dirty="0">
                <a:solidFill>
                  <a:srgbClr val="FF0000"/>
                </a:solidFill>
              </a:rPr>
              <a:t>พันล้านดอลลาร์ต่อปี</a:t>
            </a:r>
            <a:endParaRPr lang="en-US" sz="2400" dirty="0">
              <a:solidFill>
                <a:srgbClr val="FF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rgbClr val="FF0000"/>
                </a:solidFill>
              </a:rPr>
              <a:t>พลังงาน:</a:t>
            </a:r>
            <a:r>
              <a:rPr lang="th-TH" sz="2400" dirty="0">
                <a:solidFill>
                  <a:srgbClr val="FF0000"/>
                </a:solidFill>
              </a:rPr>
              <a:t> การจัดซื้อผลิตภัณฑ์พลังงาน (เช่น </a:t>
            </a:r>
            <a:r>
              <a:rPr lang="en-US" sz="2400" dirty="0">
                <a:solidFill>
                  <a:srgbClr val="FF0000"/>
                </a:solidFill>
              </a:rPr>
              <a:t>LNG, </a:t>
            </a:r>
            <a:r>
              <a:rPr lang="th-TH" sz="2400" dirty="0">
                <a:solidFill>
                  <a:srgbClr val="FF0000"/>
                </a:solidFill>
              </a:rPr>
              <a:t>น้ำมันดิบ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th-TH" sz="2400" dirty="0">
                <a:solidFill>
                  <a:srgbClr val="FF0000"/>
                </a:solidFill>
              </a:rPr>
              <a:t>อีเทน) มูลค่าประมาณ </a:t>
            </a:r>
            <a:r>
              <a:rPr lang="en-US" sz="2400" b="1" dirty="0">
                <a:solidFill>
                  <a:srgbClr val="FF0000"/>
                </a:solidFill>
              </a:rPr>
              <a:t>5.4 </a:t>
            </a:r>
            <a:r>
              <a:rPr lang="th-TH" sz="2400" b="1" dirty="0">
                <a:solidFill>
                  <a:srgbClr val="FF0000"/>
                </a:solidFill>
              </a:rPr>
              <a:t>พันล้านดอลลาร์ต่อปี</a:t>
            </a:r>
            <a:endParaRPr lang="en-US" sz="2400" dirty="0">
              <a:solidFill>
                <a:srgbClr val="FF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rgbClr val="FF0000"/>
                </a:solidFill>
              </a:rPr>
              <a:t>การบิน:</a:t>
            </a:r>
            <a:r>
              <a:rPr lang="th-TH" sz="2400" dirty="0">
                <a:solidFill>
                  <a:srgbClr val="FF0000"/>
                </a:solidFill>
              </a:rPr>
              <a:t> การจัดหาเครื่องบินสหรัฐฯ จำนวน </a:t>
            </a:r>
            <a:r>
              <a:rPr lang="en-US" sz="2400" dirty="0">
                <a:solidFill>
                  <a:srgbClr val="FF0000"/>
                </a:solidFill>
              </a:rPr>
              <a:t>80 </a:t>
            </a:r>
            <a:r>
              <a:rPr lang="th-TH" sz="2400" dirty="0">
                <a:solidFill>
                  <a:srgbClr val="FF0000"/>
                </a:solidFill>
              </a:rPr>
              <a:t>ลำ มูลค่ารวม </a:t>
            </a:r>
            <a:r>
              <a:rPr lang="en-US" sz="2400" b="1" dirty="0">
                <a:solidFill>
                  <a:srgbClr val="FF0000"/>
                </a:solidFill>
              </a:rPr>
              <a:t>18.8 </a:t>
            </a:r>
            <a:r>
              <a:rPr lang="th-TH" sz="2400" b="1" dirty="0">
                <a:solidFill>
                  <a:srgbClr val="FF0000"/>
                </a:solidFill>
              </a:rPr>
              <a:t>พันล้านดอลลาร์</a:t>
            </a:r>
            <a:endParaRPr lang="en-US" sz="2400" dirty="0">
              <a:solidFill>
                <a:srgbClr val="FF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A9E164-AA7C-F536-2656-A52DF186B343}"/>
              </a:ext>
            </a:extLst>
          </p:cNvPr>
          <p:cNvSpPr txBox="1"/>
          <p:nvPr/>
        </p:nvSpPr>
        <p:spPr>
          <a:xfrm>
            <a:off x="10477501" y="836711"/>
            <a:ext cx="16097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buNone/>
            </a:pPr>
            <a:r>
              <a:rPr lang="en-US" sz="1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 </a:t>
            </a:r>
            <a:r>
              <a:rPr lang="th-TH" sz="1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ตุลาคม </a:t>
            </a:r>
            <a:r>
              <a:rPr lang="en-US" sz="1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 </a:t>
            </a:r>
            <a:endParaRPr lang="en-US" sz="1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74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D180-8294-1134-4B3C-AB0FCCB2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การเจรจาการค้าระหว่างสหรัฐฯ-จีน </a:t>
            </a:r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4AE060F-816B-EE83-18F1-BA2A47388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91" y="794328"/>
            <a:ext cx="12007417" cy="586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h-TH" altLang="en-US" sz="20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กำหนดการเจรจาระดับสูงในมาเลเซีย</a:t>
            </a:r>
            <a:r>
              <a:rPr kumimoji="0" lang="en-US" altLang="en-US" sz="20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kumimoji="0" lang="th-TH" altLang="en-US" sz="2000" b="0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จีนได้ยืนยันว่าการเจรจาการค้าระดับสูงกับเจ้าหน้าที่สหรัฐฯ มีกำหนดจะเริ่มขึ้นในวันศุกร์ที่มาเลเซีย โดยรองนายกรัฐมนตรี เหอ ลี่เฟิง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(He Lifeng)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ผู้นำการเจรจาการค้าของปักกิ่ง มีแผนจะพบปะกับเจ้าหน้าที่สหรัฐฯ ณ กรุงกัวลาลัมเปอร์ ระหว่างวันที่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24-27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ต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ซึ่งรวมถึงเลขาธิการคลัง สกอตต์ เบสเซนต์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การหารือนี้มีเป้าหมายเพื่อบรรเทาความขัดแย้ง และเป็นการเตรียมเวทีสำหรับการเจรจาระหว่างประธานาธิบดีโดนัลด์ ทรัมป์ และประธานาธิบดีสี จิ้นผิง ที่คาดว่าจะเกิดขึ้นในภายหลัง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altLang="en-US" sz="2000" b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2000" b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ความตึงเครียดและการข่มขู่ตอบโต้ก่อนการประชุม</a:t>
            </a:r>
            <a:r>
              <a:rPr lang="en-US" altLang="en-US" sz="2000" b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altLang="en-US" sz="2000" b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ความตึงเครียดทางการค้าได้เพิ่มสูงขึ้น โดยข้อตกลงสงบศึกทางการค้าจะสิ้นสุดในวันที่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พ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เว้นแต่จะมีการขยายเวลา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ประธานาธิบดีทรัมป์ได้ขู่ว่าจะใช้มาตรการตอบโต้จีนด้วยการขึ้นภาษีเพิ่มเติม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100%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ต่อสินค้าจีน และ</a:t>
            </a:r>
            <a:r>
              <a:rPr kumimoji="0" lang="th-TH" altLang="en-US" sz="2000" b="0" i="0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กำลังพิจารณามาตรการจำกัดการส่งออก </a:t>
            </a:r>
            <a:r>
              <a:rPr kumimoji="0" lang="en-US" altLang="en-US" sz="2000" b="0" i="0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kumimoji="0" lang="th-TH" altLang="en-US" sz="2000" b="0" i="0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ซอฟต์แวร์สำคัญใดๆ และทั้งหมด</a:t>
            </a:r>
            <a:r>
              <a:rPr kumimoji="0" lang="en-US" altLang="en-US" sz="2000" b="0" i="0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".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การข่มขู่นี้เป็นการตอบโต้มาตรการควบคุมการส่งออกแร่แรร์เอิร์ธและวัสดุสำคัญอื่น ๆ ของจีน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ทั้งนี้ ทรัมป์ได้ระบุว่าแร่แรร์เอิร์ธ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(rare earths),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เฟนทานิล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และถั่วเหลือง เป็นประเด็นการค้าสำคัญที่สหรัฐฯ ต้องการหารือ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th-TH" altLang="en-US" sz="2000" b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มุมมองต่อผลลัพธ์การเจรจา</a:t>
            </a:r>
            <a:r>
              <a:rPr lang="en-US" altLang="en-US" sz="2000" b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altLang="en-US" sz="2000" b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แม้จะมีความตึงเครียดและมีการใช้มาตรการยกระดับความขัดแย้ง แต่ประธานาธิบดีทรัมป์คาดการณ์ว่าการพบปะที่อาจมีขึ้นกับ ปธน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สี จิ้นผิง จะสามารถนำมาซึ่ง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kumimoji="0" lang="th-TH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ข้อตกลงที่ดี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ด้านการค้า แต่ก็ยอมรับว่าการเจรจาอาจไม่เกิดขึ้นจริงก็ได้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ในขณะเดียวกัน จีนได้จัดการประชุมครั้งใหญ่กับบริษัทต่างชาติกว่า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170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แห่งเพื่อสร้างความมั่นใจว่าการควบคุมการส่งออกแร่แรร์เอิร์ธนั้นเป็น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การกระทำที่มีความรับผิดชอบ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และไม่ได้มีจุดมุ่งหมายเพื่อจำกัดการค้าปกติ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นอกจากนี้ นักกลยุทธ์ในตลาดเชื่อว่าความตึงเครียดทางการค้าระหว่างจีน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th-TH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สหรัฐฯ จะได้รับการแก้ไขอย่างสร้างสรรค์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253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337FBB-7B9F-7384-E4A9-7C26F1970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มาตรการตอบโต้ทางการค้าสหรัฐฯ-จีน ในช่วงวันหยุด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5130B-71DF-3DBA-69AB-B1A563CD3668}"/>
              </a:ext>
            </a:extLst>
          </p:cNvPr>
          <p:cNvSpPr txBox="1"/>
          <p:nvPr/>
        </p:nvSpPr>
        <p:spPr>
          <a:xfrm>
            <a:off x="1593407" y="1008297"/>
            <a:ext cx="1885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มาตรการของสหรัฐฯ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B44E8-0586-34ED-128A-EB729C204804}"/>
              </a:ext>
            </a:extLst>
          </p:cNvPr>
          <p:cNvSpPr txBox="1"/>
          <p:nvPr/>
        </p:nvSpPr>
        <p:spPr>
          <a:xfrm>
            <a:off x="337238" y="1450990"/>
            <a:ext cx="439772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ประธานาธิบดีโดนัลด์ ทรัมป์ ได้ประกาศว่าสหรัฐฯ จะเรียกเก็บ 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ภาษีเพิ่มเติม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100%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จากสินค้าจีนทั้งหมด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จะทำให้อัตราภาษีนำเข้าเพิ่มขึ้นเป็น 130% ซึ่งใกล้เคียงกับระดับสูงสุดที่ 145% ที่เคยถูกกำหนดไว้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และ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รวมถึงการควบคุมการส่งออกสำหรับ "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ซอฟต์แวร์ที่สำคัญทั้งหมด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โดยจะมีผลบังคับใช้ตั้งแต่วันที่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1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พฤศจิกายน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เป็นต้นไป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</a:t>
            </a:r>
            <a:endParaRPr kumimoji="0" lang="th-TH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สหรัฐฯ โดย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USTR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ได้ประกาศจะเรียกเก็บ 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ภาษี 100% สำหรับเครนยกสินค้าจากเรือสู่ฝั่ง (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ship-to-shore cranes)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และอุปกรณ์ขนถ่ายสินค้าบางประเภทที่ผลิตในจีน และยังมีการเสนอให้เรียกเก็บภาษีเพิ่มเติมสูงถึง 150% สำหรับอุปกรณ์ขนถ่ายสินค้าบางรายการ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861A0-291F-F7FE-CE27-48433E2B2B65}"/>
              </a:ext>
            </a:extLst>
          </p:cNvPr>
          <p:cNvSpPr txBox="1"/>
          <p:nvPr/>
        </p:nvSpPr>
        <p:spPr>
          <a:xfrm>
            <a:off x="5671734" y="1008297"/>
            <a:ext cx="1885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มาตรการของจีน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302ACC-B1D4-C512-80C9-7F88383B15F6}"/>
              </a:ext>
            </a:extLst>
          </p:cNvPr>
          <p:cNvSpPr txBox="1"/>
          <p:nvPr/>
        </p:nvSpPr>
        <p:spPr>
          <a:xfrm>
            <a:off x="5205104" y="1444577"/>
            <a:ext cx="28186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จีนได้ประกาศมาตรการ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คุมเข้มการส่งออกแร่หายากและเทคโนโลยีที่เกี่ยวข้อง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กับการผลิตแร่หายาก</a:t>
            </a:r>
          </a:p>
          <a:p>
            <a:pPr marL="0" marR="0" lvl="0" indent="0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กระทรวงคมนาคมของ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จีนประกาศเริ่มเก็บ ค่าธรรมเนียมท่าเรือ (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port fees)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จากเรือที่เป็นเจ้าของหรือผลิตในสหรัฐฯ ตั้งแต่วันที่ 14 ต.ค. เพื่อตอบโต้มาตรการที่สหรัฐฯ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511AE6-70F2-DCC9-DB84-0B97D95DD64B}"/>
              </a:ext>
            </a:extLst>
          </p:cNvPr>
          <p:cNvSpPr txBox="1"/>
          <p:nvPr/>
        </p:nvSpPr>
        <p:spPr>
          <a:xfrm>
            <a:off x="337238" y="4587128"/>
            <a:ext cx="7077549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อย่างไรก็ตาม รัฐมนตรีคลังสหรัฐฯ สก็อตต์ เบสเซนต์ (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Scott Bessent)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ยังคงแสดงความเชื่อมั่นว่าการประชุมระหว่างทรัมป์และสี จิ้นผิง 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น่าจะยังคงมีขึ้น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หลังจากการประกาศที่สร้างความผันผวนอย่างหนัก ทรัมป์ได้ส่งสัญญาณที่ประนีประนอมมากขึ้น โดยรัฐมนตรีคลังสหรัฐฯ สก็อตต์ เบสเซนต์ ระบุเมื่อวันจันทร์ที่ผ่านมาว่า 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มาตรการภาษี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100%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ที่ทรัมป์ประกาศว่าจะเรียกเก็บจากจีนนั้น อาจไม่จำเป็นต้องเกิดขึ้น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นอกจากนี้ เจ้าหน้าที่จีนและสหรัฐฯ จะมีการหารือกันที่กรุงวอชิงตันในสัปดาห์นี้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54B984D-6171-F653-6EC1-B65E863B1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784" y="988304"/>
            <a:ext cx="456273" cy="4562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4C89E6-3701-65D1-15CA-9D427A3A6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169" y="988304"/>
            <a:ext cx="463555" cy="463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2E8F94-A464-2537-3115-B31097A5F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637" y="2754758"/>
            <a:ext cx="3276600" cy="1704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FEA0A3-F3F3-23DA-17C5-BF21CD7A6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637" y="922388"/>
            <a:ext cx="3286125" cy="1704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A08538-025F-D55F-2972-4E310512A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637" y="4587128"/>
            <a:ext cx="32861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10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E0C33B-39F9-B4AE-0993-F0951605D5EA}"/>
              </a:ext>
            </a:extLst>
          </p:cNvPr>
          <p:cNvGrpSpPr/>
          <p:nvPr/>
        </p:nvGrpSpPr>
        <p:grpSpPr>
          <a:xfrm>
            <a:off x="2399519" y="1955974"/>
            <a:ext cx="9683623" cy="2185104"/>
            <a:chOff x="1904997" y="1844006"/>
            <a:chExt cx="9683623" cy="218510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175DC9-FC4F-2D8A-06DF-1299A69013AA}"/>
                </a:ext>
              </a:extLst>
            </p:cNvPr>
            <p:cNvSpPr txBox="1"/>
            <p:nvPr/>
          </p:nvSpPr>
          <p:spPr>
            <a:xfrm>
              <a:off x="1904999" y="1844006"/>
              <a:ext cx="9478348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DB Heavent Light"/>
                </a:rPr>
                <a:t>20th Central Committee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DB Heavent Light"/>
                </a:rPr>
                <a:t>中国共产党第二十届中央委员会</a:t>
              </a:r>
              <a:endParaRPr kumimoji="0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DB Heavent Ligh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E31262-D73D-0D4C-005E-CCF0EEC5FBDC}"/>
                </a:ext>
              </a:extLst>
            </p:cNvPr>
            <p:cNvSpPr txBox="1"/>
            <p:nvPr/>
          </p:nvSpPr>
          <p:spPr>
            <a:xfrm>
              <a:off x="1904997" y="3105779"/>
              <a:ext cx="9683623" cy="92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DB Heavent Light"/>
                  <a:ea typeface="+mn-ea"/>
                  <a:cs typeface="DB Heavent Light"/>
                </a:rPr>
                <a:t>คณะกรรมการกลางพรรคคอมมิวนิสต์จีนชุดที่ 20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664F1000-1B55-03B8-A742-BDF04FCB7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8" y="2065340"/>
            <a:ext cx="1614068" cy="161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718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488F-E88B-F089-C3F2-36DC3D6C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2" y="47365"/>
            <a:ext cx="9999333" cy="727753"/>
          </a:xfrm>
        </p:spPr>
        <p:txBody>
          <a:bodyPr/>
          <a:lstStyle/>
          <a:p>
            <a:r>
              <a:rPr lang="th-TH" dirty="0"/>
              <a:t>ผลการประชุม</a:t>
            </a:r>
            <a:r>
              <a:rPr lang="en-US" dirty="0"/>
              <a:t> China 4th Plenum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CB1AE-0D61-EBB4-D2CA-409C7032DB7F}"/>
              </a:ext>
            </a:extLst>
          </p:cNvPr>
          <p:cNvSpPr txBox="1"/>
          <p:nvPr/>
        </p:nvSpPr>
        <p:spPr>
          <a:xfrm>
            <a:off x="38099" y="919073"/>
            <a:ext cx="117252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China 4th Plenum: </a:t>
            </a:r>
            <a:r>
              <a:rPr lang="th-TH" sz="2000" b="1" dirty="0"/>
              <a:t>ผลการประชุม เป้าหมายหลัก 5 ปี คือ การพึ่งพาตนเองด้านเทคโนโลยี และการกระตุ้นอุปสงค์ในประเทศ นักวิเคราะห์มองว่าการเน้นย้ำนี้แสดงให้เห็นถึงความสำคัญของการบริโภคในช่วงห้าปีข้างหน้า ดัชนี </a:t>
            </a:r>
            <a:r>
              <a:rPr lang="en-US" sz="2000" b="1" dirty="0"/>
              <a:t>CSI 300 Index </a:t>
            </a:r>
            <a:r>
              <a:rPr lang="th-TH" sz="2000" b="1" dirty="0"/>
              <a:t>ปรับตัวขึ้น 0.3% ขณะที่ธนาคารกลางของจีน(</a:t>
            </a:r>
            <a:r>
              <a:rPr lang="en-US" sz="2000" b="1" dirty="0"/>
              <a:t>PBOC) </a:t>
            </a:r>
            <a:r>
              <a:rPr lang="th-TH" sz="2000" b="1" dirty="0"/>
              <a:t>กำหนดค่ากลางของเงินหยวนที่แข็งค่าที่สุดในรอบปีที่ 7.0918 ต่อดอลลาร์</a:t>
            </a:r>
            <a:endParaRPr lang="en-US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0D17A-3A41-04D3-3F49-E2B346F3BA7E}"/>
              </a:ext>
            </a:extLst>
          </p:cNvPr>
          <p:cNvSpPr txBox="1"/>
          <p:nvPr/>
        </p:nvSpPr>
        <p:spPr>
          <a:xfrm>
            <a:off x="299213" y="1934736"/>
            <a:ext cx="1165466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u="sng" dirty="0"/>
              <a:t>ความเห็นของนักวิเคราะห์</a:t>
            </a:r>
            <a:endParaRPr lang="en-US" sz="2000" dirty="0"/>
          </a:p>
          <a:p>
            <a:r>
              <a:rPr lang="th-TH" sz="2000" dirty="0"/>
              <a:t>นักวิเคราะห์จากสถาบันต่างๆ ได้ให้ความเห็นต่อทิศทางนโยบายของจีน ดังนี้: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Shen Meng (Chanson &amp; Co.):</a:t>
            </a:r>
            <a:r>
              <a:rPr lang="en-US" sz="2000" dirty="0"/>
              <a:t> </a:t>
            </a:r>
            <a:r>
              <a:rPr lang="th-TH" sz="2000" dirty="0"/>
              <a:t>แถลงการณ์หลังการประชุมยังคงใช้ถ้อยคำคล้ายกับปีที่ผ่านมา แต่เน้นย้ำคำว่า "ความยากลำบาก" และ "การเปลี่ยนแปลง" เป็นพิเศษ นักลงทุนในตลาดหุ้นจีนมีแนวโน้มที่จะตั้งรับ (</a:t>
            </a:r>
            <a:r>
              <a:rPr lang="en-US" sz="2000" dirty="0"/>
              <a:t>defensive) </a:t>
            </a:r>
            <a:r>
              <a:rPr lang="th-TH" sz="2000" dirty="0"/>
              <a:t>เนื่องจากแถลงการณ์ไม่ได้ให้รายละเอียดที่ชัดเจนเกี่ยวกับเส้นทางการปฏิรูปโครงสร้างเศรษฐกิจ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Gary Tan (</a:t>
            </a:r>
            <a:r>
              <a:rPr lang="en-US" sz="2000" b="1" dirty="0" err="1"/>
              <a:t>Allspring</a:t>
            </a:r>
            <a:r>
              <a:rPr lang="en-US" sz="2000" b="1" dirty="0"/>
              <a:t> Global Investments):</a:t>
            </a:r>
            <a:r>
              <a:rPr lang="en-US" sz="2000" dirty="0"/>
              <a:t> </a:t>
            </a:r>
            <a:r>
              <a:rPr lang="th-TH" sz="2000" dirty="0"/>
              <a:t>คาดว่าจะเห็นความต่อเนื่องในนโยบายฝั่งอุปทาน โดย </a:t>
            </a:r>
            <a:r>
              <a:rPr lang="en-US" sz="2000" dirty="0"/>
              <a:t>AI </a:t>
            </a:r>
            <a:r>
              <a:rPr lang="th-TH" sz="2000" dirty="0"/>
              <a:t>จะมีความโดดเด่นมากขึ้นภายใต้แนวคิด "พลังการผลิตใหม่" หากมีมาตรการกระตุ้นการบริโภคระยะสั้นออกมาจะเป็นเรื่องที่น่าประหลาดใจในเชิงบวก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James Wang (UBS Investment Bank Research):</a:t>
            </a:r>
            <a:r>
              <a:rPr lang="en-US" sz="2000" dirty="0"/>
              <a:t> </a:t>
            </a:r>
            <a:r>
              <a:rPr lang="th-TH" sz="2000" dirty="0"/>
              <a:t>นโยบาย "</a:t>
            </a:r>
            <a:r>
              <a:rPr lang="en-US" sz="2000" dirty="0"/>
              <a:t>Anti-involution" (</a:t>
            </a:r>
            <a:r>
              <a:rPr lang="th-TH" sz="2000" dirty="0"/>
              <a:t>การต่อต้านการแข่งขันที่ไร้ประโยชน์และสงครามราคา) เป็นกุญแจสำคัญต่อความสามารถในการทำกำไร หากรัฐบาลให้ความสำคัญมากขึ้น หุ้นในกลุ่มที่เกี่ยวข้อง เช่น พลังงานแสงอาทิตย์และลิเธียม อาจฟื้นตัวได้ดี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Jian Shi Cortesi (GAM Investment Management):</a:t>
            </a:r>
            <a:r>
              <a:rPr lang="en-US" sz="2000" dirty="0"/>
              <a:t> </a:t>
            </a:r>
            <a:r>
              <a:rPr lang="th-TH" sz="2000" dirty="0"/>
              <a:t>กลุ่มเทคโนโลยียังคงเป็นพื้นที่ที่มอบโอกาสที่ดีที่สุดในตลาดหุ้นจีน แม้บางส่วนจะมีราคาสูงแล้วก็ตาม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Tony Lee (JPMorgan Chase &amp; Co.):</a:t>
            </a:r>
            <a:r>
              <a:rPr lang="en-US" sz="2000" dirty="0"/>
              <a:t> </a:t>
            </a:r>
            <a:r>
              <a:rPr lang="th-TH" sz="2000" dirty="0"/>
              <a:t>แนะนำให้ "ซื้อ" หุ้นกลุ่มอุปโภคบริโภคใหม่ของจีนก่อนการประชุม เนื่องจากตัวเลขการใช้จ่ายช่วงวันหยุด </a:t>
            </a:r>
            <a:r>
              <a:rPr lang="en-US" sz="2000" dirty="0"/>
              <a:t>Golden Week </a:t>
            </a:r>
            <a:r>
              <a:rPr lang="th-TH" sz="2000" dirty="0"/>
              <a:t>ที่ซบเซาได้เพิ่มความคาดหวังต่อนโยบายสนับสนุนการบริโภคในประเทศ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Eugene Hsiao (Macquarie Capital):</a:t>
            </a:r>
            <a:r>
              <a:rPr lang="en-US" sz="2000" dirty="0"/>
              <a:t> </a:t>
            </a:r>
            <a:r>
              <a:rPr lang="th-TH" sz="2000" dirty="0"/>
              <a:t>นโยบายนี้ส่งผลดีต่อกลุ่มเทคโนโลยีที่ทดแทนการนำเข้า (</a:t>
            </a:r>
            <a:r>
              <a:rPr lang="en-US" sz="2000" dirty="0"/>
              <a:t>import substitution) </a:t>
            </a:r>
            <a:r>
              <a:rPr lang="th-TH" sz="2000" dirty="0"/>
              <a:t>เช่น ระบบอัตโนมัติ</a:t>
            </a:r>
            <a:r>
              <a:rPr lang="en-US" sz="2000" dirty="0"/>
              <a:t>, </a:t>
            </a:r>
            <a:r>
              <a:rPr lang="th-TH" sz="2000" dirty="0"/>
              <a:t>เซมิคอนดักเตอร์ และอวกาศยาน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Bloomberg Economics:</a:t>
            </a:r>
            <a:r>
              <a:rPr lang="en-US" sz="2000" dirty="0"/>
              <a:t> </a:t>
            </a:r>
            <a:r>
              <a:rPr lang="th-TH" sz="2000" dirty="0"/>
              <a:t>ชี้ให้เห็นว่าลำดับความสำคัญของจีนในอีก </a:t>
            </a:r>
            <a:r>
              <a:rPr lang="en-US" sz="2000" dirty="0"/>
              <a:t>5 </a:t>
            </a:r>
            <a:r>
              <a:rPr lang="th-TH" sz="2000" dirty="0"/>
              <a:t>ปีข้างหน้าคือ "การพึ่งพาตนเองทางเทคโนโลยี</a:t>
            </a:r>
            <a:r>
              <a:rPr lang="en-US" sz="2000" dirty="0"/>
              <a:t>, </a:t>
            </a:r>
            <a:r>
              <a:rPr lang="th-TH" sz="2000" dirty="0"/>
              <a:t>อุปสงค์ที่แข็งแกร่งขึ้น</a:t>
            </a:r>
            <a:r>
              <a:rPr lang="en-US" sz="2000" dirty="0"/>
              <a:t>, </a:t>
            </a:r>
            <a:r>
              <a:rPr lang="th-TH" sz="2000" dirty="0"/>
              <a:t>และอิทธิพลในเวทีโลกที่มากขึ้น" ซึ่งเป็นการตอบสนองต่อความท้าทายทั้งภายในและภายนอกประเทศ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8871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E078A-2214-3C9B-7AE5-69C97618C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F3B8-3ACB-6F43-6996-5C95F9084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4" y="68210"/>
            <a:ext cx="9999333" cy="727753"/>
          </a:xfrm>
        </p:spPr>
        <p:txBody>
          <a:bodyPr/>
          <a:lstStyle/>
          <a:p>
            <a:r>
              <a:rPr lang="th-TH" dirty="0"/>
              <a:t>ผลการประชุม</a:t>
            </a:r>
            <a:r>
              <a:rPr lang="en-US" dirty="0"/>
              <a:t> China 4th Plenum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110B04-463D-E581-57FD-EDF7B83B918D}"/>
              </a:ext>
            </a:extLst>
          </p:cNvPr>
          <p:cNvSpPr txBox="1"/>
          <p:nvPr/>
        </p:nvSpPr>
        <p:spPr>
          <a:xfrm>
            <a:off x="185738" y="795963"/>
            <a:ext cx="3633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0000FF"/>
                </a:solidFill>
              </a:rPr>
              <a:t>กลุ่มธุรกิจและหุ้นที่ได้รับประโยชน์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28EB2C-6DC5-F3FE-6FD7-BE8C9A23B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847031"/>
              </p:ext>
            </p:extLst>
          </p:nvPr>
        </p:nvGraphicFramePr>
        <p:xfrm>
          <a:off x="185737" y="1319183"/>
          <a:ext cx="11820525" cy="5001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2663">
                  <a:extLst>
                    <a:ext uri="{9D8B030D-6E8A-4147-A177-3AD203B41FA5}">
                      <a16:colId xmlns:a16="http://schemas.microsoft.com/office/drawing/2014/main" val="3388033093"/>
                    </a:ext>
                  </a:extLst>
                </a:gridCol>
                <a:gridCol w="4552950">
                  <a:extLst>
                    <a:ext uri="{9D8B030D-6E8A-4147-A177-3AD203B41FA5}">
                      <a16:colId xmlns:a16="http://schemas.microsoft.com/office/drawing/2014/main" val="3148829976"/>
                    </a:ext>
                  </a:extLst>
                </a:gridCol>
                <a:gridCol w="5014912">
                  <a:extLst>
                    <a:ext uri="{9D8B030D-6E8A-4147-A177-3AD203B41FA5}">
                      <a16:colId xmlns:a16="http://schemas.microsoft.com/office/drawing/2014/main" val="1593270486"/>
                    </a:ext>
                  </a:extLst>
                </a:gridCol>
              </a:tblGrid>
              <a:tr h="620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buNone/>
                      </a:pPr>
                      <a:r>
                        <a:rPr lang="th-TH" sz="2400" kern="100">
                          <a:effectLst/>
                        </a:rPr>
                        <a:t>กลุ่มอุตสาหกรรม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buNone/>
                      </a:pPr>
                      <a:r>
                        <a:rPr lang="th-TH" sz="2400" kern="100">
                          <a:effectLst/>
                        </a:rPr>
                        <a:t>แนวโน้มและเหตุผล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buNone/>
                      </a:pPr>
                      <a:r>
                        <a:rPr lang="th-TH" sz="2400" kern="100">
                          <a:effectLst/>
                        </a:rPr>
                        <a:t>หุ้นที่น่าจับตามอง (ตามที่ระบุในแหล่งข้อมูล)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09008350"/>
                  </a:ext>
                </a:extLst>
              </a:tr>
              <a:tr h="6209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th-TH" sz="2400" kern="100">
                          <a:solidFill>
                            <a:schemeClr val="tx1"/>
                          </a:solidFill>
                          <a:effectLst/>
                        </a:rPr>
                        <a:t>เทคโนโลยีและการพึ่งพาตนเอง</a:t>
                      </a:r>
                      <a:endParaRPr lang="en-US" sz="36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th-TH" sz="2400" kern="100">
                          <a:effectLst/>
                        </a:rPr>
                        <a:t>ได้รับประโยชน์โดยตรงจากนโยบาย "พลังการผลิตใหม่" และการลดการพึ่งพาเทคโนโลยีจากต่างประเทศ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Semiconductors: Hua Hong Semiconductor, SMIC&lt;br&gt;Robotics: UBTech Robotics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59585954"/>
                  </a:ext>
                </a:extLst>
              </a:tr>
              <a:tr h="11769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th-TH" sz="2400" kern="100">
                          <a:solidFill>
                            <a:schemeClr val="tx1"/>
                          </a:solidFill>
                          <a:effectLst/>
                        </a:rPr>
                        <a:t>พลังงานสะอาดและวัตถุดิบ</a:t>
                      </a:r>
                      <a:endParaRPr lang="en-US" sz="36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th-TH" sz="2400" kern="100">
                          <a:effectLst/>
                        </a:rPr>
                        <a:t>นโยบาย "</a:t>
                      </a:r>
                      <a:r>
                        <a:rPr lang="en-US" sz="2400" kern="100">
                          <a:effectLst/>
                        </a:rPr>
                        <a:t>Anti-involution" </a:t>
                      </a:r>
                      <a:r>
                        <a:rPr lang="th-TH" sz="2400" kern="100">
                          <a:effectLst/>
                        </a:rPr>
                        <a:t>และการส่งเสริมอุตสาหกรรมสีเขียวจะช่วยลดการแข่งขันด้านราคาและหนุนกำไร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Lithium: Ganfeng Lithium, Tianqi Lithium&lt;br&gt;Solar: (</a:t>
                      </a:r>
                      <a:r>
                        <a:rPr lang="th-TH" sz="2400" kern="100">
                          <a:effectLst/>
                        </a:rPr>
                        <a:t>ไม่ระบุชื่อ)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58193344"/>
                  </a:ext>
                </a:extLst>
              </a:tr>
              <a:tr h="11769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th-TH" sz="2400" kern="100">
                          <a:solidFill>
                            <a:schemeClr val="tx1"/>
                          </a:solidFill>
                          <a:effectLst/>
                        </a:rPr>
                        <a:t>การบริโภคภายในประเทศ</a:t>
                      </a:r>
                      <a:endParaRPr lang="en-US" sz="36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th-TH" sz="2400" kern="100">
                          <a:effectLst/>
                        </a:rPr>
                        <a:t>ได้รับแรงหนุนจากมาตรการกระตุ้นการใช้จ่ายของภาครัฐ เช่น เงินอุดหนุนและโครงการเก่าแลกใหม่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2400" kern="100">
                          <a:effectLst/>
                        </a:rPr>
                        <a:t>Toys: Pop Mart International&lt;br&gt;Healthcare: Alibaba Health Information Technology&lt;br&gt;Home Appliances: Hisense Visual Technology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55741906"/>
                  </a:ext>
                </a:extLst>
              </a:tr>
              <a:tr h="11769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th-TH" sz="2400" kern="100" dirty="0">
                          <a:solidFill>
                            <a:schemeClr val="tx1"/>
                          </a:solidFill>
                          <a:effectLst/>
                        </a:rPr>
                        <a:t>ยานยนต์</a:t>
                      </a:r>
                      <a:endParaRPr lang="en-US" sz="3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th-TH" sz="2400" kern="100">
                          <a:effectLst/>
                        </a:rPr>
                        <a:t>นโยบาย "</a:t>
                      </a:r>
                      <a:r>
                        <a:rPr lang="en-US" sz="2400" kern="100">
                          <a:effectLst/>
                        </a:rPr>
                        <a:t>Anti-involution" </a:t>
                      </a:r>
                      <a:r>
                        <a:rPr lang="th-TH" sz="2400" kern="100">
                          <a:effectLst/>
                        </a:rPr>
                        <a:t>และการส่งเสริมรถยนต์ไฟฟ้าอัจฉริยะ (</a:t>
                      </a:r>
                      <a:r>
                        <a:rPr lang="en-US" sz="2400" kern="100">
                          <a:effectLst/>
                        </a:rPr>
                        <a:t>intelligent connected new-energy vehicles)</a:t>
                      </a:r>
                      <a:endParaRPr lang="en-US" sz="3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52423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300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E5C2D0-BD23-AF8F-443D-2D52C18CA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524" y="933762"/>
            <a:ext cx="8780952" cy="4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09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026F58-266C-7394-3413-FB0D1AED5B4E}"/>
              </a:ext>
            </a:extLst>
          </p:cNvPr>
          <p:cNvGraphicFramePr>
            <a:graphicFrameLocks noGrp="1"/>
          </p:cNvGraphicFramePr>
          <p:nvPr/>
        </p:nvGraphicFramePr>
        <p:xfrm>
          <a:off x="68765" y="846798"/>
          <a:ext cx="12054469" cy="571581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943284">
                  <a:extLst>
                    <a:ext uri="{9D8B030D-6E8A-4147-A177-3AD203B41FA5}">
                      <a16:colId xmlns:a16="http://schemas.microsoft.com/office/drawing/2014/main" val="3015867898"/>
                    </a:ext>
                  </a:extLst>
                </a:gridCol>
                <a:gridCol w="858295">
                  <a:extLst>
                    <a:ext uri="{9D8B030D-6E8A-4147-A177-3AD203B41FA5}">
                      <a16:colId xmlns:a16="http://schemas.microsoft.com/office/drawing/2014/main" val="3796849367"/>
                    </a:ext>
                  </a:extLst>
                </a:gridCol>
                <a:gridCol w="2099089">
                  <a:extLst>
                    <a:ext uri="{9D8B030D-6E8A-4147-A177-3AD203B41FA5}">
                      <a16:colId xmlns:a16="http://schemas.microsoft.com/office/drawing/2014/main" val="4102178428"/>
                    </a:ext>
                  </a:extLst>
                </a:gridCol>
                <a:gridCol w="1092094">
                  <a:extLst>
                    <a:ext uri="{9D8B030D-6E8A-4147-A177-3AD203B41FA5}">
                      <a16:colId xmlns:a16="http://schemas.microsoft.com/office/drawing/2014/main" val="1908748241"/>
                    </a:ext>
                  </a:extLst>
                </a:gridCol>
                <a:gridCol w="7061707">
                  <a:extLst>
                    <a:ext uri="{9D8B030D-6E8A-4147-A177-3AD203B41FA5}">
                      <a16:colId xmlns:a16="http://schemas.microsoft.com/office/drawing/2014/main" val="3510787279"/>
                    </a:ext>
                  </a:extLst>
                </a:gridCol>
              </a:tblGrid>
              <a:tr h="1347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 dirty="0">
                          <a:latin typeface="DB Heavent Black" panose="02000506060000020004" pitchFamily="2" charset="-34"/>
                          <a:cs typeface="DB Heavent Black" panose="02000506060000020004" pitchFamily="2" charset="-34"/>
                        </a:rPr>
                        <a:t>การประชุม</a:t>
                      </a:r>
                      <a:endParaRPr lang="en-US" sz="1800" b="1" dirty="0">
                        <a:latin typeface="DB Heavent Black" panose="02000506060000020004" pitchFamily="2" charset="-34"/>
                        <a:cs typeface="DB Heavent Black" panose="02000506060000020004" pitchFamily="2" charset="-34"/>
                      </a:endParaRPr>
                    </a:p>
                  </a:txBody>
                  <a:tcPr marL="19254" marR="19254" marT="9627" marB="962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 dirty="0">
                          <a:latin typeface="DB Heavent Black" panose="02000506060000020004" pitchFamily="2" charset="-34"/>
                          <a:cs typeface="DB Heavent Black" panose="02000506060000020004" pitchFamily="2" charset="-34"/>
                        </a:rPr>
                        <a:t>วันที่จัด</a:t>
                      </a:r>
                    </a:p>
                  </a:txBody>
                  <a:tcPr marL="19254" marR="19254" marT="9627" marB="962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 dirty="0">
                          <a:latin typeface="DB Heavent Black" panose="02000506060000020004" pitchFamily="2" charset="-34"/>
                          <a:cs typeface="DB Heavent Black" panose="02000506060000020004" pitchFamily="2" charset="-34"/>
                        </a:rPr>
                        <a:t>ผู้เข้าร่วม </a:t>
                      </a:r>
                    </a:p>
                  </a:txBody>
                  <a:tcPr marL="19254" marR="19254" marT="9627" marB="962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 dirty="0">
                          <a:latin typeface="DB Heavent Black" panose="02000506060000020004" pitchFamily="2" charset="-34"/>
                          <a:cs typeface="DB Heavent Black" panose="02000506060000020004" pitchFamily="2" charset="-34"/>
                        </a:rPr>
                        <a:t>ประเด็นหลัก</a:t>
                      </a:r>
                    </a:p>
                  </a:txBody>
                  <a:tcPr marL="19254" marR="19254" marT="9627" marB="962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 dirty="0">
                          <a:latin typeface="DB Heavent Black" panose="02000506060000020004" pitchFamily="2" charset="-34"/>
                          <a:cs typeface="DB Heavent Black" panose="02000506060000020004" pitchFamily="2" charset="-34"/>
                        </a:rPr>
                        <a:t>ผลการตัดสินใจ/ผลลัพธ์ที่สำคัญ</a:t>
                      </a:r>
                    </a:p>
                  </a:txBody>
                  <a:tcPr marL="19254" marR="19254" marT="9627" marB="962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462015"/>
                  </a:ext>
                </a:extLst>
              </a:tr>
              <a:tr h="11167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การประชุมใหญ่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ครั้งที่ 1</a:t>
                      </a:r>
                      <a:endParaRPr lang="th-TH" sz="1600" dirty="0"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23 ตุลาคม 2565 (1 วัน)</a:t>
                      </a: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สมาชิกคณะกรรมการกลาง: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203 คน 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สมาชิกสำรอง: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168 คน 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ประธาน: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สีจิ้นผิง</a:t>
                      </a: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การเลือกตั้งผู้นำชุดใหม่ของพรรค</a:t>
                      </a: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indent="-176213" algn="l">
                        <a:buFont typeface="+mj-lt"/>
                        <a:buAutoNum type="arabicPeriod"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สีจิ้นผิง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ได้รับการเลือกตั้งใหม่เป็น </a:t>
                      </a: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เลขาธิการคณะกรรมการกลางพรรค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และเป็น </a:t>
                      </a: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ประธานคณะกรรมาธิการทหารกลาง (</a:t>
                      </a:r>
                      <a:r>
                        <a:rPr lang="en-US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CMC)</a:t>
                      </a:r>
                      <a:r>
                        <a:rPr lang="en-US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</a:t>
                      </a:r>
                      <a:endParaRPr lang="th-TH" sz="1600" dirty="0"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  <a:p>
                      <a:pPr marL="176213" indent="-176213" algn="l">
                        <a:buFont typeface="+mj-lt"/>
                        <a:buAutoNum type="arabicPeriod"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มีการเลือกตั้งสมาชิก </a:t>
                      </a: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กรมการเมือง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(24 คน) และ </a:t>
                      </a: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คณะกรรมการประจำกรมการเมือง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(7 คน: สีจิ้นผิง, หลี่เฉียง, จ้าว เล่อจี้, หวัง หู่หนิง, ไช่ ฉี, ติง เซวียเซียง, หลี่ ซี) </a:t>
                      </a:r>
                    </a:p>
                    <a:p>
                      <a:pPr marL="176213" indent="-176213" algn="l">
                        <a:buFont typeface="+mj-lt"/>
                        <a:buAutoNum type="arabicPeriod"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ได้รับรองการเลือกตั้งเลขาธิการ (หลี่ ซี) และรองเลขาธิการ ของคณะกรรมการกลางว่าด้วยการตรวจสอบวินัย (</a:t>
                      </a:r>
                      <a:r>
                        <a:rPr lang="en-US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CCDI) 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ครั้งที่ 20 </a:t>
                      </a:r>
                    </a:p>
                    <a:p>
                      <a:pPr marL="176213" indent="-176213" algn="l">
                        <a:buFont typeface="+mj-lt"/>
                        <a:buAutoNum type="arabicPeriod"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อนุมัติสมาชิกสำนักเลขาธิการ (ไช่ ฉี, สือ ไท่เฟิง, หลี่ กานเจี๋ย, หลี่ ซูเหลย, เฉิน เหวินชิง, หลิว จินกั่ว, หวัง เสี่ยวหง)</a:t>
                      </a: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059100"/>
                  </a:ext>
                </a:extLst>
              </a:tr>
              <a:tr h="12899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การประชุมใหญ่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ครั้งที่ 2</a:t>
                      </a:r>
                      <a:endParaRPr lang="th-TH" sz="1600" dirty="0"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26–28 กุมภาพันธ์ 2566 (2 วัน)</a:t>
                      </a: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สมาชิกเต็มคณะ: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203 คน 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สมาชิกสำรอง: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170 คน 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ผู้ดำเนินการ: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คณะกรมการเมืองคณะกรรมการกลางพรรคคอมมิวนิสต์จีน</a:t>
                      </a: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การปฏิรูปสถาบันพรรคและรัฐ และการเสนอชื่อผู้สมัครตำแหน่งผู้นำสถาบันของรัฐ</a:t>
                      </a: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indent="-176213" algn="l">
                        <a:buFont typeface="+mj-lt"/>
                        <a:buAutoNum type="arabicPeriod"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รับฟังและอภิปรายรายงานการทำงานของกรมการเมืองที่นำเสนอโดยสีจิ้นผิง </a:t>
                      </a:r>
                    </a:p>
                    <a:p>
                      <a:pPr marL="176213" indent="-176213" algn="l">
                        <a:buFont typeface="+mj-lt"/>
                        <a:buAutoNum type="arabicPeriod"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รับรอง </a:t>
                      </a: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แผนการปฏิรูปสถาบันพรรคและรัฐ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โดยเห็นชอบให้นำแผนปฏิรูปบางส่วนเสนอต่อสมัยประชุมสภาประชาชนแห่งชาติ (</a:t>
                      </a:r>
                      <a:r>
                        <a:rPr lang="en-US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NPC) 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ครั้งที่ 14 เพื่อพิจารณา </a:t>
                      </a:r>
                    </a:p>
                    <a:p>
                      <a:pPr marL="176213" indent="-176213" algn="l">
                        <a:buFont typeface="+mj-lt"/>
                        <a:buAutoNum type="arabicPeriod"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อนุมัติรายชื่อผู้สมัครที่เสนอสำหรับตำแหน่งผู้นำสถาบันของรัฐ เพื่อแนะนำต่อสมัยประชุม </a:t>
                      </a:r>
                      <a:r>
                        <a:rPr lang="en-US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NPC 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ครั้งที่ 14 และรายชื่อผู้นำสำหรับการประชุมคณะกรรมการแห่งชาติของสภาที่ปรึกษาทางการเมืองแห่งประชาชนจีน (</a:t>
                      </a:r>
                      <a:r>
                        <a:rPr lang="en-US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CPPCC) </a:t>
                      </a:r>
                      <a:endParaRPr lang="th-TH" sz="1600" dirty="0"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  <a:p>
                      <a:pPr marL="176213" indent="-176213" algn="l">
                        <a:buFont typeface="+mj-lt"/>
                        <a:buAutoNum type="arabicPeriod"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ย้ำถึงความสำคัญของการศึกษาและดำเนินการตามหลักการชี้แนะจากการประชุมสมัชชาใหญ่พรรคคอมมิวนิสต์จีนครั้งที่ 20 และการเร่งสร้างรูปแบบการพัฒนาใหม่</a:t>
                      </a: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58978"/>
                  </a:ext>
                </a:extLst>
              </a:tr>
              <a:tr h="18098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การประชุมใหญ่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ครั้งที่ 3</a:t>
                      </a:r>
                      <a:endParaRPr lang="th-TH" sz="1600" dirty="0"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15–18 กรกฎาคม 2567 (4 วัน)</a:t>
                      </a: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สมาชิกคณะกรรมการกลาง: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199 คน 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สมาชิกสำรอง: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165 คน 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ผู้ดำเนินการ: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คณะกรมการเมืองคณะกรรมการกลาง</a:t>
                      </a: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การปฏิรูปเชิงลึกอย่างรอบด้าน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เพื่อขับเคลื่อนความทันสมัยของจีน (</a:t>
                      </a:r>
                      <a:r>
                        <a:rPr lang="en-US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Chinese Modernization)</a:t>
                      </a: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indent="-176213" algn="l">
                        <a:buFont typeface="+mj-lt"/>
                        <a:buAutoNum type="arabicPeriod"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พิจารณาและรับรอง </a:t>
                      </a: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ข้อมติของคณะกรรมการกลางพรรคคอมมิวนิสต์จีนว่าด้วยการปฏิรูปเชิงลึกอย่างรอบด้านเพิ่มเติมเพื่อขับเคลื่อนความทันสมัยของจีน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</a:t>
                      </a:r>
                    </a:p>
                    <a:p>
                      <a:pPr marL="176213" indent="-176213" algn="l">
                        <a:buFont typeface="+mj-lt"/>
                        <a:buAutoNum type="arabicPeriod"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เป้าหมายโดยรวมคือการพัฒนาและปรับปรุงระบบสังคมนิยมที่มีลักษณะเฉพาะของจีน และยกระดับระบบการปกครองและความสามารถในการกำกับดูแลของจีนให้ทันสมัยภายในปี 2578 </a:t>
                      </a:r>
                    </a:p>
                    <a:p>
                      <a:pPr marL="176213" indent="-176213" algn="l">
                        <a:buFont typeface="+mj-lt"/>
                        <a:buAutoNum type="arabicPeriod"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มีการวางแผนอย่างเป็นระบบสำหรับการปฏิรูปเชิงลึก โดยเน้นที่การสร้างระบบเศรษฐกิจตลาดสังคมนิยมมาตรฐานสูง และการพัฒนาคุณภาพสูง </a:t>
                      </a:r>
                    </a:p>
                    <a:p>
                      <a:pPr marL="176213" indent="-176213" algn="l">
                        <a:buFont typeface="+mj-lt"/>
                        <a:buAutoNum type="arabicPeriod"/>
                      </a:pP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การดำเนินการด้านบุคลากร: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ยอมรับการลาออกและถอดถอนสหาย </a:t>
                      </a: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ฉิน กัง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ออกจากตำแหน่งคณะกรรมการกลาง และยืนยันการขับไล่ </a:t>
                      </a:r>
                      <a:r>
                        <a:rPr lang="th-TH" sz="1600" b="1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หลี่ ซ่างฝู, หลี่ อวี้เชา และ ซุน จินหมิง</a:t>
                      </a: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ออกจากพรรคเนื่องจากมีการละเมิดวินัยของพรรคและกฎหมายของรัฐอย่างร้ายแรง </a:t>
                      </a:r>
                    </a:p>
                    <a:p>
                      <a:pPr marL="176213" indent="-176213" algn="l">
                        <a:buFont typeface="+mj-lt"/>
                        <a:buAutoNum type="arabicPeriod"/>
                      </a:pPr>
                      <a:r>
                        <a:rPr lang="th-TH" sz="1600" dirty="0"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ตัดสินใจให้สมาชิกสำรองสามคน (ติง เซียงฉวิน, อวี่ ลี่จวิน, และ อวี่ จีหง) ดำรงตำแหน่งคณะกรรมการกลางแทนตำแหน่งที่ว่าง</a:t>
                      </a:r>
                    </a:p>
                  </a:txBody>
                  <a:tcPr marL="19254" marR="19254" marT="9627" marB="9627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16444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953C228B-16D7-43B1-65E5-47EE96615A61}"/>
              </a:ext>
            </a:extLst>
          </p:cNvPr>
          <p:cNvSpPr txBox="1">
            <a:spLocks/>
          </p:cNvSpPr>
          <p:nvPr/>
        </p:nvSpPr>
        <p:spPr>
          <a:xfrm>
            <a:off x="104928" y="304622"/>
            <a:ext cx="9999333" cy="525649"/>
          </a:xfrm>
          <a:prstGeom prst="rect">
            <a:avLst/>
          </a:prstGeom>
        </p:spPr>
        <p:txBody>
          <a:bodyPr anchor="ctr"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B66"/>
                </a:solidFill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B66"/>
                </a:solidFill>
                <a:effectLst/>
                <a:uLnTx/>
                <a:uFillTx/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rPr>
              <a:t>3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003B66"/>
                </a:solidFill>
                <a:effectLst/>
                <a:uLnTx/>
                <a:uFillTx/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rPr>
              <a:t>การประชุมใหญ่ที่ผ่านมา ของคณะกรรมการกลางพรรคคอมมิวนิสต์จีนชุดที่ 20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B66"/>
              </a:solidFill>
              <a:effectLst/>
              <a:uLnTx/>
              <a:uFillTx/>
              <a:latin typeface="DB Heavent Med" panose="02000606060000090000" pitchFamily="2" charset="-34"/>
              <a:ea typeface="+mj-ea"/>
              <a:cs typeface="DB Heavent Med" panose="0200060606000009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1495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4EB9DF-E39B-B489-99CB-31D474F0A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50" y="1331498"/>
            <a:ext cx="5740299" cy="5048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EACE67-664D-0776-8D62-3A7C23059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1331498"/>
            <a:ext cx="5959116" cy="504825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C5CFBE79-67C0-42E3-60E4-3A4538F6F616}"/>
              </a:ext>
            </a:extLst>
          </p:cNvPr>
          <p:cNvSpPr txBox="1">
            <a:spLocks/>
          </p:cNvSpPr>
          <p:nvPr/>
        </p:nvSpPr>
        <p:spPr>
          <a:xfrm>
            <a:off x="262650" y="668716"/>
            <a:ext cx="11694548" cy="662782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B66"/>
                </a:solidFill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defRPr>
            </a:lvl1pPr>
          </a:lstStyle>
          <a:p>
            <a:pPr algn="ctr"/>
            <a:r>
              <a:rPr lang="th-TH" sz="4000"/>
              <a:t>การปิดหน่วยงานรัฐบาลสหรัฐฯ (</a:t>
            </a:r>
            <a:r>
              <a:rPr lang="en-US" sz="4000"/>
              <a:t>US Government Shutdown)</a:t>
            </a:r>
          </a:p>
        </p:txBody>
      </p:sp>
    </p:spTree>
    <p:extLst>
      <p:ext uri="{BB962C8B-B14F-4D97-AF65-F5344CB8AC3E}">
        <p14:creationId xmlns:p14="http://schemas.microsoft.com/office/powerpoint/2010/main" val="140419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097EB5-CD60-B163-8EAE-5EEDF6D59CCA}"/>
              </a:ext>
            </a:extLst>
          </p:cNvPr>
          <p:cNvSpPr txBox="1"/>
          <p:nvPr/>
        </p:nvSpPr>
        <p:spPr>
          <a:xfrm>
            <a:off x="497542" y="6469852"/>
            <a:ext cx="73878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https://edition.cnn.com/politics/live-news/trump-government-shutdown-news-10-14-25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A50F4F-C01B-1FC7-6351-3D0068BCEC2B}"/>
              </a:ext>
            </a:extLst>
          </p:cNvPr>
          <p:cNvSpPr txBox="1"/>
          <p:nvPr/>
        </p:nvSpPr>
        <p:spPr>
          <a:xfrm>
            <a:off x="10570854" y="751440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>
                <a:solidFill>
                  <a:srgbClr val="003D66"/>
                </a:solidFill>
                <a:latin typeface="DB Heavent Light"/>
                <a:cs typeface="DB Heavent Light"/>
              </a:rPr>
              <a:t>22 </a:t>
            </a:r>
            <a:r>
              <a:rPr lang="en-US" dirty="0">
                <a:solidFill>
                  <a:srgbClr val="003D66"/>
                </a:solidFill>
                <a:latin typeface="DB Heavent Light"/>
                <a:cs typeface="DB Heavent Light"/>
              </a:rPr>
              <a:t>Oct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D163B-B8B1-A8EC-0952-E48E2CF50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235" y="2267339"/>
            <a:ext cx="8101530" cy="23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43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306D53-74BB-1C49-511C-96B9695A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Calendar (Week)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FB01B-C21E-3C9A-244F-04D60BED5793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อัพเดทจาก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mongkol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0B14C-4767-6B1F-808A-CF4C129AD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805" y="821531"/>
            <a:ext cx="4988390" cy="54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96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2BEF32-19C5-C7E0-FD79-1A26D2FEC982}"/>
              </a:ext>
            </a:extLst>
          </p:cNvPr>
          <p:cNvSpPr txBox="1"/>
          <p:nvPr/>
        </p:nvSpPr>
        <p:spPr>
          <a:xfrm>
            <a:off x="410301" y="243512"/>
            <a:ext cx="1146784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400" b="1" dirty="0">
                <a:solidFill>
                  <a:srgbClr val="0000FF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ทรัมป์เปิดฉากเจรจาพรรคเดโมแครตเรื่องการดูแลสุขภาพ เพื่อยุติภาวะชัตดาวน์</a:t>
            </a:r>
          </a:p>
          <a:p>
            <a:pPr>
              <a:buNone/>
            </a:pPr>
            <a:r>
              <a:rPr lang="en-US" sz="2400" b="1" dirty="0">
                <a:solidFill>
                  <a:srgbClr val="0000FF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Trump Eyes Health Care Talks With Democrats to End Shutdown (3)</a:t>
            </a:r>
          </a:p>
          <a:p>
            <a:pPr>
              <a:buNone/>
            </a:pPr>
            <a:r>
              <a:rPr lang="th-TH" sz="16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โดย </a:t>
            </a:r>
            <a:r>
              <a:rPr lang="en-US" sz="16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Catherine Lucey and Erik Wasson [07-Oct-2025 05:59:27 GMT+7]</a:t>
            </a:r>
          </a:p>
          <a:p>
            <a:pPr>
              <a:buNone/>
            </a:pPr>
            <a:r>
              <a:rPr lang="th-TH" sz="16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รวมรวมโดย </a:t>
            </a:r>
            <a:r>
              <a:rPr lang="en-US" sz="16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DAOL Strategy Research</a:t>
            </a:r>
          </a:p>
          <a:p>
            <a:pPr>
              <a:buNone/>
            </a:pPr>
            <a:r>
              <a:rPr lang="th-TH" sz="16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สรุปข่าว</a:t>
            </a:r>
          </a:p>
          <a:p>
            <a:pPr>
              <a:buNone/>
            </a:pPr>
            <a:r>
              <a:rPr lang="th-TH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• ประธานาธิบดีโดนัลด์ ทรัมป์ ส่งสัญญาณว่าเขาอาจเปิดการเจรจากับพรรคเดโมแครตเกี่ยวกับเงินอุดหนุนด้านการดูแลสุขภาพ เพื่อหาทางยุติภาวะชัตดาวน์ของรัฐบาลที่ยืดเยื้อเข้าสู่สัปดาห์ที่สอง อย่างไรก็ตาม ทรัมป์ได้เปลี่ยนจุดยืนในภายหลัง โดยระบุว่าจะเจรจาก็ต่อเมื่อรัฐบาลกลับมาเปิดทำการแล้วเท่านั้น </a:t>
            </a:r>
          </a:p>
          <a:p>
            <a:pPr>
              <a:buNone/>
            </a:pPr>
            <a:r>
              <a:rPr lang="th-TH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• พรรคเดโมแครตปฏิเสธที่จะสนับสนุนร่างกฎหมายงบประมาณระยะสั้น (</a:t>
            </a:r>
            <a:r>
              <a:rPr lang="en-US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stopgap bill) </a:t>
            </a:r>
            <a:r>
              <a:rPr lang="th-TH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หากไม่มีข้อกำหนดที่เกี่ยวข้องกับเงินอุดหนุนภายใต้ </a:t>
            </a:r>
            <a:r>
              <a:rPr lang="en-US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Affordable Care Act (ACA)</a:t>
            </a:r>
            <a:r>
              <a:rPr lang="en-US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  <a:r>
              <a:rPr lang="th-TH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ซึ่งจะหมดอายุในสิ้นปี 2025 และการยกเลิกการตัดงบประมาณ </a:t>
            </a:r>
            <a:r>
              <a:rPr lang="en-US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Medicaid</a:t>
            </a:r>
            <a:r>
              <a:rPr lang="en-US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  <a:endParaRPr lang="th-TH" sz="2400" dirty="0">
              <a:latin typeface="DB Heavent Light" panose="02000506060000020004" pitchFamily="2" charset="-34"/>
              <a:cs typeface="DB Heavent Light" panose="02000506060000020004" pitchFamily="2" charset="-34"/>
            </a:endParaRPr>
          </a:p>
          <a:p>
            <a:pPr>
              <a:buNone/>
            </a:pPr>
            <a:r>
              <a:rPr lang="en-US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• </a:t>
            </a:r>
            <a:r>
              <a:rPr lang="th-TH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วุฒิสภาได้ลงมติคว่ำร่างกฎหมายงบประมาณระยะสั้นที่ผ่านความเห็นชอบจากสภาผู้แทนราษฎรเป็นครั้งที่ 5 ด้วยคะแนน 52-42 (พรรครีพับลิกันต้องการ 60 เสียง) เนื่องจากร่างกฎหมายดังกล่าวไม่ได้รวมเงินอุดหนุนตามที่พรรคเดโมแครตเรียกร้อง </a:t>
            </a:r>
          </a:p>
          <a:p>
            <a:pPr>
              <a:buNone/>
            </a:pPr>
            <a:r>
              <a:rPr lang="th-TH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• ภาวะชัตดาวน์ที่ยืดเยื้อจะส่งผลให้พนักงานรัฐบาลกลางเริ่มไม่ได้รับเงินเดือนในวันที่ </a:t>
            </a:r>
            <a:r>
              <a:rPr lang="th-TH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10 ต.ค.</a:t>
            </a:r>
            <a:r>
              <a:rPr lang="th-TH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 และทหารในวันที่ </a:t>
            </a:r>
            <a:r>
              <a:rPr lang="th-TH" sz="2400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15 ต.ค.</a:t>
            </a:r>
            <a:r>
              <a:rPr lang="th-TH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 ขณะที่ทรัมป์ขู่ว่าจะใช้โอกาสนี้ปลดพนักงานรัฐบาลกลางหลายพันคน </a:t>
            </a:r>
          </a:p>
          <a:p>
            <a:pPr>
              <a:buNone/>
            </a:pPr>
            <a:r>
              <a:rPr lang="th-TH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• นาย </a:t>
            </a:r>
            <a:r>
              <a:rPr lang="en-US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Chuck Schumer </a:t>
            </a:r>
            <a:r>
              <a:rPr lang="th-TH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ผู้นำพรรคเดโมแครตในวุฒิสภา กล่าวว่า เดโมแครตพร้อมเจรจา แต่ต้องการการรับประกันที่ชัดเจนกว่า "คำสัญญา" ว่าจะมีการลงมติในประเด็น </a:t>
            </a:r>
            <a:r>
              <a:rPr lang="en-US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ACA </a:t>
            </a:r>
            <a:r>
              <a:rPr lang="th-TH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ก่อนสิ้นปี </a:t>
            </a:r>
          </a:p>
          <a:p>
            <a:pPr>
              <a:buNone/>
            </a:pPr>
            <a:r>
              <a:rPr lang="th-TH" sz="2400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• การเจรจาเพื่อยุติชัตดาวน์ยังคงประสบปัญหา เนื่องจากแม้พรรครีพับลิกันจะครองเสียงข้างมากในสภาคองเกรส แต่ก็ต้องการเสียงสนับสนุนจากพรรคเดโมแครตอย่างน้อย 60 เสียงในวุฒิสภา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112C5-8E4D-C77C-E510-40B5FE7FE325}"/>
              </a:ext>
            </a:extLst>
          </p:cNvPr>
          <p:cNvSpPr txBox="1"/>
          <p:nvPr/>
        </p:nvSpPr>
        <p:spPr>
          <a:xfrm>
            <a:off x="10570854" y="751440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7 </a:t>
            </a:r>
            <a:r>
              <a:rPr lang="en-US" dirty="0">
                <a:solidFill>
                  <a:srgbClr val="003D66"/>
                </a:solidFill>
                <a:latin typeface="DB Heavent Light"/>
                <a:cs typeface="DB Heavent Light"/>
              </a:rPr>
              <a:t>Oct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898797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FF3DEBF-564B-4EEB-1AEE-E8A197B00E6E}"/>
              </a:ext>
            </a:extLst>
          </p:cNvPr>
          <p:cNvSpPr txBox="1">
            <a:spLocks/>
          </p:cNvSpPr>
          <p:nvPr/>
        </p:nvSpPr>
        <p:spPr>
          <a:xfrm>
            <a:off x="201705" y="243206"/>
            <a:ext cx="10515600" cy="662782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B66"/>
                </a:solidFill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defRPr>
            </a:lvl1pPr>
          </a:lstStyle>
          <a:p>
            <a:r>
              <a:rPr lang="th-TH" sz="4000"/>
              <a:t>การปิดหน่วยงานรัฐบาลสหรัฐฯ (</a:t>
            </a:r>
            <a:r>
              <a:rPr lang="en-US" sz="4000"/>
              <a:t>US Government Shutdown)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CCFBDE-8050-2442-9B18-A33710AC486A}"/>
              </a:ext>
            </a:extLst>
          </p:cNvPr>
          <p:cNvSpPr txBox="1"/>
          <p:nvPr/>
        </p:nvSpPr>
        <p:spPr>
          <a:xfrm>
            <a:off x="289332" y="936106"/>
            <a:ext cx="1177893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1. สถานะปัจจุบันของการปิดหน่วยงานรัฐบาล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การปิดหน่วยงานรัฐบาลสหรัฐฯ ครั้งล่าสุด ซึ่งถือเป็นครั้งที่สามในสมัยการดำรงตำแหน่งของประธานาธิบดีโดนัลด์ ทรัมป์ ได้เริ่มขึ้นเมื่อเที่ยงคืนของวันที่ </a:t>
            </a:r>
            <a:b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</a:b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1 ต.ค. 2568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ณ วันศุกร์ (3 ต.ค. 2568) สถานการณ์ดังกล่าวยืดเยื้อเข้าสู่วันที่สามแล้ว นับเป็นการปิดหน่วยงานรัฐบาลครั้งแรกในรอบเกือบเจ็ดปี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สาเหตุเกิดจากสภาคองเกรสไม่สามารถผ่านร่างมาตรการจัดสรรเงินทุนชั่วคราว (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Continuing Resolutions: CR)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ได้ ทำให้เกิดภาวะขาดแคลนเงินทุน (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funding gap)</a:t>
            </a:r>
            <a:endParaRPr lang="th-TH" sz="2200">
              <a:latin typeface="DB Heavent Light" panose="02000506060000020004" pitchFamily="2" charset="-34"/>
              <a:cs typeface="DB Heavent Light" panose="02000506060000020004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h-TH" sz="2200">
              <a:latin typeface="DB Heavent Light" panose="02000506060000020004" pitchFamily="2" charset="-34"/>
              <a:cs typeface="DB Heavent Light" panose="02000506060000020004" pitchFamily="2" charset="-34"/>
            </a:endParaRPr>
          </a:p>
          <a:p>
            <a:r>
              <a:rPr lang="th-TH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2. ประเด็นทางการเมืองและความขัดแย้ง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ความต้องการของเดโมแครต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:พรรคเดโมแครตเรียกร้องให้ร่างกฎหมายชั่วคราวรวมถึงการขยายเวลาอุดหนุนเบี้ยประกันภายใต้กฎหมาย 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Affordable Care Act (ACA)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และการยกเลิกการตัดลดเงินทุน 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Medicaid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นอกจากนี้ยังต้องการจำกัดอำนาจของทรัมป์ในการปฏิเสธการใช้จ่ายเงินที่สภาคองเกรสจัดสรรให้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ท่าทีของทรัมป์และรีพับลิกัน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: พรรครีพับลิกันปฏิเสธเงื่อนไขเหล่านี้ ประธานาธิบดีทรัมป์ใช้ภาวะชัตดาวน์เป็นเครื่องมือในการบรรลุเป้าหมายทางการเมืองที่กว้างขึ้น เช่น การลดขนาดระบบราชการและลงโทษฝ่ายตรงข้าม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ทรัมป์ขู่ว่าจะใช้ภาวะชัตดาวน์เพื่อ</a:t>
            </a:r>
            <a:r>
              <a:rPr lang="th-TH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ปลดพนักงานรัฐบาลกลางจำนวนมาก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และคณะบริหารของเขามีแผนที่จะระงับการจัดสรรเงินทุนสำหรับโครงการโครงสร้างพื้นฐานและพลังงานสะอาดใน 16 รัฐจาก 19 รัฐที่โหวตให้พรรคเดโมแครต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ในวันเสาร์ (4 ต.ค. 2568) ผู้นำรีพับลิกันในสภาผู้แทนราษฎรได้แจ้งต่อสมาชิกว่า พวกเขาจะไม่อยู่ในวอชิงตันระหว่างที่มีการชัตดาวน์ โดย ไมค์ จอห์นสัน ประธานสภาผู้แทนราษฎร ได้ยกเลิกกำหนดการกลับเข้าประชุมในสัปดาห์หน้า เพื่อกดดันให้วุฒิสภาเดโมแครตยอมผ่านร่างกฎหมายของพรรครีพับลิกัน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D2833B-6237-90D5-CAD0-0C34C62287E5}"/>
              </a:ext>
            </a:extLst>
          </p:cNvPr>
          <p:cNvSpPr txBox="1"/>
          <p:nvPr/>
        </p:nvSpPr>
        <p:spPr>
          <a:xfrm>
            <a:off x="10570854" y="751440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6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lang="en-US">
                <a:solidFill>
                  <a:srgbClr val="003D66"/>
                </a:solidFill>
                <a:latin typeface="DB Heavent Light"/>
                <a:cs typeface="DB Heavent Light"/>
              </a:rPr>
              <a:t>Oct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857096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5F12C4D-96B0-B820-74EA-48E74B796BE4}"/>
              </a:ext>
            </a:extLst>
          </p:cNvPr>
          <p:cNvSpPr txBox="1">
            <a:spLocks/>
          </p:cNvSpPr>
          <p:nvPr/>
        </p:nvSpPr>
        <p:spPr>
          <a:xfrm>
            <a:off x="201705" y="243206"/>
            <a:ext cx="10515600" cy="662782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B66"/>
                </a:solidFill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defRPr>
            </a:lvl1pPr>
          </a:lstStyle>
          <a:p>
            <a:r>
              <a:rPr lang="th-TH" sz="4000"/>
              <a:t>การปิดหน่วยงานรัฐบาลสหรัฐฯ (</a:t>
            </a:r>
            <a:r>
              <a:rPr lang="en-US" sz="4000"/>
              <a:t>US Government Shutdown)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D1129-4542-4B56-6642-A2EF7BEC771F}"/>
              </a:ext>
            </a:extLst>
          </p:cNvPr>
          <p:cNvSpPr txBox="1"/>
          <p:nvPr/>
        </p:nvSpPr>
        <p:spPr>
          <a:xfrm>
            <a:off x="201705" y="1012954"/>
            <a:ext cx="1178859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3. ผลกระทบทางเศรษฐกิจและการเงิน</a:t>
            </a:r>
            <a:endParaRPr lang="th-TH" sz="2200">
              <a:latin typeface="DB Heavent Light" panose="02000506060000020004" pitchFamily="2" charset="-34"/>
              <a:cs typeface="DB Heavent Light" panose="02000506060000020004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การเลื่อนเผยแพร่ข้อมูลเศรษฐกิจ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: การชัตดาวน์ส่งผลให้การรายงานตัวเลขเศรษฐกิจสำคัญถูกเลื่อนออกไป เช่น </a:t>
            </a:r>
            <a:r>
              <a:rPr lang="th-TH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รายงานการจ้างงานนอกภาคเกษตร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(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Nonfarm Payrolls)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และตัวเลขการยื่นขอสวัสดิการว่างงานรายสัปดาห์ (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Initial Jobless Claims)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การหยุดเก็บข้อมูลของหน่วยงานสำคัญ เช่น 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Bureau of Labor Statistics, Census Bureau,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และ 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Bureau of Economic Analysis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ทำให้ขาดข้อมูลสำคัญสำหรับการตัดสินใจของธนาคารกลางสหรัฐฯ (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Fed)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ผลกระทบต่อ </a:t>
            </a:r>
            <a:r>
              <a:rPr lang="en-US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GDP </a:t>
            </a:r>
            <a:r>
              <a:rPr lang="th-TH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และพนักงาน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: คาดว่าจะมีพนักงานรัฐบาลประมาณ </a:t>
            </a:r>
            <a:r>
              <a:rPr lang="th-TH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750,000 คนถูกพักงาน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 (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furloughed)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โดยมีค่าชดเชยที่สูญเสียไปถึงวันละ 400 ล้านดอลลาร์ แม้ว่าพนักงานที่ถูกพักงานจะได้รับค่าจ้างย้อนหลังเมื่อรัฐบาลกลับมามีเงินทุนอีกครั้ง สก็อตต์ เบสเซนต์ รัฐมนตรีคลังสหรัฐฯ กล่าวว่าภาวะชัตดาวน์อาจส่งผลกระทบต่อการเติบโตทางเศรษฐกิจ (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GDP)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ของประเทศ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การตัดสินใจของ </a:t>
            </a:r>
            <a:r>
              <a:rPr lang="en-US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Fed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: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ความไม่แน่นอนจากการขาดข้อมูลและการชัตดาวน์ ได้เสริมความคาดหวังว่า 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Fed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จะดำเนินนโยบายแบบ </a:t>
            </a:r>
            <a:r>
              <a:rPr lang="en-US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Dovish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เล็กน้อย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เครื่องมือ </a:t>
            </a:r>
            <a:r>
              <a:rPr lang="en-US" sz="2200" err="1">
                <a:latin typeface="DB Heavent Light" panose="02000506060000020004" pitchFamily="2" charset="-34"/>
                <a:cs typeface="DB Heavent Light" panose="02000506060000020004" pitchFamily="2" charset="-34"/>
              </a:rPr>
              <a:t>FedWatch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 Tool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ของ 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CME Group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ชี้ว่า นักลงทุนเกือบจะมั่นใจ 100% (</a:t>
            </a:r>
            <a:r>
              <a:rPr lang="th-TH" sz="22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99.9%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) ว่า 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Fed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จะปรับลดอัตราดอกเบี้ย 0.25% ในการประชุมเดือนตุลาคมนี้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ข้อมูลภาคเอกชนที่อ่อนแอ เช่น ดัชนี </a:t>
            </a:r>
            <a:r>
              <a:rPr lang="en-US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ISM </a:t>
            </a:r>
            <a:r>
              <a:rPr lang="th-TH" sz="2200">
                <a:latin typeface="DB Heavent Light" panose="02000506060000020004" pitchFamily="2" charset="-34"/>
                <a:cs typeface="DB Heavent Light" panose="02000506060000020004" pitchFamily="2" charset="-34"/>
              </a:rPr>
              <a:t>ภาคบริการที่ลดลงสู่ระดับ 50 (บ่งชี้ภาวะชะงักงัน) และดัชนีการจ้างงานภาคบริการที่หดตัวเป็นเดือนที่สี่ ก็ตอกย้ำความคาดหวังในการลดดอกเบี้ยนี้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th-TH" sz="2200" b="1">
              <a:latin typeface="DB Heavent Light" panose="02000506060000020004" pitchFamily="2" charset="-34"/>
              <a:cs typeface="DB Heavent Light" panose="0200050606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CD4691-6986-8C00-637F-8FEBE1BBD69F}"/>
              </a:ext>
            </a:extLst>
          </p:cNvPr>
          <p:cNvSpPr txBox="1"/>
          <p:nvPr/>
        </p:nvSpPr>
        <p:spPr>
          <a:xfrm>
            <a:off x="10570854" y="751440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6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lang="en-US">
                <a:solidFill>
                  <a:srgbClr val="003D66"/>
                </a:solidFill>
                <a:latin typeface="DB Heavent Light"/>
                <a:cs typeface="DB Heavent Light"/>
              </a:rPr>
              <a:t>Oct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393357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9C5FBF-6E8E-35E4-C642-2AE76196AA5D}"/>
              </a:ext>
            </a:extLst>
          </p:cNvPr>
          <p:cNvSpPr txBox="1"/>
          <p:nvPr/>
        </p:nvSpPr>
        <p:spPr>
          <a:xfrm>
            <a:off x="127747" y="719452"/>
            <a:ext cx="11936506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4. ปฏิกิริยาของตลาดต่อภาวะชัตดาวน์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ตลาด </a:t>
            </a:r>
            <a:r>
              <a:rPr lang="en-US" sz="20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Safe Haven: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h-TH" sz="20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ทองคำ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 พุ่งขึ้นทำสถิติราคาสูงสุดใหม่ (แตะ $3,895 ต่อออนซ์ในวันที่ 1 ต.ค. และ $3,908.90 ต่อออนซ์ในวันที่ 3 ต.ค.) โดยได้รับแรงหนุนจากความกังวลภาวะชัตดาวน์ ซึ่งทำให้นักลงทุนหันเข้าหาสินทรัพย์ปลอดภัย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Bitcoin</a:t>
            </a:r>
            <a:r>
              <a:rPr lang="th-TH" sz="20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ก็ปรับตัวสูงขึ้นเข้าใกล้ระดับสูงสุดเป็นประวัติการณ์เช่นกัน นักวิเคราะห์มองว่าภาวะชัตดาวน์เป็นปัจจัยหนุนความต้องการสินทรัพย์ปลอดภัยที่เรียกว่า "</a:t>
            </a:r>
            <a:r>
              <a:rPr lang="en-US" sz="20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debasement trade</a:t>
            </a:r>
            <a:r>
              <a:rPr lang="en-US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" (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การป้องกันความเสี่ยงจากการลดค่าเงิน)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ตลาดหุ้น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ตลาดหุ้นสหรัฐฯ (</a:t>
            </a:r>
            <a:r>
              <a:rPr lang="en-US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Dow Jones 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และ </a:t>
            </a:r>
            <a:r>
              <a:rPr lang="en-US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S&amp;P 500) 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ปิดบวกทำสถิติสูงสุดใหม่ในวันศุกร์ (3 ต.ค.) โดยตลาดเลือกที่จะมองข้ามประเด็นชัตดาวน์และเน้นไปที่ความคาดหวังว่า </a:t>
            </a:r>
            <a:r>
              <a:rPr lang="en-US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Fed 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จะลดดอกเบี้ย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ตลาดหุ้นยุโรปก็ปิดบวกสูงสุดในรอบ 5 เดือน โดยได้รับแรงหนุนจากความคาดหวังในทิศทางดอกเบี้ยของ </a:t>
            </a:r>
            <a:r>
              <a:rPr lang="en-US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Fed 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เช่นกัน</a:t>
            </a:r>
          </a:p>
          <a:p>
            <a:pPr lvl="1"/>
            <a:endParaRPr lang="th-TH" sz="1000">
              <a:latin typeface="DB Heavent Light" panose="02000506060000020004" pitchFamily="2" charset="-34"/>
              <a:cs typeface="DB Heavent Light" panose="02000506060000020004" pitchFamily="2" charset="-34"/>
            </a:endParaRPr>
          </a:p>
          <a:p>
            <a:r>
              <a:rPr lang="th-TH" sz="20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5. บริการของรัฐบาลที่ได้รับผลกระทบ/ไม่ได้รับผลกระทบ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บริการที่ยังคงดำเนินการ (</a:t>
            </a:r>
            <a:r>
              <a:rPr lang="en-US" sz="20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Essential Functions)</a:t>
            </a:r>
            <a:r>
              <a:rPr lang="en-US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: 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ปฏิบัติการทางทหาร การควบคุมการจราจรทางอากาศ (</a:t>
            </a:r>
            <a:r>
              <a:rPr lang="en-US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Air Traffic Control) 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การดูแลสุขภาพทหารผ่านศึก และการสอบสวนคดีอาญาของรัฐบาลกลาง ยังคงดำเนินต่อไป แม้พนักงานเหล่านี้จะยังไม่ได้รับค่าจ้างจนกว่าการชัตดาวน์จะสิ้นสุด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หน่วยงานที่ไม่ได้รับผลกระทบมากนัก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:องค์การไปรษณีย์สหรัฐฯ (</a:t>
            </a:r>
            <a:r>
              <a:rPr lang="en-US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US Postal Service) 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และธนาคารกลางสหรัฐฯ (</a:t>
            </a:r>
            <a:r>
              <a:rPr lang="en-US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Federal Reserve) 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มีแหล่งเงินทุนของตนเอง จึงไม่ได้รับผลกระทบโดยตรง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โครงการสวัสดิการ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:โครงการสวัสดิการหลัก เช่น </a:t>
            </a:r>
            <a:r>
              <a:rPr lang="en-US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Social Security 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และ </a:t>
            </a:r>
            <a:r>
              <a:rPr lang="en-US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Medicare 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ถือเป็นรายจ่ายภาคบังคับ จึงสามารถจ่ายเงินต่อไปได้ ส่วนโครงการอาหาร (</a:t>
            </a:r>
            <a:r>
              <a:rPr lang="en-US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Food Stamps) 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และโครงการโภชนาการสำหรับเด็กสามารถดำเนินการต่อได้ชั่วคราวโดยใช้เงินทุนสำรองที่มีอยู่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b="1">
                <a:latin typeface="DB Heavent Light" panose="02000506060000020004" pitchFamily="2" charset="-34"/>
                <a:cs typeface="DB Heavent Light" panose="02000506060000020004" pitchFamily="2" charset="-34"/>
              </a:rPr>
              <a:t>บริการที่หยุดชะงัก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:ในการชัตดาวน์ครั้งก่อน ๆ การให้บริการที่เห็นได้ชัดว่าหยุดชะงักได้แก่ การปิดอุทยานแห่งชาติและพิพิธภัณฑ์สมิธโซเนียนในกรุงวอชิงตัน (แม้ครั้งนี้ </a:t>
            </a:r>
            <a:r>
              <a:rPr lang="en-US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National Park Service </a:t>
            </a:r>
            <a:r>
              <a:rPr lang="th-TH" sz="2000">
                <a:latin typeface="DB Heavent Light" panose="02000506060000020004" pitchFamily="2" charset="-34"/>
                <a:cs typeface="DB Heavent Light" panose="02000506060000020004" pitchFamily="2" charset="-34"/>
              </a:rPr>
              <a:t>มีแผนจะเปิดทำการโดยใช้ค่าธรรมเนียมจากอุทยาน) และความล่าช้าในการดำเนินการยื่นคำร้องขอหนังสือเดินทางและวีซ่า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98C46EF-2525-F15A-EB57-0940A55DF101}"/>
              </a:ext>
            </a:extLst>
          </p:cNvPr>
          <p:cNvSpPr txBox="1">
            <a:spLocks/>
          </p:cNvSpPr>
          <p:nvPr/>
        </p:nvSpPr>
        <p:spPr>
          <a:xfrm>
            <a:off x="201705" y="243206"/>
            <a:ext cx="10515600" cy="662782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B66"/>
                </a:solidFill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defRPr>
            </a:lvl1pPr>
          </a:lstStyle>
          <a:p>
            <a:r>
              <a:rPr lang="th-TH" sz="4000"/>
              <a:t>การปิดหน่วยงานรัฐบาลสหรัฐฯ (</a:t>
            </a:r>
            <a:r>
              <a:rPr lang="en-US" sz="4000"/>
              <a:t>US Government Shutdown)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9A690-6E13-402B-2043-C6B5EF5CA578}"/>
              </a:ext>
            </a:extLst>
          </p:cNvPr>
          <p:cNvSpPr txBox="1"/>
          <p:nvPr/>
        </p:nvSpPr>
        <p:spPr>
          <a:xfrm>
            <a:off x="10570854" y="751440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6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lang="en-US">
                <a:solidFill>
                  <a:srgbClr val="003D66"/>
                </a:solidFill>
                <a:latin typeface="DB Heavent Light"/>
                <a:cs typeface="DB Heavent Light"/>
              </a:rPr>
              <a:t>Oct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703760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58F541-3F9C-3F74-3CCB-79A7B102F486}"/>
              </a:ext>
            </a:extLst>
          </p:cNvPr>
          <p:cNvSpPr txBox="1"/>
          <p:nvPr/>
        </p:nvSpPr>
        <p:spPr>
          <a:xfrm>
            <a:off x="261042" y="274290"/>
            <a:ext cx="11669916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การปิดหน่วยงานรัฐบาลกลางสหรัฐฯ หรือ 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"</a:t>
            </a:r>
            <a:r>
              <a:rPr kumimoji="0" lang="th-TH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ชัตดาวน์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"</a:t>
            </a:r>
            <a:r>
              <a:rPr kumimoji="0" lang="th-TH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ได้เกิดขึ้นแล้วอย่างเป็นทางการ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(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ครั้งแรกในรอบเกือบ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7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ปี และเป็นครั้งที่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3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ภายใต้การบริหารของประธานาธิบดีโดนัลด์ ทรัมป์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20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สาเหตุและข้อขัดแย้งหลัก</a:t>
            </a:r>
            <a:r>
              <a:rPr kumimoji="0" lang="en-US" altLang="en-US" sz="20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:</a:t>
            </a:r>
            <a:endParaRPr kumimoji="0" lang="en-US" altLang="en-US" sz="20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DB Heavent Light" panose="02000506060000020004" pitchFamily="2" charset="-34"/>
              <a:cs typeface="DB Heavent Light" panose="02000506060000020004" pitchFamily="2" charset="-34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เกิดจากพรรคเดโมแครตและรีพับลิกัน </a:t>
            </a: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ไม่สามารถตกลงการจัดสรรงบประมาณชั่วคราวได้ทันเส้นตาย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ประเด็นสำคัญ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คือ พรรคเดโมแครตต้องการให้ร่างกฎหมายงบประมาณชั่วคราวรวมการ </a:t>
            </a: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ขยายสิทธิประโยชน์ด้านภาษี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Obamacare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ที่กำลังจะหมดอายุ ขณะที่พรรครีพับลิกันต้องการผ่านร่างงบประมาณชั่วคราวแบบ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"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สะอาด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"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20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กลยุทธ์ทางการเมืองที่ใช้</a:t>
            </a:r>
            <a:r>
              <a:rPr kumimoji="0" lang="en-US" altLang="en-US" sz="20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:</a:t>
            </a:r>
            <a:endParaRPr kumimoji="0" lang="en-US" altLang="en-US" sz="20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DB Heavent Light" panose="02000506060000020004" pitchFamily="2" charset="-34"/>
              <a:cs typeface="DB Heavent Light" panose="02000506060000020004" pitchFamily="2" charset="-34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ทำเนียบขาวกำลังใช้การชัตดาวน์เป็นเครื่องมือในการ </a:t>
            </a: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ปลดพนักงานของรัฐบาลกลาง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(layoffs) 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อย่างรวดเร็ว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รัฐบาลกลางได้ </a:t>
            </a: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ระงับเงินทุน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18,000</a:t>
            </a: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ล้านดอลลาร์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สำหรับโครงการโครงสร้างพื้นฐานในนครนิวยอร์ก ซึ่งเป็นพื้นที่ของผู้นำเดโมแครต เพื่อเพิ่มแรงกดดัน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ทั้งสองฝ่ายต่างโทษกันเองว่าเป็นสาเหตุของการชัตดาวน์ </a:t>
            </a: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การชัตดาวน์คาดว่าจะดำเนินต่อไปอย่างน้อย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2-3</a:t>
            </a: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วัน 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เนื่องจากสภาผู้แทนราษฎรไม่ได้เปิดประชุมสัปดาห์นี้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20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ผลกระทบต่อตลาดการเงินโลก</a:t>
            </a:r>
            <a:r>
              <a:rPr kumimoji="0" lang="en-US" altLang="en-US" sz="20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:</a:t>
            </a:r>
            <a:endParaRPr kumimoji="0" lang="en-US" altLang="en-US" sz="20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DB Heavent Light" panose="02000506060000020004" pitchFamily="2" charset="-34"/>
              <a:cs typeface="DB Heavent Light" panose="02000506060000020004" pitchFamily="2" charset="-34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สินทรัพย์ปลอดภัย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: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ค่าเงินดอลลาร์สหรัฐฯ อ่อนค่าลง ส่งผลให้ </a:t>
            </a: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ราคาทองคำพุ่งขึ้นทำสถิติสูงสุดเป็นประวัติการณ์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(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ปิดที่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$3,897.50/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ออนซ์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) </a:t>
            </a:r>
            <a:b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</a:b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จากความต้องการสินทรัพย์ปลอดภัย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ตลาดตราสารหนี้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: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เทรดเดอร์ในตลาดพันธบัตรเพิ่มการเดิมพันว่าผลตอบแทนพันธบัตร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10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ปีจะลดลงอย่างมีนัยสำคัญ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(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อาจถึง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3.95%-4.05%) </a:t>
            </a:r>
            <a:b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</a:b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เนื่องจากคาดว่าหากชัตดาวน์ยืดเยื้อ </a:t>
            </a: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ธนาคารกลางสหรัฐฯ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(Fed) </a:t>
            </a: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อาจจำเป็นต้องลดอัตราดอกเบี้ยลงอีกอย่างมาก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ตลาดหุ้น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: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ตลาดหุ้นสหรัฐฯ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(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เช่น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S&amp;P 500) 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ส่วนใหญ่ยังคงปิดบวก และนักลงทุนมองข้ามสถานการณ์ชัตดาวน์ไปก่อน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ข้อมูลเศรษฐกิจ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: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การชัตดาวน์เสี่ยงที่จะทำให้การเปิดเผยตัวเลขสำคัญของสหรัฐฯ เช่น ตัวเลขการจ้างงานนอกภาคเกษตร ถูกเลื่อนออกไป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altLang="en-US" sz="20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ผลกระทบต่อไทย</a:t>
            </a:r>
            <a:r>
              <a:rPr kumimoji="0" lang="en-US" altLang="en-US" sz="20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:</a:t>
            </a:r>
            <a:endParaRPr kumimoji="0" lang="en-US" altLang="en-US" sz="20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DB Heavent Light" panose="02000506060000020004" pitchFamily="2" charset="-34"/>
              <a:cs typeface="DB Heavent Light" panose="02000506060000020004" pitchFamily="2" charset="-34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ค่าเงินบาท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แข็งค่าขึ้นเล็กน้อย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(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ปิดที่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32.35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บาท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/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ดอลลาร์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) 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ตามภูมิภาค เนื่องจากเงินดอลลาร์อ่อนค่า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ธนาคารแห่งประเทศไทย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(</a:t>
            </a: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ธปท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.)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ระบุว่า </a:t>
            </a:r>
            <a:r>
              <a:rPr kumimoji="0" lang="th-TH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ยังไม่เห็นความเคลื่อนไหวที่ผิดปกติ</a:t>
            </a:r>
            <a:r>
              <a:rPr kumimoji="0" lang="th-TH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ในตลาดการเงินไทยจากสถานการณ์นี้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B Heavent Light" panose="02000506060000020004" pitchFamily="2" charset="-34"/>
                <a:cs typeface="DB Heavent Light" panose="02000506060000020004" pitchFamily="2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75446-E934-5A10-BF5C-4E69D7739144}"/>
              </a:ext>
            </a:extLst>
          </p:cNvPr>
          <p:cNvSpPr txBox="1"/>
          <p:nvPr/>
        </p:nvSpPr>
        <p:spPr>
          <a:xfrm>
            <a:off x="10570854" y="751440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 </a:t>
            </a:r>
            <a:r>
              <a:rPr lang="en-US">
                <a:solidFill>
                  <a:srgbClr val="003D66"/>
                </a:solidFill>
                <a:latin typeface="DB Heavent Light"/>
                <a:cs typeface="DB Heavent Light"/>
              </a:rPr>
              <a:t>Oct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028520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E44CEA-C866-AD88-FA8D-408CA2B8F988}"/>
              </a:ext>
            </a:extLst>
          </p:cNvPr>
          <p:cNvSpPr txBox="1"/>
          <p:nvPr/>
        </p:nvSpPr>
        <p:spPr>
          <a:xfrm>
            <a:off x="481012" y="816227"/>
            <a:ext cx="11229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วิเคราะห์ทิศทางการเมือง ตลาดหุ้น </a:t>
            </a:r>
            <a:br>
              <a:rPr lang="th-TH" sz="4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4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และผลกระทบต่อหุ้น หลังเกมการเมืองเปลี่ยน</a:t>
            </a:r>
            <a:endParaRPr lang="en-US" sz="4000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BDE36B-D7F5-0C54-82AE-B1586087B1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01" b="8119"/>
          <a:stretch>
            <a:fillRect/>
          </a:stretch>
        </p:blipFill>
        <p:spPr>
          <a:xfrm>
            <a:off x="2124545" y="2392858"/>
            <a:ext cx="7942908" cy="396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168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อาจเป็นรูปภาพของ ข้อความ">
            <a:extLst>
              <a:ext uri="{FF2B5EF4-FFF2-40B4-BE49-F238E27FC236}">
                <a16:creationId xmlns:a16="http://schemas.microsoft.com/office/drawing/2014/main" id="{34250C42-B905-2F1E-832B-ED235F1E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4" y="1104816"/>
            <a:ext cx="3551525" cy="502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อาจเป็นรูปภาพของ แผนที่ และ ข้อความ">
            <a:extLst>
              <a:ext uri="{FF2B5EF4-FFF2-40B4-BE49-F238E27FC236}">
                <a16:creationId xmlns:a16="http://schemas.microsoft.com/office/drawing/2014/main" id="{9F227FAE-ACE5-3063-2554-EDD3357A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03" y="1104814"/>
            <a:ext cx="3551525" cy="502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อาจเป็นรูปภาพของ แผนที่ และ ข้อความพูดว่า &quot;มาตรการเร่ง มาตรการเร่งรัดการเบิกจ่าย ค่าใช้จ่ายด้านการฝึกอบรม จ่าย ประชุม สัมมนา ประจำปีงบประมาณ พ.ศ. 2569 (Front (FrontLoad) Load) เร่งรัดการเบิกค่าใช้จ่าย ประจำปีงบประมาณ พ.ศ. 2569 ไม่น้อยกว่า 60% ตั้งแต่เดือนตุลาคม 2568- -มกราคม 2569 โดยให้พิจารณาดำเนินการใน จังหวัดท่องเที่ยวรอง เป็นลำดับแรก และกำหนดเป็นหนึ่งใน ตัวชี้วัดผลการปฏิบัติราชการ (KPI) ประจำปีงบประมาณ พ.ศ. 2569 ของหัวหน้าส่วนราชการ รัฐวิสาหกิจ และองค์กรปกครองส่วนท้องถื่น กรมารจการหลั้งนัรตาารร กรกรชากร่ดจขางหดาดาราองร ราจกาพระตรีวาณาณบะระราะงะทา พมาคายไประกมี่ไสิอส้งตัง แลาร่มวนวนปิปนะอะอนทัะิะ&quot;">
            <a:extLst>
              <a:ext uri="{FF2B5EF4-FFF2-40B4-BE49-F238E27FC236}">
                <a16:creationId xmlns:a16="http://schemas.microsoft.com/office/drawing/2014/main" id="{C3AD78CF-E040-9EEC-E7AF-2BE7A083A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783" y="1091100"/>
            <a:ext cx="3582955" cy="50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594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อาจเป็นรูปภาพของ ข้อความ">
            <a:extLst>
              <a:ext uri="{FF2B5EF4-FFF2-40B4-BE49-F238E27FC236}">
                <a16:creationId xmlns:a16="http://schemas.microsoft.com/office/drawing/2014/main" id="{FB7D148B-944B-75DA-C342-0E5435FCA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3" y="940340"/>
            <a:ext cx="3817483" cy="539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อาจเป็นรูปภาพของ ลิงลม และ ข้อความ">
            <a:extLst>
              <a:ext uri="{FF2B5EF4-FFF2-40B4-BE49-F238E27FC236}">
                <a16:creationId xmlns:a16="http://schemas.microsoft.com/office/drawing/2014/main" id="{7B4DF492-7933-CF1F-FDFE-100F60BEA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346" y="940340"/>
            <a:ext cx="3817483" cy="539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356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124A4B9-E235-B0A6-2D0A-E3ED43EE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7395C-7D1A-BB41-3116-4BE2823CA411}"/>
              </a:ext>
            </a:extLst>
          </p:cNvPr>
          <p:cNvSpPr txBox="1"/>
          <p:nvPr/>
        </p:nvSpPr>
        <p:spPr>
          <a:xfrm>
            <a:off x="10570854" y="751440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Oct 25</a:t>
            </a:r>
          </a:p>
        </p:txBody>
      </p:sp>
    </p:spTree>
    <p:extLst>
      <p:ext uri="{BB962C8B-B14F-4D97-AF65-F5344CB8AC3E}">
        <p14:creationId xmlns:p14="http://schemas.microsoft.com/office/powerpoint/2010/main" val="3441061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572938-59BC-C015-24C7-BF5450B66C3B}"/>
              </a:ext>
            </a:extLst>
          </p:cNvPr>
          <p:cNvGraphicFramePr>
            <a:graphicFrameLocks noGrp="1"/>
          </p:cNvGraphicFramePr>
          <p:nvPr/>
        </p:nvGraphicFramePr>
        <p:xfrm>
          <a:off x="184726" y="839080"/>
          <a:ext cx="11822548" cy="5893821"/>
        </p:xfrm>
        <a:graphic>
          <a:graphicData uri="http://schemas.openxmlformats.org/drawingml/2006/table">
            <a:tbl>
              <a:tblPr/>
              <a:tblGrid>
                <a:gridCol w="1306512">
                  <a:extLst>
                    <a:ext uri="{9D8B030D-6E8A-4147-A177-3AD203B41FA5}">
                      <a16:colId xmlns:a16="http://schemas.microsoft.com/office/drawing/2014/main" val="2697484936"/>
                    </a:ext>
                  </a:extLst>
                </a:gridCol>
                <a:gridCol w="2220153">
                  <a:extLst>
                    <a:ext uri="{9D8B030D-6E8A-4147-A177-3AD203B41FA5}">
                      <a16:colId xmlns:a16="http://schemas.microsoft.com/office/drawing/2014/main" val="173667047"/>
                    </a:ext>
                  </a:extLst>
                </a:gridCol>
                <a:gridCol w="8295883">
                  <a:extLst>
                    <a:ext uri="{9D8B030D-6E8A-4147-A177-3AD203B41FA5}">
                      <a16:colId xmlns:a16="http://schemas.microsoft.com/office/drawing/2014/main" val="3872099896"/>
                    </a:ext>
                  </a:extLst>
                </a:gridCol>
              </a:tblGrid>
              <a:tr h="731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2000" b="1" dirty="0">
                          <a:effectLst/>
                          <a:latin typeface="DB Heavent Black" panose="02000506060000020004" pitchFamily="2" charset="-34"/>
                          <a:cs typeface="DB Heavent Black" panose="02000506060000020004" pitchFamily="2" charset="-34"/>
                        </a:rPr>
                        <a:t>เสาหลัก</a:t>
                      </a: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2000" b="1" dirty="0">
                          <a:effectLst/>
                          <a:latin typeface="DB Heavent Black" panose="02000506060000020004" pitchFamily="2" charset="-34"/>
                          <a:cs typeface="DB Heavent Black" panose="02000506060000020004" pitchFamily="2" charset="-34"/>
                        </a:rPr>
                        <a:t>นโยบาย/มาตรการ</a:t>
                      </a: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2000" b="1" dirty="0">
                          <a:effectLst/>
                          <a:latin typeface="DB Heavent Black" panose="02000506060000020004" pitchFamily="2" charset="-34"/>
                          <a:cs typeface="DB Heavent Black" panose="02000506060000020004" pitchFamily="2" charset="-34"/>
                        </a:rPr>
                        <a:t>สถานะการดำเนินการ (ณ ต.ค. 2568)</a:t>
                      </a: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38388"/>
                  </a:ext>
                </a:extLst>
              </a:tr>
              <a:tr h="676468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เสาที่ 1: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การกระตุ้นเศรษฐกิจ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และการท่องเที่ยว</a:t>
                      </a:r>
                      <a:endParaRPr lang="th-TH" sz="16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โครงการคนละครึ่ง พลัส</a:t>
                      </a:r>
                      <a:r>
                        <a:rPr lang="th-TH" sz="18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  <a:endParaRPr lang="en-US" sz="18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1600" b="1" dirty="0">
                          <a:solidFill>
                            <a:srgbClr val="00B050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ได้รับการอนุมัติจาก ครม. แล้ว</a:t>
                      </a:r>
                      <a:r>
                        <a:rPr lang="th-TH" sz="1600" dirty="0">
                          <a:solidFill>
                            <a:srgbClr val="00B050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(7 ต.ค. 2568) โดยมีการอนุมัติวงเงินงบประมาณรวม </a:t>
                      </a: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44,000 ล้านบาท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(มาจากงบกระตุ้นเศรษฐกิจปี 69 จำนวน 25,000 ล้านบาท และงบกลาง 19,000 ล้านบาท) มีการเพิ่มช่วงอายุ (16 ปีขึ้นไป) และเพิ่มวงเงินใช้จ่ายเป็น </a:t>
                      </a: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200 บาท/วัน</a:t>
                      </a:r>
                      <a:endParaRPr lang="th-TH" sz="16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725896"/>
                  </a:ext>
                </a:extLst>
              </a:tr>
              <a:tr h="347376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มาตรการลดภาระค่าครองชีพ</a:t>
                      </a:r>
                      <a:endParaRPr lang="th-TH" sz="18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1600" b="1" dirty="0">
                          <a:solidFill>
                            <a:schemeClr val="accent5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เปิดตัวแล้ว</a:t>
                      </a:r>
                      <a:r>
                        <a:rPr lang="th-TH" sz="1600" dirty="0">
                          <a:solidFill>
                            <a:schemeClr val="accent5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องค์การคลังสินค้า (อคส.) ตอบสนองนโยบาย </a:t>
                      </a:r>
                      <a:r>
                        <a:rPr lang="en-US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Quick Big Win 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ของ รมว.พาณิชย์ (นางศุภจี สุธรรมพันธุ์) ด้วยการเปิดตัวผลิตภัณฑ์ </a:t>
                      </a:r>
                      <a:b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</a:b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"ข้าวโอชา"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ข้าวสารบรรจุถุงราคาประหยัด เมื่อวันที่ 4 ต.ค. 2568</a:t>
                      </a: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834150"/>
                  </a:ext>
                </a:extLst>
              </a:tr>
              <a:tr h="511922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US" sz="1600" dirty="0">
                        <a:effectLst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มาตรการกระตุ้นการท่องเที่ยว</a:t>
                      </a:r>
                      <a:endParaRPr lang="th-TH" sz="18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อยู่ระหว่างการเสนอ ครม.</a:t>
                      </a: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ครม.เศรษฐกิจ (15 ต.ค. 2568) เห็นชอบมาตรการที่จะเสนอ ครม. ในสัปดาห์ถัดไป ได้แก่ การลดหย่อนภาษีสูงสุด </a:t>
                      </a: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20,000 บาทต่อคน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สำหรับการท่องเที่ยว (เมืองหลัก 1 เท่า, เมืองรอง 1.5 เท่า) และให้สิทธิหักค่าใช้จ่ายในการปรับปรุงโรงแรมในเมืองรอง </a:t>
                      </a: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2 เท่า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(ใช้ได้ถึง มี.ค. 2569)</a:t>
                      </a: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980148"/>
                  </a:ext>
                </a:extLst>
              </a:tr>
              <a:tr h="402225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เสาที่ 2: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การแก้ไขหนี้ประชาชน</a:t>
                      </a:r>
                      <a:endParaRPr lang="th-TH" sz="16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การจัดตั้ง </a:t>
                      </a:r>
                      <a:r>
                        <a:rPr lang="en-US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JV AMC </a:t>
                      </a: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แก้ไขหนี้เสีย (</a:t>
                      </a:r>
                      <a:r>
                        <a:rPr lang="en-US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NPL)</a:t>
                      </a:r>
                      <a:endParaRPr lang="en-US" sz="16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อยู่ในขั้นตอนกำหนดโรดแมปและการหารือ</a:t>
                      </a: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รัฐบาลวางโรดแมปให้ธนาคารพาณิชย์จัดตั้งบริษัทร่วมทุน (</a:t>
                      </a:r>
                      <a:r>
                        <a:rPr lang="en-US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JV) 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กับบริษัทบริหารสินทรัพย์ (</a:t>
                      </a:r>
                      <a:r>
                        <a:rPr lang="en-US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AMC) 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เพื่อโอนหนี้ </a:t>
                      </a:r>
                      <a:r>
                        <a:rPr lang="en-US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NPL 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ออกไป โดยมีแผนจะเร่งหารือกับ ธปท., สมาคมธนาคารไทย และ สศค. ภายในสัปดาห์ที่ประกาศ</a:t>
                      </a: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303573"/>
                  </a:ext>
                </a:extLst>
              </a:tr>
              <a:tr h="237678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US" sz="1600" dirty="0">
                        <a:effectLst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การเข้าถึงสินเชื่อรายย่อย (</a:t>
                      </a:r>
                      <a:r>
                        <a:rPr lang="en-US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Ari Score)</a:t>
                      </a:r>
                      <a:endParaRPr lang="en-US" sz="16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อยู่ในระหว่างการดำเนินการตามนโยบาย</a:t>
                      </a: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เพื่อช่วยให้ประชาชนรายย่อยเข้าถึงสินเชื่อในระบบโดยใช้ </a:t>
                      </a: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อารีย์สกอร์ (</a:t>
                      </a:r>
                      <a:r>
                        <a:rPr lang="en-US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Ari Score)</a:t>
                      </a:r>
                      <a:r>
                        <a:rPr lang="en-US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เพื่อลดการก่อหนี้นอกระบบ</a:t>
                      </a: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432437"/>
                  </a:ext>
                </a:extLst>
              </a:tr>
              <a:tr h="347376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เสาที่ 3: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การดูแลผู้ประกอบการเอสเอ็มอี (</a:t>
                      </a:r>
                      <a:r>
                        <a:rPr lang="en-US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SME)</a:t>
                      </a:r>
                      <a:endParaRPr lang="en-US" sz="16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การค้ำประกันสินเชื่อโดย บสย.</a:t>
                      </a:r>
                      <a:endParaRPr lang="th-TH" sz="16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1600" b="1" dirty="0">
                          <a:solidFill>
                            <a:schemeClr val="accent5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อยู่ในสถานะเตรียมวงเงิน</a:t>
                      </a:r>
                      <a:r>
                        <a:rPr lang="th-TH" sz="1600" dirty="0">
                          <a:solidFill>
                            <a:schemeClr val="accent5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โดยเตรียมกลไก บรรษัทประกันสินเชื่ออุตสาหกรรมขนาดย่อม (บสย.) เข้ามาค้ำประกัน </a:t>
                      </a: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ขั้นต่ำ 50,000 ล้านบาท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เพื่อลดความเสี่ยงในการปล่อยสินเชื่อของธนาคารพาณิชย์</a:t>
                      </a: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486181"/>
                  </a:ext>
                </a:extLst>
              </a:tr>
              <a:tr h="334653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US" sz="1600" dirty="0">
                        <a:effectLst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การเร่งรัดคืนภาษี</a:t>
                      </a:r>
                      <a:endParaRPr lang="th-TH" sz="16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1600" b="1" dirty="0">
                          <a:solidFill>
                            <a:schemeClr val="accent5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มีการมอบนโยบายแล้ว</a:t>
                      </a:r>
                      <a:r>
                        <a:rPr lang="th-TH" sz="1600" dirty="0">
                          <a:solidFill>
                            <a:schemeClr val="accent5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ให้กรมสรรพากรเร่งรัดการคืนภาษี (มูลค่า 160,000 ล้านบาท) ทันที เพื่อให้เงินลงสู่ </a:t>
                      </a:r>
                      <a:r>
                        <a:rPr lang="en-US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SME 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และระบบเศรษฐกิจ</a:t>
                      </a: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798476"/>
                  </a:ext>
                </a:extLst>
              </a:tr>
              <a:tr h="2925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เสาที่ 4: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การเพิ่มการออม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ภาคประชาชน</a:t>
                      </a:r>
                      <a:endParaRPr lang="th-TH" sz="16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นโยบายสลากเพื่อการออม / 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พันธบัตรออมทรัพย์</a:t>
                      </a:r>
                      <a:endParaRPr lang="th-TH" sz="16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1600" b="1" dirty="0">
                          <a:solidFill>
                            <a:schemeClr val="accent5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อยู่ในสถานะการนำเสนอ/เตรียมพร้อม</a:t>
                      </a:r>
                      <a:r>
                        <a:rPr lang="th-TH" sz="1600" dirty="0">
                          <a:solidFill>
                            <a:schemeClr val="accent5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มีแผนที่จะนำหลักการออมไปผูกกับการซื้อสลากออนไลน์ และสนับสนุนให้ประชาชนรายย่อยเข้าถึงพันธบัตรออมทรัพย์รัฐบาลได้ทุกเดือน</a:t>
                      </a: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426101"/>
                  </a:ext>
                </a:extLst>
              </a:tr>
              <a:tr h="347376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เสาที่ 5: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การเพิ่มขีดความสามารถ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ทางเศรษฐกิจ</a:t>
                      </a:r>
                    </a:p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และเทคโนโลยี</a:t>
                      </a:r>
                      <a:endParaRPr lang="th-TH" sz="16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Upskill/Reskill </a:t>
                      </a: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แรงงาน</a:t>
                      </a:r>
                      <a:endParaRPr lang="th-TH" sz="16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1600" b="1" dirty="0">
                          <a:solidFill>
                            <a:srgbClr val="00B050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มีการดำเนินการแล้ว</a:t>
                      </a:r>
                      <a:r>
                        <a:rPr lang="th-TH" sz="1600" dirty="0">
                          <a:solidFill>
                            <a:srgbClr val="00B050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ผ่านนโยบาย </a:t>
                      </a:r>
                      <a:r>
                        <a:rPr lang="en-US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Quick Win 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ของกระทรวงการอุดมศึกษา วิทยาศาสตร์ วิจัยและนวัตกรรม (อว.) เพื่อเปิดหลักสูตร </a:t>
                      </a:r>
                      <a:r>
                        <a:rPr lang="en-US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Upskill-Reskill 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ให้กับประชาชนผ่านมหาวิทยาลัยและอุทยานวิทยาศาสตร์ทั่วประเทศ</a:t>
                      </a: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147873"/>
                  </a:ext>
                </a:extLst>
              </a:tr>
              <a:tr h="292527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โครงการโดรนเพื่อการเกษตรคนละครึ่ง</a:t>
                      </a:r>
                      <a:endParaRPr lang="th-TH" sz="16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1600" b="1" dirty="0">
                          <a:solidFill>
                            <a:schemeClr val="accent5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เปิดตัวแล้ว</a:t>
                      </a:r>
                      <a:r>
                        <a:rPr lang="th-TH" sz="1600" dirty="0">
                          <a:solidFill>
                            <a:schemeClr val="accent5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กระทรวง อว. ได้เปิดตัวโครงการนี้เมื่อวันที่ 6 ต.ค. 2568 เพื่อช่วยเหลือเกษตรกร โดยช่วยค่าบริการหรือค่าใช้จ่ายในการใช้โดรนคนละครึ่ง </a:t>
                      </a:r>
                      <a:b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</a:b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มุ่งสู่เกษตรอัจฉริยะ</a:t>
                      </a: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183944"/>
                  </a:ext>
                </a:extLst>
              </a:tr>
              <a:tr h="237678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US" sz="1600" dirty="0">
                        <a:effectLst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ปลดล็อกการลงทุน </a:t>
                      </a:r>
                      <a:r>
                        <a:rPr lang="en-US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BOI </a:t>
                      </a:r>
                      <a:endParaRPr lang="th-TH" sz="1600" b="1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600" b="1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(Fast Pass Plus)</a:t>
                      </a:r>
                      <a:endParaRPr lang="en-US" sz="1600" dirty="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อยู่ในสถานะการเสนอ ครม./เร่งรัด</a:t>
                      </a: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 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เพื่อปลดล็อกเม็ดเงินลงทุน 470,000 ล้านบาท ที่ค้างอยู่ โดยใช้โครงการ </a:t>
                      </a:r>
                      <a:r>
                        <a:rPr lang="en-US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Fast Pass Plus </a:t>
                      </a:r>
                      <a:r>
                        <a:rPr lang="th-TH" sz="1600" dirty="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เพื่อเร่งรัดการอนุมัติ</a:t>
                      </a:r>
                    </a:p>
                  </a:txBody>
                  <a:tcPr marL="18283" marR="18283" marT="9141" marB="91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896593"/>
                  </a:ext>
                </a:extLst>
              </a:tr>
            </a:tbl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2D9AB9E0-3EB4-0AC8-1FF8-2A3279E4FD05}"/>
              </a:ext>
            </a:extLst>
          </p:cNvPr>
          <p:cNvSpPr txBox="1">
            <a:spLocks/>
          </p:cNvSpPr>
          <p:nvPr/>
        </p:nvSpPr>
        <p:spPr>
          <a:xfrm>
            <a:off x="201705" y="89297"/>
            <a:ext cx="10515600" cy="6627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B66"/>
                </a:solidFill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003B66"/>
                </a:solidFill>
                <a:effectLst/>
                <a:uLnTx/>
                <a:uFillTx/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rPr>
              <a:t>สถานะนโยบาย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B66"/>
                </a:solidFill>
                <a:effectLst/>
                <a:uLnTx/>
                <a:uFillTx/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rPr>
              <a:t>Quick Big Win 5 </a:t>
            </a: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003B66"/>
                </a:solidFill>
                <a:effectLst/>
                <a:uLnTx/>
                <a:uFillTx/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rPr>
              <a:t>เสาหลัก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B66"/>
              </a:solidFill>
              <a:effectLst/>
              <a:uLnTx/>
              <a:uFillTx/>
              <a:latin typeface="DB Heavent Med" panose="02000606060000090000" pitchFamily="2" charset="-34"/>
              <a:ea typeface="+mj-ea"/>
              <a:cs typeface="DB Heavent Med" panose="0200060606000009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0B70B-5CE4-455D-DFFB-7E84A6BB1325}"/>
              </a:ext>
            </a:extLst>
          </p:cNvPr>
          <p:cNvSpPr txBox="1"/>
          <p:nvPr/>
        </p:nvSpPr>
        <p:spPr>
          <a:xfrm>
            <a:off x="10570854" y="66317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Oct 25</a:t>
            </a:r>
          </a:p>
        </p:txBody>
      </p:sp>
    </p:spTree>
    <p:extLst>
      <p:ext uri="{BB962C8B-B14F-4D97-AF65-F5344CB8AC3E}">
        <p14:creationId xmlns:p14="http://schemas.microsoft.com/office/powerpoint/2010/main" val="80086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D3934D-F9BA-C1AF-4AF3-42FAAFE0E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3" y="820665"/>
            <a:ext cx="5602289" cy="4064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A5E006-55A9-30FC-1F0B-1BF5F707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/>
              <a:t>ดัชนีตลาดหุ้นและราคาสินทรัพย์ทางการเงิน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4FCFA-0BB5-817D-D24C-4DA7AD6308C9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bg1"/>
                </a:solidFill>
              </a:rPr>
              <a:t>อัพเดทจาก </a:t>
            </a:r>
            <a:r>
              <a:rPr lang="en-US" b="1" err="1">
                <a:solidFill>
                  <a:schemeClr val="bg1"/>
                </a:solidFill>
              </a:rPr>
              <a:t>mongkol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8" name="Picture 2" descr="How Bloomberg Uses REST APIs">
            <a:extLst>
              <a:ext uri="{FF2B5EF4-FFF2-40B4-BE49-F238E27FC236}">
                <a16:creationId xmlns:a16="http://schemas.microsoft.com/office/drawing/2014/main" id="{364038E6-9F40-B403-841D-54AD10EEB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FE9DEF4-D39E-4B4A-DAD7-0B631D1DBF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693465"/>
              </p:ext>
            </p:extLst>
          </p:nvPr>
        </p:nvGraphicFramePr>
        <p:xfrm>
          <a:off x="293688" y="820738"/>
          <a:ext cx="6057900" cy="544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058092" imgH="5448272" progId="Excel.Sheet.12">
                  <p:link updateAutomatic="1"/>
                </p:oleObj>
              </mc:Choice>
              <mc:Fallback>
                <p:oleObj name="Worksheet" r:id="rId5" imgW="6058092" imgH="54482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3688" y="820738"/>
                        <a:ext cx="6057900" cy="544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6940854-96D5-829D-7029-120192802B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987241"/>
              </p:ext>
            </p:extLst>
          </p:nvPr>
        </p:nvGraphicFramePr>
        <p:xfrm>
          <a:off x="6442075" y="1289050"/>
          <a:ext cx="5640388" cy="396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6058092" imgH="4257590" progId="Excel.Sheet.12">
                  <p:link updateAutomatic="1"/>
                </p:oleObj>
              </mc:Choice>
              <mc:Fallback>
                <p:oleObj name="Worksheet" r:id="rId7" imgW="6058092" imgH="425759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42075" y="1289050"/>
                        <a:ext cx="5640388" cy="3963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7294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BE05A-D172-D2E8-9968-F52703A35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011B3F-023C-025F-B808-8F0E4D83AF82}"/>
              </a:ext>
            </a:extLst>
          </p:cNvPr>
          <p:cNvGraphicFramePr>
            <a:graphicFrameLocks noGrp="1"/>
          </p:cNvGraphicFramePr>
          <p:nvPr/>
        </p:nvGraphicFramePr>
        <p:xfrm>
          <a:off x="219075" y="919004"/>
          <a:ext cx="11734800" cy="552069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3095625">
                  <a:extLst>
                    <a:ext uri="{9D8B030D-6E8A-4147-A177-3AD203B41FA5}">
                      <a16:colId xmlns:a16="http://schemas.microsoft.com/office/drawing/2014/main" val="3603546828"/>
                    </a:ext>
                  </a:extLst>
                </a:gridCol>
                <a:gridCol w="8639175">
                  <a:extLst>
                    <a:ext uri="{9D8B030D-6E8A-4147-A177-3AD203B41FA5}">
                      <a16:colId xmlns:a16="http://schemas.microsoft.com/office/drawing/2014/main" val="16317564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th-TH" sz="3200">
                          <a:effectLst/>
                        </a:rPr>
                        <a:t>มาตรการ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th-TH" sz="3200">
                          <a:effectLst/>
                        </a:rPr>
                        <a:t>รายละเอียด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98661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th-TH" sz="3600">
                          <a:solidFill>
                            <a:srgbClr val="0000FF"/>
                          </a:solidFill>
                          <a:effectLst/>
                        </a:rPr>
                        <a:t>ลดหย่อนภาษีท่องเที่ยว</a:t>
                      </a:r>
                      <a:endParaRPr lang="en-US" sz="28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indent="196215">
                        <a:buNone/>
                      </a:pPr>
                      <a:r>
                        <a:rPr lang="th-TH" sz="3200">
                          <a:effectLst/>
                        </a:rPr>
                        <a:t>บุคคลธรรมดาสามารถนำค่าใช้จ่ายจากการท่องเที่ยวในประเทศมาหักลดหย่อนภาษีได้สูงสุด </a:t>
                      </a:r>
                      <a:r>
                        <a:rPr lang="en-US" sz="3200">
                          <a:effectLst/>
                        </a:rPr>
                        <a:t>20,000 </a:t>
                      </a:r>
                      <a:r>
                        <a:rPr lang="th-TH" sz="3200">
                          <a:effectLst/>
                        </a:rPr>
                        <a:t>บาท (</a:t>
                      </a:r>
                      <a:r>
                        <a:rPr lang="en-US" sz="3200">
                          <a:effectLst/>
                        </a:rPr>
                        <a:t>29 </a:t>
                      </a:r>
                      <a:r>
                        <a:rPr lang="th-TH" sz="3200">
                          <a:effectLst/>
                        </a:rPr>
                        <a:t>ต.ค. - </a:t>
                      </a:r>
                      <a:r>
                        <a:rPr lang="en-US" sz="3200">
                          <a:effectLst/>
                        </a:rPr>
                        <a:t>15 </a:t>
                      </a:r>
                      <a:r>
                        <a:rPr lang="th-TH" sz="3200">
                          <a:effectLst/>
                        </a:rPr>
                        <a:t>ธ.ค. </a:t>
                      </a:r>
                      <a:r>
                        <a:rPr lang="en-US" sz="3200">
                          <a:effectLst/>
                        </a:rPr>
                        <a:t>68) </a:t>
                      </a:r>
                      <a:r>
                        <a:rPr lang="th-TH" sz="3200">
                          <a:effectLst/>
                        </a:rPr>
                        <a:t>โดยท่องเที่ยวเมืองหลักลดหย่อนได้ </a:t>
                      </a:r>
                      <a:r>
                        <a:rPr lang="en-US" sz="3200">
                          <a:effectLst/>
                        </a:rPr>
                        <a:t>1 </a:t>
                      </a:r>
                      <a:r>
                        <a:rPr lang="th-TH" sz="3200">
                          <a:effectLst/>
                        </a:rPr>
                        <a:t>เท่า และเมืองรอง </a:t>
                      </a:r>
                      <a:r>
                        <a:rPr lang="en-US" sz="3200">
                          <a:effectLst/>
                        </a:rPr>
                        <a:t>1.5 </a:t>
                      </a:r>
                      <a:r>
                        <a:rPr lang="th-TH" sz="3200">
                          <a:effectLst/>
                        </a:rPr>
                        <a:t>เท่า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7751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th-TH" sz="3600">
                          <a:solidFill>
                            <a:srgbClr val="0000FF"/>
                          </a:solidFill>
                          <a:effectLst/>
                        </a:rPr>
                        <a:t>สนับสนุนการปรับปรุงโรงแรม</a:t>
                      </a:r>
                      <a:endParaRPr lang="en-US" sz="28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indent="196215">
                        <a:buNone/>
                      </a:pPr>
                      <a:r>
                        <a:rPr lang="th-TH" sz="3200">
                          <a:effectLst/>
                        </a:rPr>
                        <a:t>ผู้ประกอบการโรงแรมสามารถนำค่าใช้จ่ายในการปรับปรุงมาหักลดหย่อนภาษีนิติบุคคลได้ </a:t>
                      </a:r>
                      <a:r>
                        <a:rPr lang="en-US" sz="3200">
                          <a:effectLst/>
                        </a:rPr>
                        <a:t>2 </a:t>
                      </a:r>
                      <a:r>
                        <a:rPr lang="th-TH" sz="3200">
                          <a:effectLst/>
                        </a:rPr>
                        <a:t>เท่า (ถึงสิ้น มี.ค. </a:t>
                      </a:r>
                      <a:r>
                        <a:rPr lang="en-US" sz="3200">
                          <a:effectLst/>
                        </a:rPr>
                        <a:t>69) </a:t>
                      </a:r>
                      <a:r>
                        <a:rPr lang="th-TH" sz="3200">
                          <a:effectLst/>
                        </a:rPr>
                        <a:t>พร้อมสินเชื่อดอกเบี้ยต่ำ (</a:t>
                      </a:r>
                      <a:r>
                        <a:rPr lang="en-US" sz="3200">
                          <a:effectLst/>
                        </a:rPr>
                        <a:t>Soft Loan) 1 </a:t>
                      </a:r>
                      <a:r>
                        <a:rPr lang="th-TH" sz="3200">
                          <a:effectLst/>
                        </a:rPr>
                        <a:t>แสนล้านบาทจากธนาคารออมสิน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80426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th-TH" sz="3600">
                          <a:solidFill>
                            <a:srgbClr val="0000FF"/>
                          </a:solidFill>
                          <a:effectLst/>
                        </a:rPr>
                        <a:t>ลดภาษีสถานบริการ</a:t>
                      </a:r>
                      <a:endParaRPr lang="en-US" sz="28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indent="196215">
                        <a:buNone/>
                      </a:pPr>
                      <a:r>
                        <a:rPr lang="th-TH" sz="3200">
                          <a:effectLst/>
                        </a:rPr>
                        <a:t>กรมสรรพสามิตปรับลดอัตราภาษีสถานบริการจาก </a:t>
                      </a:r>
                      <a:r>
                        <a:rPr lang="en-US" sz="3200">
                          <a:effectLst/>
                        </a:rPr>
                        <a:t>10% </a:t>
                      </a:r>
                      <a:r>
                        <a:rPr lang="th-TH" sz="3200">
                          <a:effectLst/>
                        </a:rPr>
                        <a:t>เหลือ </a:t>
                      </a:r>
                      <a:r>
                        <a:rPr lang="en-US" sz="3200">
                          <a:effectLst/>
                        </a:rPr>
                        <a:t>5%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383473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th-TH" sz="3600">
                          <a:solidFill>
                            <a:srgbClr val="0000FF"/>
                          </a:solidFill>
                          <a:effectLst/>
                        </a:rPr>
                        <a:t>เร่งรัดงบประมาณภาครัฐ</a:t>
                      </a:r>
                      <a:endParaRPr lang="en-US" sz="28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indent="196215">
                        <a:buNone/>
                      </a:pPr>
                      <a:r>
                        <a:rPr lang="th-TH" sz="3200">
                          <a:effectLst/>
                        </a:rPr>
                        <a:t>ให้หน่วยงานราชการและรัฐวิสาหกิจเบิกจ่ายงบอบรม-สัมมนาอย่างน้อย </a:t>
                      </a:r>
                      <a:r>
                        <a:rPr lang="en-US" sz="3200">
                          <a:effectLst/>
                        </a:rPr>
                        <a:t>60% </a:t>
                      </a:r>
                      <a:r>
                        <a:rPr lang="th-TH" sz="3200">
                          <a:effectLst/>
                        </a:rPr>
                        <a:t>ภายในเดือน ม.ค. </a:t>
                      </a:r>
                      <a:r>
                        <a:rPr lang="en-US" sz="3200">
                          <a:effectLst/>
                        </a:rPr>
                        <a:t>69 </a:t>
                      </a:r>
                      <a:r>
                        <a:rPr lang="th-TH" sz="3200">
                          <a:effectLst/>
                        </a:rPr>
                        <a:t>และตั้งเป้าเบิกจ่ายงบประมาณปี </a:t>
                      </a:r>
                      <a:r>
                        <a:rPr lang="en-US" sz="3200">
                          <a:effectLst/>
                        </a:rPr>
                        <a:t>69 </a:t>
                      </a:r>
                      <a:r>
                        <a:rPr lang="th-TH" sz="3200">
                          <a:effectLst/>
                        </a:rPr>
                        <a:t>ไม่ต่ำกว่า </a:t>
                      </a:r>
                      <a:r>
                        <a:rPr lang="en-US" sz="3200">
                          <a:effectLst/>
                        </a:rPr>
                        <a:t>93% (</a:t>
                      </a:r>
                      <a:r>
                        <a:rPr lang="th-TH" sz="3200">
                          <a:effectLst/>
                        </a:rPr>
                        <a:t>งบลงทุนไม่ต่ำกว่า </a:t>
                      </a:r>
                      <a:r>
                        <a:rPr lang="en-US" sz="3200">
                          <a:effectLst/>
                        </a:rPr>
                        <a:t>75%)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89617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789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9E5B1-DC57-04DC-8D02-120D077BA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57" y="2575895"/>
            <a:ext cx="5232975" cy="2028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307D3-C28F-C21F-28E6-087856BAB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57" y="4604288"/>
            <a:ext cx="2591836" cy="1972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7C7F85-EBB1-544A-6C60-20CCC0FE9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92" y="216995"/>
            <a:ext cx="5823704" cy="2358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D6B12B-BB7A-0760-9454-BED2287C34ED}"/>
              </a:ext>
            </a:extLst>
          </p:cNvPr>
          <p:cNvSpPr txBox="1"/>
          <p:nvPr/>
        </p:nvSpPr>
        <p:spPr>
          <a:xfrm>
            <a:off x="10570854" y="751440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Oct 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CBBB88-5D59-F768-FF4A-F290A9A99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4362" y="3797460"/>
            <a:ext cx="3441956" cy="25780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7E996-34EF-963B-DAA0-8447E9F59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792" y="4604289"/>
            <a:ext cx="2591835" cy="20189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C92EB0-A82A-6F90-F966-27AB659239A8}"/>
              </a:ext>
            </a:extLst>
          </p:cNvPr>
          <p:cNvSpPr txBox="1"/>
          <p:nvPr/>
        </p:nvSpPr>
        <p:spPr>
          <a:xfrm>
            <a:off x="864957" y="6576337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https://www.xn--42caj4e1a2ame9b2cq0dyo.com/information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9EDEA8-E459-FFE5-94AB-D4C333A08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02" y="1120772"/>
            <a:ext cx="5153476" cy="247585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C80B18-00E8-9B43-9FA8-CD3186C8F810}"/>
              </a:ext>
            </a:extLst>
          </p:cNvPr>
          <p:cNvSpPr/>
          <p:nvPr/>
        </p:nvSpPr>
        <p:spPr>
          <a:xfrm>
            <a:off x="9193054" y="1461113"/>
            <a:ext cx="389485" cy="22058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7775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AC12D1-CE18-7860-6A7B-D1B2DE228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th-TH" sz="3200" dirty="0"/>
              <a:t>ครม.เศรษฐกิจชงมาตรการท่องเที่ยวไทยลดภาษีสูงสุด 2 หมื่นบาท เข้าครม.สัปดาห์หน้า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1F176C-D3E2-C588-3568-A9A23885DA13}"/>
              </a:ext>
            </a:extLst>
          </p:cNvPr>
          <p:cNvSpPr txBox="1"/>
          <p:nvPr/>
        </p:nvSpPr>
        <p:spPr>
          <a:xfrm>
            <a:off x="2485981" y="802484"/>
            <a:ext cx="737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มาตรการเที่ยวลดภาษี เมืองหลัก 1 เท่า เมืองรอง 1.5 เท่าไม่เกิน 2 หมื่นบาท/คน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DB Heavent Black" panose="02000506060000020004" pitchFamily="2" charset="-34"/>
              <a:ea typeface="+mn-ea"/>
              <a:cs typeface="DB Heavent Black" panose="02000506060000020004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354904-0D5B-CB9E-020A-BC358874841D}"/>
              </a:ext>
            </a:extLst>
          </p:cNvPr>
          <p:cNvSpPr txBox="1"/>
          <p:nvPr/>
        </p:nvSpPr>
        <p:spPr>
          <a:xfrm>
            <a:off x="434897" y="1180291"/>
            <a:ext cx="113811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1.มาตรการทางภาษี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โดยให้สิทธิ์ในการลดหย่อนภาษีได้สูงสุดคนละ 20,000 บาท โดยมาตรการนี้จะให้สิทธิ์ในการลดหย่อนสำหรับการท่องเที่ยวเมืองหลัก 1 เท่า และเมืองรองให้สิทธิ์ลดหย่อนได้ 1.5 เท่า โดยจะเริ่มใช้ได้ตั้งแต่วันที่ 29 ต.ค. – 15 ธ.ค.2568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176C78-0ED4-674F-6CCE-0191711178D9}"/>
              </a:ext>
            </a:extLst>
          </p:cNvPr>
          <p:cNvSpPr txBox="1"/>
          <p:nvPr/>
        </p:nvSpPr>
        <p:spPr>
          <a:xfrm>
            <a:off x="421926" y="1826622"/>
            <a:ext cx="114987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2.โครงการเร่งรัดการจัดประชุมสัมมนาของภาครัฐ รัฐวิสาหกิจ และองค์กรปกครองส่วนท้องถิ่น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ซึ่งมีงบประมาณของแต่ละภาคส่วนอยู่แล้วไม่ใช่งบประมาณใหม่ โดยภาคมีงบประมาณอยู่ ราว 6,000 ล้านบาท แบ่งเป็น ส่วนราชการ 3,000 ล้านบาท และรัฐวิสาหกิจอีก 3,000 ล้านบาท สำหรับการอบรมสัมมนา ยังไม่รวมกับองค์การปกครองส่วนท้องถิ่นที่ตั้งไว้เพื่อกระตุ้นการท่องเที่ยว โดยกำหนดให้เบิกจ่าย 60% ของงบอบรมสัมมนาภายในเดือนมกราคม 2569 แทนที่จะรอจ่ายในไตรมาส 3-4 ซึ่งจะช่วยให้เศรษฐกิจขยายตัวได้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นอกจากนี้ยังมีข้อเสนอจากภาคเอกชน โดยประธานหอการค้าเสนอให้บริษัทนิติบุคคลสามารถนำค่าใช้จ่ายในการพาพนักงานเที่ยวในประเทศมาหักลดหย่อนภาษีได้ เพื่อช่วยกระตุ้นการท่องเที่ยว ซึ่งกระทรวงการคลังกำลังพิจารณาศึกษาความเป็นไปได้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595BB0-91BE-5382-0377-7AB05A3E8A85}"/>
              </a:ext>
            </a:extLst>
          </p:cNvPr>
          <p:cNvSpPr txBox="1"/>
          <p:nvPr/>
        </p:nvSpPr>
        <p:spPr>
          <a:xfrm>
            <a:off x="434898" y="3457838"/>
            <a:ext cx="11381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3.มาตรการสนับสนุนการปรับปรุงโรงแรมและที่พัก โดยให้สิทธิหักค่าใช้จ่ายในการปรับปรุงโรงแรมได้ 2 เท่า สำหรับเมืองรองโดยเฉพาะ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โดยให้สิทธิ์ใช้จ่ายได้ถึงเดือน มี.ค.ปี 2569 โดยสามารถนำไปใช้ในการติดตั้งเครื่องปรับอากาศ กาารติดตั้งโซลาร์เซลล์เพื่อลดต้นทุนและความยั่งยืน การจัดทำระบบบำบัดน้ำเสีย โดยประธานหอการค้าเสนอให้บริษัทนิติบุคคลสามารถนำค่าใช้จ่ายในการพาพนักงานเที่ยวในประเทศมาหักลดหย่อนภาษีได้ เพื่อช่วยกระตุ้นการท่องเที่ยว ซึ่งกระทรวงการคลังกำลังพิจารณาศึกษาความเป็นไปได้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171FA7-9828-3326-E5AF-0D043C4270A4}"/>
              </a:ext>
            </a:extLst>
          </p:cNvPr>
          <p:cNvSpPr txBox="1"/>
          <p:nvPr/>
        </p:nvSpPr>
        <p:spPr>
          <a:xfrm>
            <a:off x="434898" y="4381168"/>
            <a:ext cx="11381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นอกจากนี้ ยังมีการเสนอ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การลดภาษีสถานบริการจาก 10% เหลือ 5%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โดยประสานกระทรวงมหาดไทยและกรมสรรพสามิตเชื่อมโยงข้อมูลสถานบริการ เพื่อให้ผู้ประกอบการที่ยังไม่ได้ดำเนินการถูกต้องสามารถเข้าสู่ระบบและได้รับสิทธิประโยชน์ทางภาษีได้อย่างครอบคลุ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089BE9-059D-6E1A-40D6-9C3F12BB932A}"/>
              </a:ext>
            </a:extLst>
          </p:cNvPr>
          <p:cNvSpPr txBox="1"/>
          <p:nvPr/>
        </p:nvSpPr>
        <p:spPr>
          <a:xfrm>
            <a:off x="434898" y="5073666"/>
            <a:ext cx="113811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	และที่ประชุมได้มีการหารือเรื่องการเร่งรัดการเบิกจ่ายงบประมาณในปี 2569 วงเงินกว่า 3.78 ล้านล้านบาท โดยในปีที่ผ่านมามีงบเหลือจ่ายสูงสุดเป็นประวัติการณ์ถึงกว่า 300,000 ล้านบาท และงบลงทุนเบิกจ่ายได้แค่ 65% เท่านั้น ในปีนี้จึงมีมีการตั้งเป้าการเบิกจ่ายงบประมาณปกติไว้ที่ 93% และงบลงทุนฯไว้ที่ 75% รวมทั้งกำหนดเป็นตัวชี้วัด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KPI)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ของหัวหน้าส่วนราชการด้วย โดยเลขาธิการคณะรัฐมนตรีจะติดตามเป็นรายเดือนและรายงานนายกรัฐมนตรีทราบ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	ขณะที่นายสิริพงศ์ อังคสกุลเกียรติ โฆษกประจำสำนักนายกรัฐมนตรี เปิดเผยว่า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มาตรการเศรษฐกิจช่วงปลายปีของรัฐบาลจะดันให้เศรษฐกิจขยายตัวเพิ่มขึ้น 0.4%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โดยยังไม่รวมกับมาตรการสินเชื่อที่จะลงไปเพิ่มเติมหลังจากนี้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45CECA-2256-4F61-1F5E-BE29FB340385}"/>
              </a:ext>
            </a:extLst>
          </p:cNvPr>
          <p:cNvSpPr txBox="1"/>
          <p:nvPr/>
        </p:nvSpPr>
        <p:spPr>
          <a:xfrm>
            <a:off x="10797003" y="742387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5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Oct 25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527897-0A23-DB55-191A-046DBF4D044F}"/>
              </a:ext>
            </a:extLst>
          </p:cNvPr>
          <p:cNvSpPr txBox="1"/>
          <p:nvPr/>
        </p:nvSpPr>
        <p:spPr>
          <a:xfrm>
            <a:off x="7237141" y="6265519"/>
            <a:ext cx="377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ที่มา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: https://isranews.org/article/isranews-news/142332-Econ.html</a:t>
            </a:r>
          </a:p>
        </p:txBody>
      </p:sp>
    </p:spTree>
    <p:extLst>
      <p:ext uri="{BB962C8B-B14F-4D97-AF65-F5344CB8AC3E}">
        <p14:creationId xmlns:p14="http://schemas.microsoft.com/office/powerpoint/2010/main" val="1912811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2C5760-01D2-8279-A21A-ACA7F69E7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นโยบาย "</a:t>
            </a:r>
            <a:r>
              <a:rPr lang="en-US"/>
              <a:t>Quick Big Win" </a:t>
            </a:r>
            <a:r>
              <a:rPr lang="th-TH"/>
              <a:t>ของกระทรวงพลังงาน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25A27-F951-79F8-69DA-BC39B9BD850F}"/>
              </a:ext>
            </a:extLst>
          </p:cNvPr>
          <p:cNvSpPr txBox="1"/>
          <p:nvPr/>
        </p:nvSpPr>
        <p:spPr>
          <a:xfrm>
            <a:off x="659889" y="933303"/>
            <a:ext cx="74520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มาตรการด้านการลดภาระค่าใช้จ่ายและตรึงราคาพลังงาน</a:t>
            </a:r>
            <a:endParaRPr kumimoji="0" lang="en-US" altLang="en-US" sz="2000" b="1" i="0" u="sng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เพื่อลดภาระค่าใช้จ่ายให้กับประชาชนและภาคธุรกิจ กระทรวงพลังงานได้ดำเนินการและวางแผนดังนี้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• </a:t>
            </a:r>
            <a:r>
              <a:rPr kumimoji="0" lang="th-TH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ตรึงราคาน้ำมัน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:</a:t>
            </a:r>
            <a:r>
              <a:rPr kumimoji="0" lang="th-TH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กระทรวงพลังงานจะ </a:t>
            </a:r>
            <a:r>
              <a:rPr kumimoji="0" lang="th-TH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ตรึงราคาพลังงานทุกชนิด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(</a:t>
            </a:r>
            <a:r>
              <a:rPr kumimoji="0" lang="th-TH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ทั้งน้ำมัน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, </a:t>
            </a:r>
            <a:r>
              <a:rPr kumimoji="0" lang="th-TH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แอลพีจี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, </a:t>
            </a:r>
            <a:r>
              <a:rPr kumimoji="0" lang="th-TH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และค่าไฟ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) </a:t>
            </a:r>
            <a:br>
              <a:rPr kumimoji="0" lang="th-TH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</a:br>
            <a:r>
              <a:rPr kumimoji="0" lang="th-TH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และจะลดราคาลงหากราคาตลาดโลกลดลง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   ◦ </a:t>
            </a:r>
            <a:r>
              <a:rPr kumimoji="0" lang="th-TH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โดยเฉพาะอย่างยิ่ง </a:t>
            </a:r>
            <a:r>
              <a:rPr kumimoji="0" lang="th-TH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ราคาน้ำมันดีเซลจะถูกตรึงไว้ไม่ให้เกิน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32</a:t>
            </a:r>
            <a:r>
              <a:rPr kumimoji="0" lang="th-TH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บาทต่อลิตร</a:t>
            </a:r>
            <a:r>
              <a:rPr kumimoji="0" lang="th-TH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ตลอด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4</a:t>
            </a:r>
            <a:r>
              <a:rPr kumimoji="0" lang="th-TH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เดือนของรัฐบาล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   ◦ </a:t>
            </a:r>
            <a:r>
              <a:rPr kumimoji="0" lang="th-TH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กระทรวงฯ ได้ดำเนินการตรึงค่าก๊าซหุงต้มและลดราคาน้ำมันไปเมื่อสัปดาห์ที่แล้ว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• </a:t>
            </a:r>
            <a:r>
              <a:rPr kumimoji="0" lang="th-TH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ควบคุมค่าไฟฟ้า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:</a:t>
            </a:r>
            <a:r>
              <a:rPr kumimoji="0" lang="th-TH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รัฐมนตรีว่าการกระทรวงพลังงานมั่นใจว่าอัตราค่าไฟฟ้าในช่วงต้นปีห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7E3F7B8-56C0-A3CF-E855-D89C0584FEFA}"/>
              </a:ext>
            </a:extLst>
          </p:cNvPr>
          <p:cNvGraphicFramePr>
            <a:graphicFrameLocks noGrp="1"/>
          </p:cNvGraphicFramePr>
          <p:nvPr/>
        </p:nvGraphicFramePr>
        <p:xfrm>
          <a:off x="659889" y="4184143"/>
          <a:ext cx="10515600" cy="2103120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365218387"/>
                    </a:ext>
                  </a:extLst>
                </a:gridCol>
                <a:gridCol w="2816447">
                  <a:extLst>
                    <a:ext uri="{9D8B030D-6E8A-4147-A177-3AD203B41FA5}">
                      <a16:colId xmlns:a16="http://schemas.microsoft.com/office/drawing/2014/main" val="3310628190"/>
                    </a:ext>
                  </a:extLst>
                </a:gridCol>
                <a:gridCol w="2441353">
                  <a:extLst>
                    <a:ext uri="{9D8B030D-6E8A-4147-A177-3AD203B41FA5}">
                      <a16:colId xmlns:a16="http://schemas.microsoft.com/office/drawing/2014/main" val="4240343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846578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โครงการ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เป้าหมาย/กำลังการผลิต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มูลค่าการลงทุน (โดยประมาณ)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ผลประโยชน์ด้านสิ่งแวดล้อม (ลด </a:t>
                      </a:r>
                      <a:r>
                        <a:rPr lang="en-US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CO2)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722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โซลาร์ฟาร์มชุมชน</a:t>
                      </a:r>
                      <a:endParaRPr lang="th-TH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1,500 เมกะวัตต์ (ประกาศรับซื้อ พ.ย. 68)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มากกว่า 30,000 ล้านบาท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0.8 ล้านตันต่อปี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4563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โซลาร์สูบน้ำเพื่อการเกษตร</a:t>
                      </a:r>
                      <a:endParaRPr lang="th-TH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1,200 ระบบ (ครอบคลุม 7 แสนไร่)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12,500 ล้านบาท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0.6 ล้านตันต่อปี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6920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โซลาร์ลอยน้ำ (3 เขื่อน กฟผ.)</a:t>
                      </a:r>
                      <a:endParaRPr lang="th-TH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1,638 เมกะวัตต์ (เขื่อนภูมิพล, วชิราลงกรณ, ศรีนครินทร์)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53,000 ล้านบาท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0.8 ล้านตันต่อปี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1196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ลดหย่อนภาษีโซลาร์เซลล์</a:t>
                      </a:r>
                      <a:endParaRPr lang="th-TH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90,000 ครัวเรือน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20,250 ล้านบาท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0.28 แสนตันต่อปี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531386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C85E62A-F516-4799-12B8-3FCDAF73231C}"/>
              </a:ext>
            </a:extLst>
          </p:cNvPr>
          <p:cNvSpPr txBox="1"/>
          <p:nvPr/>
        </p:nvSpPr>
        <p:spPr>
          <a:xfrm>
            <a:off x="659889" y="3361296"/>
            <a:ext cx="95992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sng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โครงการส่งเสริมพลังงานหมุนเวียนและการลงทุน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โครงการเหล่านี้มีเป้าหมายเพื่อสร้างความมั่นคงด้านพลังงานและกระตุ้นการลงทุน: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24551-4295-D8D9-92EA-15466D68DB98}"/>
              </a:ext>
            </a:extLst>
          </p:cNvPr>
          <p:cNvSpPr txBox="1"/>
          <p:nvPr/>
        </p:nvSpPr>
        <p:spPr>
          <a:xfrm>
            <a:off x="10737450" y="752079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9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Oct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4B8134-B03E-717E-A4FD-0A3C7E13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050" y="1121411"/>
            <a:ext cx="3469325" cy="2312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6F8F0-3763-85C2-8C77-94072D6A1D4C}"/>
              </a:ext>
            </a:extLst>
          </p:cNvPr>
          <p:cNvSpPr txBox="1"/>
          <p:nvPr/>
        </p:nvSpPr>
        <p:spPr>
          <a:xfrm>
            <a:off x="8035216" y="3402715"/>
            <a:ext cx="26820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https://www.infoquest.co.th/2025/535587</a:t>
            </a:r>
          </a:p>
        </p:txBody>
      </p:sp>
    </p:spTree>
    <p:extLst>
      <p:ext uri="{BB962C8B-B14F-4D97-AF65-F5344CB8AC3E}">
        <p14:creationId xmlns:p14="http://schemas.microsoft.com/office/powerpoint/2010/main" val="2943940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1137EA-2431-C657-8937-BEFCBCFC9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นโยบาย "</a:t>
            </a:r>
            <a:r>
              <a:rPr lang="en-US"/>
              <a:t>Quick Big Win" </a:t>
            </a:r>
            <a:r>
              <a:rPr lang="th-TH"/>
              <a:t>ของกระทรวงพลังงาน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EB338-ED39-3F88-FB2C-C867C9E2450A}"/>
              </a:ext>
            </a:extLst>
          </p:cNvPr>
          <p:cNvSpPr txBox="1"/>
          <p:nvPr/>
        </p:nvSpPr>
        <p:spPr>
          <a:xfrm>
            <a:off x="383310" y="832255"/>
            <a:ext cx="114253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1" i="0" u="sng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การพัฒนาโครงสร้างพื้นฐานและรองรับ </a:t>
            </a: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Net Zero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นโยบายยังเน้นการปรับปรุงระบบพลังงานเพื่อรองรับภาคอุตสาหกรรมและเป้าหมาย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Net Zero 2050: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•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Direct PPA (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สัญญาซื้อขายไฟฟ้าสะอาดตรง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):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เร่งดำเนินการโครงการ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Direct PPA 2,000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เมกะวัตต์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คาดว่าจะเสนอคณะกรรมการบริหารนโยบายพลังงาน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(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กบง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.)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ได้ภายในเดือนพฤศจิกายน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2568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การลงทุนนี้คาดว่าจะกระตุ้นเศรษฐกิจกว่า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65,000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ล้านบาท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และช่วยเพิ่มขีดความสามารถในการแข่งขัน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   ◦ </a:t>
            </a:r>
            <a:r>
              <a:rPr kumimoji="0" lang="th-TH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ข้อสังเกตด้านกฎหมาย </a:t>
            </a: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DPPA: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สำนักงานคณะกรรมการกำกับกิจการพลังงาน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(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กกพ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.)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กำลังเปิดรับฟังความคิดเห็นร่างหลักเกณฑ์โครงการ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DPPA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สำหรับ 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ศูนย์ข้อมูล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(Data Center)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และร่าง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TPA Code (Third Party Access Code)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ซึ่งถือเป็น 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ก้าวสำคัญของการเปลี่ยนผ่านทางพลังงาน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การซื้อขายไฟฟ้าสะอาดตรงนี้จะเป็นแบบ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Offsite PPA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ที่ไม่ขัดต่อโครงสร้าง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Enhanced-Single Buyer (ESB)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และต้องใช้โรงไฟฟ้าพลังงานหมุนเวียนที่ลงทุนใหม่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• 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การพัฒนาระบบไฟฟ้ารองรับ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EEC: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คาดว่าจะมีความต้องการใช้ไฟฟ้ากว่า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800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เมกะวัตต์ เพื่อรองรับธุรกิจ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Data Center 16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ราย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ในพื้นที่เขตภาคตะวันออก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• 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แผน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PDP 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ใหม่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: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เร่งจัดทำแผนพัฒนากำลังการผลิตไฟฟ้า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(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แผน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PDP)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เพื่อทบทวนรายละเอียดให้สอดคล้องกับเป้าหมาย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Net Zero 2050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โดยการเพิ่มสัดส่วนพลังงานสะอาดในการผลิตไฟฟ้าให้มากขึ้น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•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CCS (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การดักจับและกักเก็บก๊าซคาร์บอนไดออกไซด์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):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เริ่มโครงการพัฒนา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CCS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โดยคาดว่าจะสามารถเริ่มกักเก็บก๊าซคาร์บอนฯ ได้ภายในปี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2577 (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ค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.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ศ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. 2034)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และมีเป้าหมายกักเก็บที่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6.4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ล้านตันต่อปี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ในช่วง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30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ปี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(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ระหว่างปี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2577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ถึงปี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2607)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86F95C-4151-6EB1-3D3F-0FB5C7EB108A}"/>
              </a:ext>
            </a:extLst>
          </p:cNvPr>
          <p:cNvSpPr txBox="1"/>
          <p:nvPr/>
        </p:nvSpPr>
        <p:spPr>
          <a:xfrm>
            <a:off x="383310" y="4248575"/>
            <a:ext cx="1151312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1" i="0" u="sng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ความร่วมมือระหว่างประเทศด้านพลังงาน</a:t>
            </a:r>
            <a:endParaRPr kumimoji="0" lang="en-US" altLang="en-US" sz="1800" b="1" i="0" u="sng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รัฐมนตรีว่าการกระทรวงพลังงานยังได้เปิดเผยถึงความร่วมมือในระดับอาเซียน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•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ASEAN Power Grid (APG):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คณะรัฐมนตรี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(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ครม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.)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มีมติเห็นชอบร่างบันทึกความเข้าใจเพิ่มเติมว่าด้วยโครงข่ายสายส่งไฟฟ้าอาเซียน เพื่อขยายความเชื่อมโยงด้านไฟฟ้าภายในภูมิภาค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•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ASEAN Framework Agreement on Petroleum Security (AFAPS):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ครม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.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เห็นชอบร่างกรอบความตกลงว่าด้วยความมั่นคงทางปิโตรเลียมของอาเซียน เพื่อเสริมสร้างความมั่นคงทางปิโตรเลียมให้แก่ประเทศสมาชิก โดยเฉพาะอย่างยิ่งการสนับสนุนความร่วมมือในการแบ่งปันน้ำมัน ก๊าซธรรมชาติ และการเชื่อมโยงด้านไฟฟ้า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5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การลงนามในข้อตกลงทั้งสองฉบับนี้จะเกิดขึ้นในการประชุมรัฐมนตรีอาเซียนด้านพลังงาน ครั้งที่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43 (AMEM)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ระหว่างวันที่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15 - 17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ตุลาคม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2568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ณ กรุงกัวลาลัมเปอร์ สหพันธรัฐมาเลเซีย ซึ่งเป็นกลไกสำคัญในการดึงดูดนักลงทุนที่ต้องการใช้ไฟฟ้าจากพลังงานสะอาดในการดำเนินธุรกิจในประเทศไทย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52609F-CA8C-EF1A-660D-641A4E67088E}"/>
              </a:ext>
            </a:extLst>
          </p:cNvPr>
          <p:cNvSpPr txBox="1"/>
          <p:nvPr/>
        </p:nvSpPr>
        <p:spPr>
          <a:xfrm>
            <a:off x="10737450" y="752079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9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Oct 25</a:t>
            </a:r>
          </a:p>
        </p:txBody>
      </p:sp>
    </p:spTree>
    <p:extLst>
      <p:ext uri="{BB962C8B-B14F-4D97-AF65-F5344CB8AC3E}">
        <p14:creationId xmlns:p14="http://schemas.microsoft.com/office/powerpoint/2010/main" val="7710697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14B883-612D-D7A7-EC1D-7341AB26F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1" y="774441"/>
            <a:ext cx="4620518" cy="5775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10289-99C5-E927-D8D9-D7179F473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990" y="774441"/>
            <a:ext cx="4620518" cy="577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085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1B6CCC-1689-C154-48D7-35BEA4072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50" y="905070"/>
            <a:ext cx="11168100" cy="545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81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5B54E7-90AE-D8B9-C02E-A21635230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/>
              <a:t>Timeline </a:t>
            </a:r>
            <a:r>
              <a:rPr lang="th-TH" sz="3200" dirty="0"/>
              <a:t>การเลือกตั้งและจัดทำประชามติ (จากความเห็นของนายบวรศักดิ์ อุวรรณโณ)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32E5C-FDEA-7D83-2E90-2ED167DA4B82}"/>
              </a:ext>
            </a:extLst>
          </p:cNvPr>
          <p:cNvSpPr txBox="1"/>
          <p:nvPr/>
        </p:nvSpPr>
        <p:spPr>
          <a:xfrm>
            <a:off x="201705" y="938096"/>
            <a:ext cx="8637495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ไทม์ไลน์นี้เป็นการคาดการณ์กรอบเวลาสำหรับการแก้ไขรัฐธรรมนูญ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การยุบสภา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การจัดทำประชามติ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และการเลือกตั้ง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โดยนับเริ่มต้น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เดือน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ตั้งแต่วันที่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ตุลาคม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2568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แบ่งออกเป็น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กรณีหลัก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ดังนี้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กรณีที่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ใช้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พ.ร.ป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ว่าด้วยการออกเสียงประชามติฉบับปัจจุบัน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ใช้เวลา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90-120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วัน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• 8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ธันวาคม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2568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ข้อเสนอ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นพ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ชลน่าน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):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รัฐสภาลงมติร่างแก้ไขรัฐธรรมนูญในวาระที่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3 </a:t>
            </a:r>
            <a:b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เร็วกว่าข้อเสนอนายบวรศักดิ์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สัปดาห์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)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•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ไม่เกิน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15 - 20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ธันวาคม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2568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ข้อเสนอ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นายบวรศักดิ์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):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รัฐสภาลงมติร่างแก้ไขรัฐธรรมนูญในวาระที่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3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•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ภายใน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30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ธันวาคม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2568: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นายกรัฐมนตรีและคณะกรรมการการเลือกตั้ง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กกต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.)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ประกาศการจัดทำประชามติ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• 31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มกราคม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2569: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กำหนดวันยุบสภา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• 29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มีนาคม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2569: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วันเลือกตั้ง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สส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และ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วันลงประชามติ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จัดขึ้นพร้อมกัน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05154-33B5-0B3B-BA7E-58020C7D294B}"/>
              </a:ext>
            </a:extLst>
          </p:cNvPr>
          <p:cNvSpPr txBox="1"/>
          <p:nvPr/>
        </p:nvSpPr>
        <p:spPr>
          <a:xfrm>
            <a:off x="6499278" y="1839327"/>
            <a:ext cx="569272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กรณีที่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หากมีการประกาศใช้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พ.ร.ป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การออกเสียงประชามติฉบับใหม่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ใช้เวลา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60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วัน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)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กรณีนี้จะทำให้รัฐสภามีเวลาพิจารณาร่างแก้ไขรัฐธรรมนูญมากขึ้น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•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ระหว่าง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15 - 19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มกราคม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2569: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รัฐสภาลงมติให้ความเห็นชอบร่างแก้ไขรัฐธรรมนูญในวาระที่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3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•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ภายใน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29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มกราคม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2569: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นายกรัฐมนตรีและ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กกต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ประกาศการจัดทำประชามติ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หมายเหตุ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ในข่าวต้นฉบับระบุปี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พ.ศ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. 2568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ซึ่งคาดว่าเป็นการพิมพ์ผิด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b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จึงปรับแก้ตามบริบทเป็นปี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พ.ศ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. 2569)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• 31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มกราคม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2569: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กำหนดวันยุบสภา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• 29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มีนาคม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2569: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วันเลือกตั้ง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สส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และ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วันลงประชามติ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จัดขึ้นพร้อมกัน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2B373-7662-A314-0D4A-78891BC8F881}"/>
              </a:ext>
            </a:extLst>
          </p:cNvPr>
          <p:cNvSpPr txBox="1"/>
          <p:nvPr/>
        </p:nvSpPr>
        <p:spPr>
          <a:xfrm>
            <a:off x="10797003" y="742387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5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Oct 25</a:t>
            </a:r>
          </a:p>
        </p:txBody>
      </p:sp>
    </p:spTree>
    <p:extLst>
      <p:ext uri="{BB962C8B-B14F-4D97-AF65-F5344CB8AC3E}">
        <p14:creationId xmlns:p14="http://schemas.microsoft.com/office/powerpoint/2010/main" val="3416795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F คง \'จีดีพีไทย\' ที่ 2% แม้ยังห่วง \'หนี้โลก\' และ เตือน ’ฟองสบู่เอไอ‘">
            <a:extLst>
              <a:ext uri="{FF2B5EF4-FFF2-40B4-BE49-F238E27FC236}">
                <a16:creationId xmlns:a16="http://schemas.microsoft.com/office/drawing/2014/main" id="{7678EDAF-56E0-3388-13E4-83B0E9CD8C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6F5638-F537-97F5-0306-83E6284E5963}"/>
              </a:ext>
            </a:extLst>
          </p:cNvPr>
          <p:cNvGrpSpPr/>
          <p:nvPr/>
        </p:nvGrpSpPr>
        <p:grpSpPr>
          <a:xfrm>
            <a:off x="99587" y="1004934"/>
            <a:ext cx="9632889" cy="5567882"/>
            <a:chOff x="669955" y="1004934"/>
            <a:chExt cx="9632889" cy="55678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BA8633-0E2E-E26A-7A02-217B0553D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61" t="3134" r="1321" b="1273"/>
            <a:stretch>
              <a:fillRect/>
            </a:stretch>
          </p:blipFill>
          <p:spPr>
            <a:xfrm>
              <a:off x="669955" y="1004934"/>
              <a:ext cx="9632889" cy="5567882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07CF19C-29C5-5FF8-7CCB-589FE1C29B88}"/>
                </a:ext>
              </a:extLst>
            </p:cNvPr>
            <p:cNvSpPr/>
            <p:nvPr/>
          </p:nvSpPr>
          <p:spPr>
            <a:xfrm>
              <a:off x="760491" y="4780230"/>
              <a:ext cx="9415604" cy="19615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28C3829-0E43-508A-314A-104DF62873A8}"/>
              </a:ext>
            </a:extLst>
          </p:cNvPr>
          <p:cNvSpPr txBox="1"/>
          <p:nvPr/>
        </p:nvSpPr>
        <p:spPr>
          <a:xfrm>
            <a:off x="9732476" y="1388218"/>
            <a:ext cx="237955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กองทุนการเงินระหว่างประเทศ (</a:t>
            </a:r>
            <a:r>
              <a:rPr lang="en-US" b="1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IMF) </a:t>
            </a:r>
            <a:r>
              <a:rPr lang="th-TH" dirty="0">
                <a:solidFill>
                  <a:srgbClr val="0000FF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คงคาดการณ์ </a:t>
            </a:r>
            <a:r>
              <a:rPr lang="en-US" dirty="0">
                <a:solidFill>
                  <a:srgbClr val="0000FF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GDP </a:t>
            </a:r>
            <a:r>
              <a:rPr lang="th-TH" dirty="0">
                <a:solidFill>
                  <a:srgbClr val="0000FF"/>
                </a:solidFill>
                <a:latin typeface="DB Heavent Light" panose="02000506060000020004" pitchFamily="2" charset="-34"/>
                <a:cs typeface="DB Heavent Light" panose="02000506060000020004" pitchFamily="2" charset="-34"/>
              </a:rPr>
              <a:t>ไทยปี 2568 ที่ 2.0% แต่ปรับลดคาดการณ์ปี 2569 ลงเหลือ 1.6% </a:t>
            </a:r>
            <a:r>
              <a:rPr lang="th-TH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ซึ่งเป็นระดับต่ำที่สุดในกลุ่ม </a:t>
            </a:r>
            <a:r>
              <a:rPr lang="en-US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ASEAN-5 </a:t>
            </a:r>
            <a:r>
              <a:rPr lang="th-TH" dirty="0">
                <a:latin typeface="DB Heavent Light" panose="02000506060000020004" pitchFamily="2" charset="-34"/>
                <a:cs typeface="DB Heavent Light" panose="02000506060000020004" pitchFamily="2" charset="-34"/>
              </a:rPr>
              <a:t>ด้านธนาคารแห่งประเทศไทย (ธปท.) ชี้แจงว่าอัตราเงินเฟ้อที่ต่ำกว่ากรอบเป้าหมาย (1-3%) เป็นผลจากปัจจัยด้านอุปทานและยังไม่เข้าสู่ภาวะเงินฝืด โดยคาดว่าจะกลับเข้าสู่กรอบเป้าหมายในไตรมาส 1 ปี 2570 ในส่วนของภาครัฐ คณะรัฐมนตรีได้แต่งตั้งทีมเจรจาภาษีกับสหรัฐฯ ชุดใหม่ พร้อมอนุมัติงบประมาณกระตุ้นเศรษฐกิจหลายโครงการ ขณะที่นักลงทุนต่างชาติยังคงมีสถานะขายสุทธิในตลาดหุ้นและพันธบัตรไทย</a:t>
            </a:r>
            <a:endParaRPr lang="en-US" dirty="0">
              <a:latin typeface="DB Heavent Light" panose="02000506060000020004" pitchFamily="2" charset="-34"/>
              <a:cs typeface="DB Heavent Light" panose="02000506060000020004" pitchFamily="2" charset="-34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F3C5456-A5DA-E28F-4446-56CFF98999C0}"/>
              </a:ext>
            </a:extLst>
          </p:cNvPr>
          <p:cNvSpPr txBox="1">
            <a:spLocks/>
          </p:cNvSpPr>
          <p:nvPr/>
        </p:nvSpPr>
        <p:spPr>
          <a:xfrm>
            <a:off x="201705" y="285184"/>
            <a:ext cx="10515600" cy="662782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B66"/>
                </a:solidFill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defRPr>
            </a:lvl1pPr>
          </a:lstStyle>
          <a:p>
            <a:r>
              <a:rPr lang="en-US" sz="4000" dirty="0"/>
              <a:t>IMF </a:t>
            </a:r>
            <a:r>
              <a:rPr lang="th-TH" sz="4000" dirty="0"/>
              <a:t>คง </a:t>
            </a:r>
            <a:r>
              <a:rPr lang="en-US" sz="4000" dirty="0"/>
              <a:t>GDP </a:t>
            </a:r>
            <a:r>
              <a:rPr lang="th-TH" sz="4000" dirty="0"/>
              <a:t>ปี </a:t>
            </a:r>
            <a:r>
              <a:rPr lang="en-US" sz="4000" dirty="0"/>
              <a:t>’68</a:t>
            </a:r>
            <a:r>
              <a:rPr lang="th-TH" sz="4000" dirty="0"/>
              <a:t> ของไทยไว้ที่ 2</a:t>
            </a:r>
            <a:r>
              <a:rPr lang="en-US" sz="4000" dirty="0"/>
              <a:t>% </a:t>
            </a:r>
            <a:r>
              <a:rPr lang="th-TH" sz="4000" dirty="0"/>
              <a:t>ส่วนปี </a:t>
            </a:r>
            <a:r>
              <a:rPr lang="en-US" sz="4000" dirty="0"/>
              <a:t>’69</a:t>
            </a:r>
            <a:r>
              <a:rPr lang="th-TH" sz="4000" dirty="0"/>
              <a:t> คาดโต 1.6</a:t>
            </a:r>
            <a:r>
              <a:rPr lang="en-US" sz="4000" dirty="0"/>
              <a:t>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4048AB-78E9-BA00-B878-23B90C2A1CC5}"/>
              </a:ext>
            </a:extLst>
          </p:cNvPr>
          <p:cNvSpPr txBox="1"/>
          <p:nvPr/>
        </p:nvSpPr>
        <p:spPr>
          <a:xfrm>
            <a:off x="10797003" y="751440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>
                <a:solidFill>
                  <a:srgbClr val="003D66"/>
                </a:solidFill>
                <a:latin typeface="DB Heavent Light"/>
                <a:cs typeface="DB Heavent Light"/>
              </a:rPr>
              <a:t>1</a:t>
            </a:r>
            <a:r>
              <a:rPr lang="en-US" dirty="0">
                <a:solidFill>
                  <a:srgbClr val="003D66"/>
                </a:solidFill>
                <a:latin typeface="DB Heavent Light"/>
                <a:cs typeface="DB Heavent Light"/>
              </a:rPr>
              <a:t>5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lang="en-US" dirty="0">
                <a:solidFill>
                  <a:srgbClr val="003D66"/>
                </a:solidFill>
                <a:latin typeface="DB Heavent Light"/>
                <a:cs typeface="DB Heavent Light"/>
              </a:rPr>
              <a:t>Oct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1778062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AFE67-B0F4-3F2A-A7A3-2EB63287E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55" y="3653869"/>
            <a:ext cx="6449111" cy="306059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0C8A28-63BF-0E41-9244-762DB05E9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29" y="172017"/>
            <a:ext cx="6449111" cy="335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2090949-00D6-B167-B028-010556196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690" y="723920"/>
            <a:ext cx="240938" cy="26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0FB56D-9B6B-E2AB-D532-E41D0EBA9D5B}"/>
              </a:ext>
            </a:extLst>
          </p:cNvPr>
          <p:cNvSpPr txBox="1"/>
          <p:nvPr/>
        </p:nvSpPr>
        <p:spPr>
          <a:xfrm>
            <a:off x="7144417" y="653047"/>
            <a:ext cx="496006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        คนละครึ่งพลัส ใครมีสิทธิ์ได้บ้าง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        </a:t>
            </a:r>
            <a:b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</a:b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        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     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โครงการ “คนละครึ่งพลัส” ของรัฐบาลอนุทิน ได้ปรับเงื่อนไขและแบ่งสิทธิ์ผู้ร่วมโครงการ แบ่งออกเป็น 3 กลุ่ม ซึ่งผู้มีสิทธิ์ได้รับคนละครึ่งพลัส ต้องมีอายุตั้งแต่ 16 ปีบริบูรณ์ขึ้นไป ดังนี้</a:t>
            </a:r>
            <a:b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</a:b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        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     </a:t>
            </a:r>
            <a:r>
              <a:rPr kumimoji="0" lang="th-TH" sz="1600" b="1" i="0" u="sng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กลุ่มที่ 1 : ผู้ถือบัตรสวัสดิการแห่งรัฐ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จำนวน 13 ล้านคน จะได้รับการสนับสนุนเพิ่มเติม 1,700 บาทต่อเดือน รวมกับเงินเดิม 300 บาท ทำให้ได้รับเงินรวม 2,000 บาทต่อเดือนในงวดเดียว โดยไม่ต้องลงทะเบียนใหม่ และใช้จ่ายได้ตามวงเงินจริงที่ซื้อ</a:t>
            </a:r>
            <a:b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</a:b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        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     </a:t>
            </a:r>
            <a:r>
              <a:rPr kumimoji="0" lang="th-TH" sz="1600" b="1" i="0" u="sng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กลุ่มที่ 2 : ผู้อยู่ในระบบภาษี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จำนวน 11 ล้านคน (ยื่นแบบภาษี) จะได้รับสิทธิพิเศษในโครงการคนละครึ่งพลัสที่ปรับเปลี่ยนจาก 50 : 50 เป็น 60 : 40 โดยรัฐบาลจะสมทบ 2,400 บาท และประชาชนเติมเงินอีก 2,000 บาท จ่ายได้วันละไม่เกิน 200 บาท</a:t>
            </a:r>
            <a:b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</a:b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        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     </a:t>
            </a:r>
            <a:r>
              <a:rPr kumimoji="0" lang="th-TH" sz="1600" b="1" i="0" u="sng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กลุ่มที่ 3 : ผู้อยู่นอกระบบภาษี</a:t>
            </a:r>
            <a:r>
              <a:rPr kumimoji="0" lang="th-TH" sz="16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จำนวน 9 ล้านคน จะได้รับการเติมเงิน 2,000 บาท จ่ายได้วันละไม่เกิน 200 บาท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</a:b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        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นอกจากนี้ โครงการคนละครึ่งพลัส ยังให้สิทธิ์ผ่านแพลตฟอร์มฟู้ดเดลิเวอรีร้านค้าผูกกับแพลตฟอร์มฟู้ดเดลิเวอรี ได้ตั้งแต่วันที่ 3 พ.ย. - 31 ธ.ค. 68 ประชาชนสั่งซื้ออาหาร หรือเครื่องดื่มผ่านแพลตฟอร์มฟู้ดเดลิเวอรี ได้ตั้งแต่ 7 พ.ย. - 31 ธ.ค. 68 เวลา 06:00 - 21:00 นาฬิกา</a:t>
            </a:r>
            <a:b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</a:b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        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</a:t>
            </a:r>
            <a:r>
              <a:rPr kumimoji="0" lang="th-TH" sz="1600" b="1" i="0" u="sng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หมายเหตุ</a:t>
            </a:r>
            <a:b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</a:b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        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ร้านค้าฟู้ดเดลิเวอรีรับออร์เดอร์ภายในวันที่ 31 ธ.ค. 68 ก่อนเวลา 21:00 น. (วันสิ้นสุดโครงการ) ร้านอาหาร/เครื่องดื่มที่เข้าร่วมโครงการคนละครึ่งพลัส สามารถสมัครเข้าร่วมแพลตฟอร์มฟู้ดเดลิเวอรี ได้ 1 แพลตฟอร์มเท่านั้น</a:t>
            </a:r>
            <a:b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</a:br>
            <a:b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</a:b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        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ทั้งนี้ ผู้ที่ได้รับสิทธิ์โครงการคนละครึ่งพลัส ใช้สิทธิ์ครั้งแรกภายในวันที่ 11 พ.ย. 68 ก่อนเวลา 23:00 นาฬิกา เพื่อไม่ให้โดนตัดสิทธิตามเงื่อนไขโครงการ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CD45E-0B9C-D8B4-A24D-9D677F9C7267}"/>
              </a:ext>
            </a:extLst>
          </p:cNvPr>
          <p:cNvSpPr txBox="1"/>
          <p:nvPr/>
        </p:nvSpPr>
        <p:spPr>
          <a:xfrm>
            <a:off x="10570854" y="679015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8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Oct 25</a:t>
            </a:r>
          </a:p>
        </p:txBody>
      </p:sp>
    </p:spTree>
    <p:extLst>
      <p:ext uri="{BB962C8B-B14F-4D97-AF65-F5344CB8AC3E}">
        <p14:creationId xmlns:p14="http://schemas.microsoft.com/office/powerpoint/2010/main" val="3988782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608F52-8A45-50DB-8684-D130EE067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514"/>
            <a:ext cx="12192000" cy="56449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EF9CB6-CFC1-E33D-C427-5D63BC7ED30A}"/>
              </a:ext>
            </a:extLst>
          </p:cNvPr>
          <p:cNvSpPr txBox="1"/>
          <p:nvPr/>
        </p:nvSpPr>
        <p:spPr>
          <a:xfrm>
            <a:off x="7531959" y="968954"/>
            <a:ext cx="4448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แนวต้านสำคัญ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1310 ,  1320 , 1350</a:t>
            </a:r>
          </a:p>
          <a:p>
            <a:pPr lvl="0"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แนวรับสำคัญ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1300, 1270, 1250</a:t>
            </a: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E380BAA3-4801-D98C-44A5-0CB97163D0C1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508270A7-6D08-47FF-7467-9FE62A1E4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50350"/>
            <a:ext cx="9487989" cy="771181"/>
          </a:xfrm>
        </p:spPr>
        <p:txBody>
          <a:bodyPr>
            <a:normAutofit/>
          </a:bodyPr>
          <a:lstStyle/>
          <a:p>
            <a:r>
              <a:rPr lang="th-TH"/>
              <a:t>หุ้นที่มีผลต่อดัชนีฯวันก่อน และ กรอบ </a:t>
            </a:r>
            <a:r>
              <a:rPr lang="en-US"/>
              <a:t>SET Index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585BA6-AE75-250D-2EE5-4C6B7AAE4EA5}"/>
              </a:ext>
            </a:extLst>
          </p:cNvPr>
          <p:cNvCxnSpPr>
            <a:cxnSpLocks/>
          </p:cNvCxnSpPr>
          <p:nvPr/>
        </p:nvCxnSpPr>
        <p:spPr>
          <a:xfrm>
            <a:off x="8306853" y="3905989"/>
            <a:ext cx="3385994" cy="0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4FD24E-D230-97B8-93A4-9AA935FF1545}"/>
              </a:ext>
            </a:extLst>
          </p:cNvPr>
          <p:cNvSpPr txBox="1"/>
          <p:nvPr/>
        </p:nvSpPr>
        <p:spPr>
          <a:xfrm>
            <a:off x="7648575" y="3684731"/>
            <a:ext cx="82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6D7468-7510-EB4B-1A92-D9F885E162A0}"/>
              </a:ext>
            </a:extLst>
          </p:cNvPr>
          <p:cNvCxnSpPr>
            <a:cxnSpLocks/>
          </p:cNvCxnSpPr>
          <p:nvPr/>
        </p:nvCxnSpPr>
        <p:spPr>
          <a:xfrm>
            <a:off x="8263297" y="2377609"/>
            <a:ext cx="3385994" cy="0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3AFB6EA-A780-AFDF-8BB8-248C76178311}"/>
              </a:ext>
            </a:extLst>
          </p:cNvPr>
          <p:cNvSpPr txBox="1"/>
          <p:nvPr/>
        </p:nvSpPr>
        <p:spPr>
          <a:xfrm>
            <a:off x="10484989" y="2192943"/>
            <a:ext cx="82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1350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BBC8ED9-290E-2714-9C10-BE84BC7797D7}"/>
              </a:ext>
            </a:extLst>
          </p:cNvPr>
          <p:cNvCxnSpPr>
            <a:cxnSpLocks/>
          </p:cNvCxnSpPr>
          <p:nvPr/>
        </p:nvCxnSpPr>
        <p:spPr>
          <a:xfrm>
            <a:off x="8158308" y="3127161"/>
            <a:ext cx="3385994" cy="0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0421D39-4D76-5DD5-14F8-4FF3FF11CB42}"/>
              </a:ext>
            </a:extLst>
          </p:cNvPr>
          <p:cNvSpPr txBox="1"/>
          <p:nvPr/>
        </p:nvSpPr>
        <p:spPr>
          <a:xfrm>
            <a:off x="9706303" y="2942495"/>
            <a:ext cx="82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D40219-E130-80CA-6AA4-0F965B9A1850}"/>
              </a:ext>
            </a:extLst>
          </p:cNvPr>
          <p:cNvCxnSpPr>
            <a:cxnSpLocks/>
          </p:cNvCxnSpPr>
          <p:nvPr/>
        </p:nvCxnSpPr>
        <p:spPr>
          <a:xfrm>
            <a:off x="8063050" y="2900408"/>
            <a:ext cx="3385994" cy="0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66F9E7-0730-3AB4-1403-EFE2B7E7E273}"/>
              </a:ext>
            </a:extLst>
          </p:cNvPr>
          <p:cNvSpPr txBox="1"/>
          <p:nvPr/>
        </p:nvSpPr>
        <p:spPr>
          <a:xfrm>
            <a:off x="10237122" y="2701930"/>
            <a:ext cx="82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94161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14B06E-4FAE-CA60-BDF5-FCC991BA7FAD}"/>
              </a:ext>
            </a:extLst>
          </p:cNvPr>
          <p:cNvSpPr txBox="1"/>
          <p:nvPr/>
        </p:nvSpPr>
        <p:spPr>
          <a:xfrm>
            <a:off x="423250" y="209159"/>
            <a:ext cx="6097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ข้อมูลการลงทะเบียนสำหรับร้านค้า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Med" panose="02000606060000090000" pitchFamily="2" charset="-34"/>
              <a:ea typeface="+mn-ea"/>
              <a:cs typeface="DB Heavent Med" panose="0200060606000009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7EBB08-B749-A076-271B-88BA5B2FF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03" y="927917"/>
            <a:ext cx="9427675" cy="553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031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0A907A-C959-1ADD-4309-76706E3C5BB1}"/>
              </a:ext>
            </a:extLst>
          </p:cNvPr>
          <p:cNvSpPr txBox="1"/>
          <p:nvPr/>
        </p:nvSpPr>
        <p:spPr>
          <a:xfrm>
            <a:off x="423250" y="209159"/>
            <a:ext cx="6097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ข้อมูลการลงทะเบียนสำหรับร้านค้า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Med" panose="02000606060000090000" pitchFamily="2" charset="-34"/>
              <a:ea typeface="+mn-ea"/>
              <a:cs typeface="DB Heavent Med" panose="0200060606000009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052A9-F4B5-F833-CBF1-858EE67E4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79" y="1057244"/>
            <a:ext cx="11190349" cy="41937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2C7816-B82E-B927-5D71-1E2146E0C208}"/>
              </a:ext>
            </a:extLst>
          </p:cNvPr>
          <p:cNvSpPr/>
          <p:nvPr/>
        </p:nvSpPr>
        <p:spPr>
          <a:xfrm>
            <a:off x="423250" y="950614"/>
            <a:ext cx="11373415" cy="18921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C9478F-7CBE-BC58-9725-712608A2F574}"/>
              </a:ext>
            </a:extLst>
          </p:cNvPr>
          <p:cNvSpPr txBox="1"/>
          <p:nvPr/>
        </p:nvSpPr>
        <p:spPr>
          <a:xfrm>
            <a:off x="519579" y="6383623"/>
            <a:ext cx="6097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https://www.xn--42caj4e1a2ame9b2cq0dyo.com/howto/merchant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5EE926-ECBF-AABF-F593-5B22A399E617}"/>
              </a:ext>
            </a:extLst>
          </p:cNvPr>
          <p:cNvSpPr txBox="1"/>
          <p:nvPr/>
        </p:nvSpPr>
        <p:spPr>
          <a:xfrm>
            <a:off x="1152525" y="5251010"/>
            <a:ext cx="10420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บริษัทในตลาดหุ้นส่วนใหญ่ จะไม่ได้สิทธฺในการขายโดยตรงให้กับโครงการนี้  แต่จะได้ทางอ้อม เช่น  คนขายข้าวแกง  เอาเงิน( สด) ที่ขายของได้ ไปซื้อน้ำปลา ที่ห้าง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Makro  </a:t>
            </a:r>
            <a:r>
              <a: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ได้  แต่คนที่ใช้สิทธิ ไปซื้อตรง ที่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Makro </a:t>
            </a:r>
            <a:r>
              <a: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ไม่ได้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58409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32CB3-8456-41A2-E98B-3890FE04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662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" name="Rectangle 18431">
            <a:extLst>
              <a:ext uri="{FF2B5EF4-FFF2-40B4-BE49-F238E27FC236}">
                <a16:creationId xmlns:a16="http://schemas.microsoft.com/office/drawing/2014/main" id="{D9145A74-E96C-C6CF-A41C-C6AE7D95CA91}"/>
              </a:ext>
            </a:extLst>
          </p:cNvPr>
          <p:cNvSpPr/>
          <p:nvPr/>
        </p:nvSpPr>
        <p:spPr>
          <a:xfrm>
            <a:off x="8163789" y="3559566"/>
            <a:ext cx="3362036" cy="2665449"/>
          </a:xfrm>
          <a:prstGeom prst="rect">
            <a:avLst/>
          </a:prstGeom>
          <a:solidFill>
            <a:srgbClr val="FEDA66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18175D-C37E-271E-7983-C2B7729DB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การประชุมรัฐสภา พิจารณาร่างแก้ไขรัฐธรรมนูญ 14-15 ต.ค. 68</a:t>
            </a:r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C556A2-A06E-5C00-49E2-4E759857813E}"/>
              </a:ext>
            </a:extLst>
          </p:cNvPr>
          <p:cNvGrpSpPr/>
          <p:nvPr/>
        </p:nvGrpSpPr>
        <p:grpSpPr>
          <a:xfrm>
            <a:off x="864614" y="1886748"/>
            <a:ext cx="5231386" cy="1533292"/>
            <a:chOff x="864614" y="1527674"/>
            <a:chExt cx="5231386" cy="13939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9D9F12-76F6-8E96-7D82-A2F931642047}"/>
                </a:ext>
              </a:extLst>
            </p:cNvPr>
            <p:cNvSpPr/>
            <p:nvPr/>
          </p:nvSpPr>
          <p:spPr>
            <a:xfrm>
              <a:off x="2096655" y="1527674"/>
              <a:ext cx="3999345" cy="139390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4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83DC31-6005-1A6B-DF5B-F8AEF14C49F3}"/>
                </a:ext>
              </a:extLst>
            </p:cNvPr>
            <p:cNvSpPr/>
            <p:nvPr/>
          </p:nvSpPr>
          <p:spPr>
            <a:xfrm>
              <a:off x="864614" y="1527674"/>
              <a:ext cx="1717287" cy="1393902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B Heavent Black" panose="02000506060000020004" pitchFamily="2" charset="-34"/>
                  <a:ea typeface="+mn-ea"/>
                  <a:cs typeface="DB Heavent Black" panose="02000506060000020004" pitchFamily="2" charset="-34"/>
                </a:rPr>
                <a:t>แก้ไข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B Heavent Black" panose="02000506060000020004" pitchFamily="2" charset="-34"/>
                  <a:ea typeface="+mn-ea"/>
                  <a:cs typeface="DB Heavent Black" panose="02000506060000020004" pitchFamily="2" charset="-34"/>
                </a:rPr>
                <a:t>มาตรา 256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17FB64-9522-1766-1266-1B1DC9B96F7F}"/>
                </a:ext>
              </a:extLst>
            </p:cNvPr>
            <p:cNvSpPr txBox="1"/>
            <p:nvPr/>
          </p:nvSpPr>
          <p:spPr>
            <a:xfrm>
              <a:off x="2715491" y="1624460"/>
              <a:ext cx="3189198" cy="1091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/>
                  <a:ea typeface="+mn-ea"/>
                  <a:cs typeface="DB Heavent Light"/>
                </a:rPr>
                <a:t>เป้าหมายการแก้ไข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/>
                  <a:ea typeface="+mn-ea"/>
                  <a:cs typeface="DB Heavent Light"/>
                </a:rPr>
                <a:t>: </a:t>
              </a:r>
              <a:r>
                <a: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/>
                  <a:ea typeface="+mn-ea"/>
                  <a:cs typeface="DB Heavent Light"/>
                </a:rPr>
                <a:t>เพื่อให้การจัดทำรัฐธรรมนูญฉบับใหม่ทำได้ง่ายขึ้น ให้</a:t>
              </a:r>
              <a:r>
                <a:rPr kumimoji="0" lang="th-TH" sz="1800" b="1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/>
                  <a:ea typeface="+mn-ea"/>
                  <a:cs typeface="DB Heavent Light"/>
                </a:rPr>
                <a:t>ลดเงื่อนไขการใช้เสียงของ สว. และปูทางไปสู่การจัดตั้งสภาร่างรัฐธรรมนูญ (สสร.) </a:t>
              </a:r>
              <a:r>
                <a: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/>
                  <a:ea typeface="+mn-ea"/>
                  <a:cs typeface="DB Heavent Light"/>
                </a:rPr>
                <a:t>มายกร่างรัฐธรรมนูญฉบับใหม่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AF1920-31D6-5556-2EFF-ED09F6C07A47}"/>
              </a:ext>
            </a:extLst>
          </p:cNvPr>
          <p:cNvGrpSpPr/>
          <p:nvPr/>
        </p:nvGrpSpPr>
        <p:grpSpPr>
          <a:xfrm>
            <a:off x="6579558" y="1886748"/>
            <a:ext cx="5236307" cy="1533292"/>
            <a:chOff x="6579558" y="1527674"/>
            <a:chExt cx="5236307" cy="139390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56C2F1-05A2-298D-FA55-8E5ECA1C05CA}"/>
                </a:ext>
              </a:extLst>
            </p:cNvPr>
            <p:cNvSpPr/>
            <p:nvPr/>
          </p:nvSpPr>
          <p:spPr>
            <a:xfrm>
              <a:off x="7816520" y="1527674"/>
              <a:ext cx="3999345" cy="139390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4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0F0F632-E020-E729-D667-9A2C4D936BC8}"/>
                </a:ext>
              </a:extLst>
            </p:cNvPr>
            <p:cNvSpPr/>
            <p:nvPr/>
          </p:nvSpPr>
          <p:spPr>
            <a:xfrm>
              <a:off x="6579558" y="1527674"/>
              <a:ext cx="1717287" cy="1393902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B Heavent Black" panose="02000506060000020004" pitchFamily="2" charset="-34"/>
                  <a:ea typeface="+mn-ea"/>
                  <a:cs typeface="DB Heavent Black" panose="02000506060000020004" pitchFamily="2" charset="-34"/>
                </a:rPr>
                <a:t>เพิ่ม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B Heavent Black" panose="02000506060000020004" pitchFamily="2" charset="-34"/>
                  <a:ea typeface="+mn-ea"/>
                  <a:cs typeface="DB Heavent Black" panose="02000506060000020004" pitchFamily="2" charset="-34"/>
                </a:rPr>
                <a:t>หมวด 15/1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7202D2-1E0D-C6CD-2949-6223546E201D}"/>
                </a:ext>
              </a:extLst>
            </p:cNvPr>
            <p:cNvSpPr txBox="1"/>
            <p:nvPr/>
          </p:nvSpPr>
          <p:spPr>
            <a:xfrm>
              <a:off x="8461755" y="1624460"/>
              <a:ext cx="3259189" cy="1091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/>
                  <a:ea typeface="+mn-ea"/>
                  <a:cs typeface="DB Heavent Light"/>
                </a:rPr>
                <a:t>เพิ่มหมวดใหม่ เพื่อเปิดทางให้มี</a:t>
              </a:r>
              <a:r>
                <a:rPr kumimoji="0" lang="th-TH" sz="1800" b="1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/>
                  <a:ea typeface="+mn-ea"/>
                  <a:cs typeface="DB Heavent Light"/>
                </a:rPr>
                <a:t>การจัดทำรัฐธรรมนูญใหม่ทั้งฉบับผ่านสมาชิกสภาร่างรัฐธรรมนูญ (สสร.)</a:t>
              </a:r>
              <a:r>
                <a: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/>
                  <a:ea typeface="+mn-ea"/>
                  <a:cs typeface="DB Heavent Light"/>
                </a:rPr>
                <a:t> ที่มาจากการเลือกของสภาผู้แทนราษฎร (ส.ส.) หรือผ่านกลไกทางอ้อมอื่น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32E1A87-534D-6A44-DC9E-567E2D6707CD}"/>
              </a:ext>
            </a:extLst>
          </p:cNvPr>
          <p:cNvSpPr txBox="1"/>
          <p:nvPr/>
        </p:nvSpPr>
        <p:spPr>
          <a:xfrm>
            <a:off x="3027219" y="816857"/>
            <a:ext cx="6137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พิจารณา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3 </a:t>
            </a: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ร่างแก้ไขรัฐธรรมนูญจาก 3 พรรคการเมือง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7A395AC-5A6B-A219-B3F8-918C2AC9AA20}"/>
              </a:ext>
            </a:extLst>
          </p:cNvPr>
          <p:cNvGrpSpPr/>
          <p:nvPr/>
        </p:nvGrpSpPr>
        <p:grpSpPr>
          <a:xfrm>
            <a:off x="0" y="1250940"/>
            <a:ext cx="12192000" cy="496282"/>
            <a:chOff x="0" y="1315592"/>
            <a:chExt cx="12192000" cy="49628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F151AAA-2C9F-CFF8-4F78-0C80D9F82D29}"/>
                </a:ext>
              </a:extLst>
            </p:cNvPr>
            <p:cNvSpPr/>
            <p:nvPr/>
          </p:nvSpPr>
          <p:spPr>
            <a:xfrm>
              <a:off x="0" y="1315592"/>
              <a:ext cx="12192000" cy="4962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366576-8A3A-1AFF-6FA6-B68F6B3C3A5B}"/>
                </a:ext>
              </a:extLst>
            </p:cNvPr>
            <p:cNvSpPr txBox="1"/>
            <p:nvPr/>
          </p:nvSpPr>
          <p:spPr>
            <a:xfrm>
              <a:off x="8163789" y="1340969"/>
              <a:ext cx="20019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 panose="02000506060000020004" pitchFamily="2" charset="-34"/>
                  <a:ea typeface="+mn-ea"/>
                  <a:cs typeface="DB Heavent Light" panose="02000506060000020004" pitchFamily="2" charset="-34"/>
                </a:rPr>
                <a:t>พรรคเพื่อไทย (พท.)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endParaRPr>
            </a:p>
          </p:txBody>
        </p:sp>
        <p:pic>
          <p:nvPicPr>
            <p:cNvPr id="18434" name="Picture 2" descr="พรรคภูมิใจไทย - วิกิพีเดีย">
              <a:extLst>
                <a:ext uri="{FF2B5EF4-FFF2-40B4-BE49-F238E27FC236}">
                  <a16:creationId xmlns:a16="http://schemas.microsoft.com/office/drawing/2014/main" id="{9B7B68F7-F143-C36E-80B2-D33A868D3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880" y="1359047"/>
              <a:ext cx="322972" cy="448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797512-9250-A5E5-FA6A-A8C1A082ED9F}"/>
                </a:ext>
              </a:extLst>
            </p:cNvPr>
            <p:cNvSpPr txBox="1"/>
            <p:nvPr/>
          </p:nvSpPr>
          <p:spPr>
            <a:xfrm>
              <a:off x="2267448" y="1340969"/>
              <a:ext cx="19950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 panose="02000506060000020004" pitchFamily="2" charset="-34"/>
                  <a:ea typeface="+mn-ea"/>
                  <a:cs typeface="DB Heavent Light" panose="02000506060000020004" pitchFamily="2" charset="-34"/>
                </a:rPr>
                <a:t>พรรคภูมิใจไทย (ภท.)</a:t>
              </a:r>
              <a:r>
                <a:rPr kumimoji="0" lang="th-TH" sz="2400" b="0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 panose="02000506060000020004" pitchFamily="2" charset="-34"/>
                  <a:ea typeface="+mn-ea"/>
                  <a:cs typeface="DB Heavent Light" panose="02000506060000020004" pitchFamily="2" charset="-34"/>
                </a:rPr>
                <a:t>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endParaRPr>
            </a:p>
          </p:txBody>
        </p:sp>
        <p:pic>
          <p:nvPicPr>
            <p:cNvPr id="18436" name="Picture 4" descr="พรรคประชาชน (พ.ศ. 2567) - วิกิพีเดีย">
              <a:extLst>
                <a:ext uri="{FF2B5EF4-FFF2-40B4-BE49-F238E27FC236}">
                  <a16:creationId xmlns:a16="http://schemas.microsoft.com/office/drawing/2014/main" id="{2538DBFE-A9F5-CF77-C735-27840D838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045" y="1397436"/>
              <a:ext cx="506472" cy="356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154230-CFF4-3D1B-9C1D-5B976BE51A82}"/>
                </a:ext>
              </a:extLst>
            </p:cNvPr>
            <p:cNvSpPr txBox="1"/>
            <p:nvPr/>
          </p:nvSpPr>
          <p:spPr>
            <a:xfrm>
              <a:off x="5112280" y="1340969"/>
              <a:ext cx="218893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 panose="02000506060000020004" pitchFamily="2" charset="-34"/>
                  <a:ea typeface="+mn-ea"/>
                  <a:cs typeface="DB Heavent Light" panose="02000506060000020004" pitchFamily="2" charset="-34"/>
                </a:rPr>
                <a:t>พรรคประชาชน (ปชน.)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FB68223-76C7-4D87-2270-8D9A33CB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2717" y="1429516"/>
              <a:ext cx="506472" cy="33798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CF031FC-CA81-7395-6DDD-7E78EAFB7291}"/>
              </a:ext>
            </a:extLst>
          </p:cNvPr>
          <p:cNvGrpSpPr/>
          <p:nvPr/>
        </p:nvGrpSpPr>
        <p:grpSpPr>
          <a:xfrm>
            <a:off x="1" y="3878789"/>
            <a:ext cx="2267448" cy="2174975"/>
            <a:chOff x="0" y="4284029"/>
            <a:chExt cx="2581901" cy="1872472"/>
          </a:xfrm>
        </p:grpSpPr>
        <p:sp>
          <p:nvSpPr>
            <p:cNvPr id="56" name="Rounded Rectangle 11">
              <a:extLst>
                <a:ext uri="{FF2B5EF4-FFF2-40B4-BE49-F238E27FC236}">
                  <a16:creationId xmlns:a16="http://schemas.microsoft.com/office/drawing/2014/main" id="{3807E8C3-7736-5F64-9B91-E8F163CDFB51}"/>
                </a:ext>
              </a:extLst>
            </p:cNvPr>
            <p:cNvSpPr/>
            <p:nvPr/>
          </p:nvSpPr>
          <p:spPr>
            <a:xfrm>
              <a:off x="0" y="5255251"/>
              <a:ext cx="2138366" cy="45719"/>
            </a:xfrm>
            <a:custGeom>
              <a:avLst/>
              <a:gdLst/>
              <a:ahLst/>
              <a:cxnLst/>
              <a:rect l="0" t="0" r="0" b="0"/>
              <a:pathLst>
                <a:path w="1009650" h="9525">
                  <a:moveTo>
                    <a:pt x="1009650" y="0"/>
                  </a:moveTo>
                  <a:lnTo>
                    <a:pt x="0" y="0"/>
                  </a:lnTo>
                </a:path>
              </a:pathLst>
            </a:custGeom>
            <a:noFill/>
            <a:ln w="57150">
              <a:solidFill>
                <a:schemeClr val="bg2">
                  <a:lumMod val="10000"/>
                </a:schemeClr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11DAA79-60E7-1D09-E2BF-25424B7141C6}"/>
                </a:ext>
              </a:extLst>
            </p:cNvPr>
            <p:cNvGrpSpPr/>
            <p:nvPr/>
          </p:nvGrpSpPr>
          <p:grpSpPr>
            <a:xfrm>
              <a:off x="964072" y="4284029"/>
              <a:ext cx="1617829" cy="1872472"/>
              <a:chOff x="781482" y="4273216"/>
              <a:chExt cx="1014412" cy="110675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4DEE91D-7515-67B6-30B2-9756FD69B177}"/>
                  </a:ext>
                </a:extLst>
              </p:cNvPr>
              <p:cNvGrpSpPr/>
              <p:nvPr/>
            </p:nvGrpSpPr>
            <p:grpSpPr>
              <a:xfrm>
                <a:off x="781482" y="4273216"/>
                <a:ext cx="1014412" cy="571500"/>
                <a:chOff x="2286000" y="1366837"/>
                <a:chExt cx="1014412" cy="976313"/>
              </a:xfrm>
            </p:grpSpPr>
            <p:sp>
              <p:nvSpPr>
                <p:cNvPr id="38" name="Rounded Rectangle 5">
                  <a:extLst>
                    <a:ext uri="{FF2B5EF4-FFF2-40B4-BE49-F238E27FC236}">
                      <a16:creationId xmlns:a16="http://schemas.microsoft.com/office/drawing/2014/main" id="{88E926B9-8189-702E-23FF-3EDEF6594F51}"/>
                    </a:ext>
                  </a:extLst>
                </p:cNvPr>
                <p:cNvSpPr/>
                <p:nvPr/>
              </p:nvSpPr>
              <p:spPr>
                <a:xfrm>
                  <a:off x="2286000" y="1428750"/>
                  <a:ext cx="1009554" cy="9144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09554" h="914400">
                      <a:moveTo>
                        <a:pt x="1009554" y="0"/>
                      </a:moveTo>
                      <a:lnTo>
                        <a:pt x="456628" y="0"/>
                      </a:lnTo>
                      <a:cubicBezTo>
                        <a:pt x="330422" y="0"/>
                        <a:pt x="228028" y="102393"/>
                        <a:pt x="228028" y="228600"/>
                      </a:cubicBezTo>
                      <a:lnTo>
                        <a:pt x="228600" y="685800"/>
                      </a:lnTo>
                      <a:cubicBezTo>
                        <a:pt x="228600" y="811815"/>
                        <a:pt x="126015" y="914400"/>
                        <a:pt x="0" y="914400"/>
                      </a:cubicBezTo>
                    </a:path>
                  </a:pathLst>
                </a:custGeom>
                <a:noFill/>
                <a:ln w="57150">
                  <a:solidFill>
                    <a:srgbClr val="4E88E7"/>
                  </a:solidFill>
                </a:ln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D66"/>
                    </a:solidFill>
                    <a:effectLst/>
                    <a:uLnTx/>
                    <a:uFillTx/>
                    <a:latin typeface="DB Heavent Light"/>
                    <a:ea typeface="+mn-ea"/>
                    <a:cs typeface="DB Heavent Light"/>
                  </a:endParaRPr>
                </a:p>
              </p:txBody>
            </p:sp>
            <p:sp>
              <p:nvSpPr>
                <p:cNvPr id="39" name="Rounded Rectangle 6">
                  <a:extLst>
                    <a:ext uri="{FF2B5EF4-FFF2-40B4-BE49-F238E27FC236}">
                      <a16:creationId xmlns:a16="http://schemas.microsoft.com/office/drawing/2014/main" id="{C74D241B-B62B-EA1F-85C8-9B501B2AFB35}"/>
                    </a:ext>
                  </a:extLst>
                </p:cNvPr>
                <p:cNvSpPr/>
                <p:nvPr/>
              </p:nvSpPr>
              <p:spPr>
                <a:xfrm>
                  <a:off x="3238500" y="1366837"/>
                  <a:ext cx="61912" cy="1238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1912" h="123825">
                      <a:moveTo>
                        <a:pt x="0" y="123825"/>
                      </a:moveTo>
                      <a:lnTo>
                        <a:pt x="61912" y="619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7150">
                  <a:solidFill>
                    <a:srgbClr val="4E88E7"/>
                  </a:solidFill>
                </a:ln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D66"/>
                    </a:solidFill>
                    <a:effectLst/>
                    <a:uLnTx/>
                    <a:uFillTx/>
                    <a:latin typeface="DB Heavent Light"/>
                    <a:ea typeface="+mn-ea"/>
                    <a:cs typeface="DB Heavent Light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E63170C-4540-9E3A-E69E-E99CAF17BCF2}"/>
                  </a:ext>
                </a:extLst>
              </p:cNvPr>
              <p:cNvGrpSpPr/>
              <p:nvPr/>
            </p:nvGrpSpPr>
            <p:grpSpPr>
              <a:xfrm>
                <a:off x="781482" y="4844716"/>
                <a:ext cx="1014412" cy="535258"/>
                <a:chOff x="2286000" y="2343150"/>
                <a:chExt cx="1014412" cy="976312"/>
              </a:xfrm>
            </p:grpSpPr>
            <p:sp>
              <p:nvSpPr>
                <p:cNvPr id="41" name="Rounded Rectangle 8">
                  <a:extLst>
                    <a:ext uri="{FF2B5EF4-FFF2-40B4-BE49-F238E27FC236}">
                      <a16:creationId xmlns:a16="http://schemas.microsoft.com/office/drawing/2014/main" id="{6BC10014-D288-FBB9-6743-354871791FC3}"/>
                    </a:ext>
                  </a:extLst>
                </p:cNvPr>
                <p:cNvSpPr/>
                <p:nvPr/>
              </p:nvSpPr>
              <p:spPr>
                <a:xfrm>
                  <a:off x="2286000" y="2343150"/>
                  <a:ext cx="1009650" cy="9144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09650" h="914400">
                      <a:moveTo>
                        <a:pt x="1009650" y="914400"/>
                      </a:moveTo>
                      <a:lnTo>
                        <a:pt x="456723" y="914400"/>
                      </a:lnTo>
                      <a:cubicBezTo>
                        <a:pt x="330517" y="914400"/>
                        <a:pt x="228600" y="812006"/>
                        <a:pt x="228600" y="685800"/>
                      </a:cubicBezTo>
                      <a:lnTo>
                        <a:pt x="228600" y="228600"/>
                      </a:lnTo>
                      <a:cubicBezTo>
                        <a:pt x="228600" y="102584"/>
                        <a:pt x="126015" y="0"/>
                        <a:pt x="0" y="0"/>
                      </a:cubicBezTo>
                    </a:path>
                  </a:pathLst>
                </a:custGeom>
                <a:noFill/>
                <a:ln w="57150">
                  <a:solidFill>
                    <a:srgbClr val="DE8431"/>
                  </a:solidFill>
                </a:ln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D66"/>
                    </a:solidFill>
                    <a:effectLst/>
                    <a:uLnTx/>
                    <a:uFillTx/>
                    <a:latin typeface="DB Heavent Light"/>
                    <a:ea typeface="+mn-ea"/>
                    <a:cs typeface="DB Heavent Light"/>
                  </a:endParaRPr>
                </a:p>
              </p:txBody>
            </p:sp>
            <p:sp>
              <p:nvSpPr>
                <p:cNvPr id="42" name="Rounded Rectangle 9">
                  <a:extLst>
                    <a:ext uri="{FF2B5EF4-FFF2-40B4-BE49-F238E27FC236}">
                      <a16:creationId xmlns:a16="http://schemas.microsoft.com/office/drawing/2014/main" id="{1F375D44-175C-F9B7-9B14-32F4087FEED6}"/>
                    </a:ext>
                  </a:extLst>
                </p:cNvPr>
                <p:cNvSpPr/>
                <p:nvPr/>
              </p:nvSpPr>
              <p:spPr>
                <a:xfrm>
                  <a:off x="3238500" y="3195637"/>
                  <a:ext cx="61912" cy="1238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1912" h="123825">
                      <a:moveTo>
                        <a:pt x="0" y="123825"/>
                      </a:moveTo>
                      <a:lnTo>
                        <a:pt x="61912" y="619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7150">
                  <a:solidFill>
                    <a:srgbClr val="DE8431"/>
                  </a:solidFill>
                </a:ln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D66"/>
                    </a:solidFill>
                    <a:effectLst/>
                    <a:uLnTx/>
                    <a:uFillTx/>
                    <a:latin typeface="DB Heavent Light"/>
                    <a:ea typeface="+mn-ea"/>
                    <a:cs typeface="DB Heavent Light"/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D42DD7AF-3EA4-8466-FF03-23E5EABDC3A5}"/>
                  </a:ext>
                </a:extLst>
              </p:cNvPr>
              <p:cNvGrpSpPr/>
              <p:nvPr/>
            </p:nvGrpSpPr>
            <p:grpSpPr>
              <a:xfrm>
                <a:off x="781482" y="4782803"/>
                <a:ext cx="1014412" cy="123825"/>
                <a:chOff x="2286000" y="2281237"/>
                <a:chExt cx="1014412" cy="123825"/>
              </a:xfrm>
            </p:grpSpPr>
            <p:sp>
              <p:nvSpPr>
                <p:cNvPr id="44" name="Rounded Rectangle 11">
                  <a:extLst>
                    <a:ext uri="{FF2B5EF4-FFF2-40B4-BE49-F238E27FC236}">
                      <a16:creationId xmlns:a16="http://schemas.microsoft.com/office/drawing/2014/main" id="{59C18B4B-9402-A6C7-D527-06EA74D32E96}"/>
                    </a:ext>
                  </a:extLst>
                </p:cNvPr>
                <p:cNvSpPr/>
                <p:nvPr/>
              </p:nvSpPr>
              <p:spPr>
                <a:xfrm>
                  <a:off x="2286000" y="2343150"/>
                  <a:ext cx="1009650" cy="9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09650" h="9525">
                      <a:moveTo>
                        <a:pt x="100965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57150">
                  <a:solidFill>
                    <a:srgbClr val="3CC583"/>
                  </a:solidFill>
                </a:ln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D66"/>
                    </a:solidFill>
                    <a:effectLst/>
                    <a:uLnTx/>
                    <a:uFillTx/>
                    <a:latin typeface="DB Heavent Light"/>
                    <a:ea typeface="+mn-ea"/>
                    <a:cs typeface="DB Heavent Light"/>
                  </a:endParaRPr>
                </a:p>
              </p:txBody>
            </p:sp>
            <p:sp>
              <p:nvSpPr>
                <p:cNvPr id="45" name="Rounded Rectangle 12">
                  <a:extLst>
                    <a:ext uri="{FF2B5EF4-FFF2-40B4-BE49-F238E27FC236}">
                      <a16:creationId xmlns:a16="http://schemas.microsoft.com/office/drawing/2014/main" id="{93ADB56C-D7B0-9363-2EF3-36611583CF3B}"/>
                    </a:ext>
                  </a:extLst>
                </p:cNvPr>
                <p:cNvSpPr/>
                <p:nvPr/>
              </p:nvSpPr>
              <p:spPr>
                <a:xfrm>
                  <a:off x="3238500" y="2281237"/>
                  <a:ext cx="61912" cy="1238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1912" h="123825">
                      <a:moveTo>
                        <a:pt x="0" y="123825"/>
                      </a:moveTo>
                      <a:lnTo>
                        <a:pt x="61912" y="619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7150">
                  <a:solidFill>
                    <a:srgbClr val="3CC583"/>
                  </a:solidFill>
                </a:ln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D66"/>
                    </a:solidFill>
                    <a:effectLst/>
                    <a:uLnTx/>
                    <a:uFillTx/>
                    <a:latin typeface="DB Heavent Light"/>
                    <a:ea typeface="+mn-ea"/>
                    <a:cs typeface="DB Heavent Light"/>
                  </a:endParaRPr>
                </a:p>
              </p:txBody>
            </p: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5D44815-1AC1-F5B8-7381-FA589A5993FC}"/>
              </a:ext>
            </a:extLst>
          </p:cNvPr>
          <p:cNvSpPr txBox="1"/>
          <p:nvPr/>
        </p:nvSpPr>
        <p:spPr>
          <a:xfrm>
            <a:off x="2939091" y="3559566"/>
            <a:ext cx="4868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สูตร สสร. ของ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พรรคภูมิใจไทย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รับสมัครแต่ละจังหวัด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→ 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รัฐสภาเลือกจังหวัดละ 1 คน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→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77 คน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รับสมัครนักวิชาการ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→ 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รัฐสภาเลือก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→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 22 คน</a:t>
            </a:r>
          </a:p>
        </p:txBody>
      </p:sp>
      <p:pic>
        <p:nvPicPr>
          <p:cNvPr id="53" name="Picture 2" descr="พรรคภูมิใจไทย - วิกิพีเดีย">
            <a:extLst>
              <a:ext uri="{FF2B5EF4-FFF2-40B4-BE49-F238E27FC236}">
                <a16:creationId xmlns:a16="http://schemas.microsoft.com/office/drawing/2014/main" id="{2E0C4AFD-6896-F4FC-B67C-3B213D348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68" y="3797089"/>
            <a:ext cx="322972" cy="44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พรรคประชาชน (พ.ศ. 2567) - วิกิพีเดีย">
            <a:extLst>
              <a:ext uri="{FF2B5EF4-FFF2-40B4-BE49-F238E27FC236}">
                <a16:creationId xmlns:a16="http://schemas.microsoft.com/office/drawing/2014/main" id="{699CB5FC-55F3-8278-C13F-AF80B1ECC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18" y="5760088"/>
            <a:ext cx="506472" cy="35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3844174-C516-0AF9-FE1D-FA13265E6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018" y="4837789"/>
            <a:ext cx="506472" cy="33798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35C1BE8-9D03-971A-D2B9-9C9F6795600C}"/>
              </a:ext>
            </a:extLst>
          </p:cNvPr>
          <p:cNvSpPr txBox="1"/>
          <p:nvPr/>
        </p:nvSpPr>
        <p:spPr>
          <a:xfrm>
            <a:off x="2939091" y="4540222"/>
            <a:ext cx="53612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สูตร สสร. ของ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พรรคเพื่อไทย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ประชาชนเลือก 300 คน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→ 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รัฐสภาคัดเลือกต่อ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→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100 คน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ตัวเทนองค์กรต่างๆ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→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 51 คน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CE2F08-D726-4169-9653-1F520B1A31B0}"/>
              </a:ext>
            </a:extLst>
          </p:cNvPr>
          <p:cNvSpPr txBox="1"/>
          <p:nvPr/>
        </p:nvSpPr>
        <p:spPr>
          <a:xfrm>
            <a:off x="2939091" y="5478946"/>
            <a:ext cx="53612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สูตร สสร. ของ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FF8643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พรรคประชาชน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ประชาชนเลือกทีม สสร. ที่สมัครเข้ามา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→ 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รัฐสภาคัดเลือกต่อ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→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35 คน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ประชาชนเลือก (เลือกตั้งโดยตรง)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→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 100 คน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51B48AE-2246-B296-CC31-7E5487F49C6C}"/>
              </a:ext>
            </a:extLst>
          </p:cNvPr>
          <p:cNvSpPr txBox="1"/>
          <p:nvPr/>
        </p:nvSpPr>
        <p:spPr>
          <a:xfrm>
            <a:off x="1241309" y="6225015"/>
            <a:ext cx="16102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ที่มา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:</a:t>
            </a:r>
            <a:r>
              <a:rPr kumimoji="0" lang="th-TH" sz="14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THE STANDARD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5EDA29-CA40-F36A-09F8-DBC2A5C3EE82}"/>
              </a:ext>
            </a:extLst>
          </p:cNvPr>
          <p:cNvSpPr txBox="1"/>
          <p:nvPr/>
        </p:nvSpPr>
        <p:spPr>
          <a:xfrm>
            <a:off x="8214929" y="4292558"/>
            <a:ext cx="328930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ร่างแก้ไขรัฐธรรมนูญ หมวด 15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srgbClr val="003D66">
                  <a:lumMod val="50000"/>
                </a:srgbClr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ต้องได้รับเสียงเห็นชอบ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ไม่น้อยกว่ากึ่งหนึ่ง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ของทั้ง </a:t>
            </a:r>
            <a:b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</a:b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 สภา คือทั้ง สส. และ สว. รวมกัน (351 เสียงขึ้นไป) และในจํานวนนั้นต้องมี สว. เห็นชอบไม่น้อยกว่า </a:t>
            </a:r>
            <a:b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</a:b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1 ใน 3 ของจํานวน สว. ทั้งหมด (67 เสียงขึ้นไป)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D66">
                  <a:lumMod val="50000"/>
                </a:srgbClr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18433" name="Picture 18432">
            <a:extLst>
              <a:ext uri="{FF2B5EF4-FFF2-40B4-BE49-F238E27FC236}">
                <a16:creationId xmlns:a16="http://schemas.microsoft.com/office/drawing/2014/main" id="{ABAF24AE-2073-16EF-D332-F959D4975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4005" y="3754555"/>
            <a:ext cx="451151" cy="451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D00ED-A611-1808-20CB-FDC39E71E3C8}"/>
              </a:ext>
            </a:extLst>
          </p:cNvPr>
          <p:cNvSpPr txBox="1"/>
          <p:nvPr/>
        </p:nvSpPr>
        <p:spPr>
          <a:xfrm>
            <a:off x="10797003" y="751440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>
                <a:solidFill>
                  <a:srgbClr val="003D66"/>
                </a:solidFill>
                <a:latin typeface="DB Heavent Light"/>
                <a:cs typeface="DB Heavent Light"/>
              </a:rPr>
              <a:t>14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lang="en-US">
                <a:solidFill>
                  <a:srgbClr val="003D66"/>
                </a:solidFill>
                <a:latin typeface="DB Heavent Light"/>
                <a:cs typeface="DB Heavent Light"/>
              </a:rPr>
              <a:t>Oct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6382162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BDA070D-E902-50D7-01A8-EAE4421C15F0}"/>
              </a:ext>
            </a:extLst>
          </p:cNvPr>
          <p:cNvGrpSpPr/>
          <p:nvPr/>
        </p:nvGrpSpPr>
        <p:grpSpPr>
          <a:xfrm>
            <a:off x="9096212" y="896293"/>
            <a:ext cx="2760486" cy="998919"/>
            <a:chOff x="9229806" y="896293"/>
            <a:chExt cx="2760486" cy="998919"/>
          </a:xfrm>
        </p:grpSpPr>
        <p:sp>
          <p:nvSpPr>
            <p:cNvPr id="126" name="Isosceles Triangle 125">
              <a:extLst>
                <a:ext uri="{FF2B5EF4-FFF2-40B4-BE49-F238E27FC236}">
                  <a16:creationId xmlns:a16="http://schemas.microsoft.com/office/drawing/2014/main" id="{F6E167A1-AD84-931E-2E23-9EA3FB09149F}"/>
                </a:ext>
              </a:extLst>
            </p:cNvPr>
            <p:cNvSpPr/>
            <p:nvPr/>
          </p:nvSpPr>
          <p:spPr>
            <a:xfrm rot="16200000">
              <a:off x="9270505" y="1276807"/>
              <a:ext cx="214372" cy="295770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453C2B05-19B6-FF64-EB39-515376039935}"/>
                </a:ext>
              </a:extLst>
            </p:cNvPr>
            <p:cNvSpPr/>
            <p:nvPr/>
          </p:nvSpPr>
          <p:spPr>
            <a:xfrm>
              <a:off x="9502764" y="896293"/>
              <a:ext cx="2487528" cy="99891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endParaRPr>
            </a:p>
          </p:txBody>
        </p:sp>
      </p:grp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1940FA30-FAAC-39AC-C7E7-07E1428ED299}"/>
              </a:ext>
            </a:extLst>
          </p:cNvPr>
          <p:cNvSpPr/>
          <p:nvPr/>
        </p:nvSpPr>
        <p:spPr>
          <a:xfrm>
            <a:off x="201705" y="3648419"/>
            <a:ext cx="11788587" cy="2799852"/>
          </a:xfrm>
          <a:custGeom>
            <a:avLst/>
            <a:gdLst>
              <a:gd name="connsiteX0" fmla="*/ 0 w 11788587"/>
              <a:gd name="connsiteY0" fmla="*/ 0 h 2799852"/>
              <a:gd name="connsiteX1" fmla="*/ 4583443 w 11788587"/>
              <a:gd name="connsiteY1" fmla="*/ 0 h 2799852"/>
              <a:gd name="connsiteX2" fmla="*/ 4583443 w 11788587"/>
              <a:gd name="connsiteY2" fmla="*/ 1415909 h 2799852"/>
              <a:gd name="connsiteX3" fmla="*/ 11788587 w 11788587"/>
              <a:gd name="connsiteY3" fmla="*/ 1415909 h 2799852"/>
              <a:gd name="connsiteX4" fmla="*/ 11788587 w 11788587"/>
              <a:gd name="connsiteY4" fmla="*/ 2797470 h 2799852"/>
              <a:gd name="connsiteX5" fmla="*/ 4583443 w 11788587"/>
              <a:gd name="connsiteY5" fmla="*/ 2797470 h 2799852"/>
              <a:gd name="connsiteX6" fmla="*/ 4583443 w 11788587"/>
              <a:gd name="connsiteY6" fmla="*/ 2799852 h 2799852"/>
              <a:gd name="connsiteX7" fmla="*/ 0 w 11788587"/>
              <a:gd name="connsiteY7" fmla="*/ 2799852 h 279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8587" h="2799852">
                <a:moveTo>
                  <a:pt x="0" y="0"/>
                </a:moveTo>
                <a:lnTo>
                  <a:pt x="4583443" y="0"/>
                </a:lnTo>
                <a:lnTo>
                  <a:pt x="4583443" y="1415909"/>
                </a:lnTo>
                <a:lnTo>
                  <a:pt x="11788587" y="1415909"/>
                </a:lnTo>
                <a:lnTo>
                  <a:pt x="11788587" y="2797470"/>
                </a:lnTo>
                <a:lnTo>
                  <a:pt x="4583443" y="2797470"/>
                </a:lnTo>
                <a:lnTo>
                  <a:pt x="4583443" y="2799852"/>
                </a:lnTo>
                <a:lnTo>
                  <a:pt x="0" y="2799852"/>
                </a:lnTo>
                <a:close/>
              </a:path>
            </a:pathLst>
          </a:cu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85D89C-B543-AA94-B475-D75250BBE3D0}"/>
              </a:ext>
            </a:extLst>
          </p:cNvPr>
          <p:cNvSpPr/>
          <p:nvPr/>
        </p:nvSpPr>
        <p:spPr>
          <a:xfrm>
            <a:off x="201706" y="2223690"/>
            <a:ext cx="9167814" cy="1292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D03A92-697A-3A79-17A0-CD8254EBB375}"/>
              </a:ext>
            </a:extLst>
          </p:cNvPr>
          <p:cNvGrpSpPr/>
          <p:nvPr/>
        </p:nvGrpSpPr>
        <p:grpSpPr>
          <a:xfrm>
            <a:off x="3182285" y="2229199"/>
            <a:ext cx="2299580" cy="1292662"/>
            <a:chOff x="3485782" y="2226838"/>
            <a:chExt cx="2299580" cy="129266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EBB9E5-C9ED-4AF1-5285-20C707F68D2F}"/>
                </a:ext>
              </a:extLst>
            </p:cNvPr>
            <p:cNvSpPr txBox="1"/>
            <p:nvPr/>
          </p:nvSpPr>
          <p:spPr>
            <a:xfrm>
              <a:off x="3485782" y="2226838"/>
              <a:ext cx="2299580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11249D"/>
                  </a:solidFill>
                  <a:effectLst/>
                  <a:uLnTx/>
                  <a:uFillTx/>
                  <a:latin typeface="DB Heavent Black" panose="02000506060000020004" pitchFamily="2" charset="-34"/>
                  <a:ea typeface="+mn-ea"/>
                  <a:cs typeface="DB Heavent Black" panose="02000506060000020004" pitchFamily="2" charset="-34"/>
                </a:rPr>
                <a:t>มาตรา 256 เดิม</a:t>
              </a:r>
              <a:r>
                <a:rPr kumimoji="0" lang="th-TH" sz="2400" b="0" i="0" u="none" strike="noStrike" kern="1200" cap="none" spc="0" normalizeH="0" baseline="0" noProof="0">
                  <a:ln>
                    <a:noFill/>
                  </a:ln>
                  <a:solidFill>
                    <a:srgbClr val="11249D"/>
                  </a:solidFill>
                  <a:effectLst/>
                  <a:uLnTx/>
                  <a:uFillTx/>
                  <a:latin typeface="DB Heavent Black" panose="02000506060000020004" pitchFamily="2" charset="-34"/>
                  <a:ea typeface="+mn-ea"/>
                  <a:cs typeface="DB Heavent Black" panose="02000506060000020004" pitchFamily="2" charset="-34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/>
                  <a:ea typeface="+mn-ea"/>
                  <a:cs typeface="DB Heavent Light"/>
                </a:rPr>
                <a:t>กำหนดเงื่อนไขที่เข้มงวดในการแก้ไขรัฐธรรมนูญใช้เสียงสนับสนุนจาก สว. จำนวนหนึ่งในสาม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D6369C2-8017-BD57-561A-F3F5EBAADCB6}"/>
                </a:ext>
              </a:extLst>
            </p:cNvPr>
            <p:cNvGrpSpPr/>
            <p:nvPr/>
          </p:nvGrpSpPr>
          <p:grpSpPr>
            <a:xfrm>
              <a:off x="5001329" y="2252798"/>
              <a:ext cx="482854" cy="452873"/>
              <a:chOff x="5558827" y="2425697"/>
              <a:chExt cx="482854" cy="45287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3B862E5-C7CA-388C-BE19-5EF6787A9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58827" y="2425697"/>
                <a:ext cx="452873" cy="452873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1FFF5D2-3E9C-3A09-5B7C-807D926847F7}"/>
                  </a:ext>
                </a:extLst>
              </p:cNvPr>
              <p:cNvSpPr txBox="1"/>
              <p:nvPr/>
            </p:nvSpPr>
            <p:spPr>
              <a:xfrm>
                <a:off x="5588808" y="2434080"/>
                <a:ext cx="4528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554C"/>
                    </a:solidFill>
                    <a:effectLst/>
                    <a:uLnTx/>
                    <a:uFillTx/>
                    <a:latin typeface="DB Heavent Black" panose="02000506060000020004" pitchFamily="2" charset="-34"/>
                    <a:ea typeface="+mn-ea"/>
                    <a:cs typeface="DB Heavent Black" panose="02000506060000020004" pitchFamily="2" charset="-34"/>
                  </a:rPr>
                  <a:t>เดิม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554C"/>
                  </a:solidFill>
                  <a:effectLst/>
                  <a:uLnTx/>
                  <a:uFillTx/>
                  <a:latin typeface="DB Heavent Black" panose="02000506060000020004" pitchFamily="2" charset="-34"/>
                  <a:ea typeface="+mn-ea"/>
                  <a:cs typeface="DB Heavent Black" panose="02000506060000020004" pitchFamily="2" charset="-34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D1A262-6849-9F30-7E0A-7212FC9525AB}"/>
              </a:ext>
            </a:extLst>
          </p:cNvPr>
          <p:cNvGrpSpPr/>
          <p:nvPr/>
        </p:nvGrpSpPr>
        <p:grpSpPr>
          <a:xfrm>
            <a:off x="5598426" y="2226051"/>
            <a:ext cx="3771093" cy="1292662"/>
            <a:chOff x="6385590" y="2223690"/>
            <a:chExt cx="3771093" cy="129266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4E1A30-59F5-4166-22A3-EB75B9A37DC3}"/>
                </a:ext>
              </a:extLst>
            </p:cNvPr>
            <p:cNvSpPr txBox="1"/>
            <p:nvPr/>
          </p:nvSpPr>
          <p:spPr>
            <a:xfrm>
              <a:off x="6385590" y="2223690"/>
              <a:ext cx="3771093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11249D"/>
                  </a:solidFill>
                  <a:effectLst/>
                  <a:uLnTx/>
                  <a:uFillTx/>
                  <a:latin typeface="DB Heavent Black" panose="02000506060000020004" pitchFamily="2" charset="-34"/>
                  <a:ea typeface="+mn-ea"/>
                  <a:cs typeface="DB Heavent Black" panose="02000506060000020004" pitchFamily="2" charset="-34"/>
                </a:rPr>
                <a:t>เป้าหมายการแก้ไข มาตรา 256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/>
                  <a:ea typeface="+mn-ea"/>
                  <a:cs typeface="DB Heavent Light"/>
                </a:rPr>
                <a:t>เพื่อให้การจัดทำรัฐธรรมนูญฉบับใหม่ทำได้ง่ายขึ้น ให้ลดเงื่อนไขการใช้เสียงของ สว. และปูทางไปสู่การจัดตั้งสภาร่างรัฐธรรมนูญ (ส.ส.ร.) มายกร่างรัฐธรรมนูญฉบับใหม่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6F581A5-9BC1-63A7-6492-29890691915A}"/>
                </a:ext>
              </a:extLst>
            </p:cNvPr>
            <p:cNvGrpSpPr/>
            <p:nvPr/>
          </p:nvGrpSpPr>
          <p:grpSpPr>
            <a:xfrm>
              <a:off x="9201750" y="2301693"/>
              <a:ext cx="452873" cy="364925"/>
              <a:chOff x="10442073" y="2469168"/>
              <a:chExt cx="452873" cy="36492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1CCCF2F-FD6E-2FCE-ACF1-ACFBF552F3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72861" y="2469168"/>
                <a:ext cx="355084" cy="355084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7564773-0C2D-05FA-7D52-68B84C9CC78D}"/>
                  </a:ext>
                </a:extLst>
              </p:cNvPr>
              <p:cNvSpPr txBox="1"/>
              <p:nvPr/>
            </p:nvSpPr>
            <p:spPr>
              <a:xfrm rot="2638484">
                <a:off x="10442073" y="2495539"/>
                <a:ext cx="4528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DB Heavent Black" panose="02000506060000020004" pitchFamily="2" charset="-34"/>
                    <a:ea typeface="+mn-ea"/>
                    <a:cs typeface="DB Heavent Black" panose="02000506060000020004" pitchFamily="2" charset="-34"/>
                  </a:rPr>
                  <a:t>ใหม่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DB Heavent Black" panose="02000506060000020004" pitchFamily="2" charset="-34"/>
                  <a:ea typeface="+mn-ea"/>
                  <a:cs typeface="DB Heavent Black" panose="02000506060000020004" pitchFamily="2" charset="-34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F179B3B-D328-7F3D-3B46-AD000C993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การแก้ไขรัฐธรรมนูญ 2560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0A67B-100F-E17B-28E4-CEAF7F9A14E3}"/>
              </a:ext>
            </a:extLst>
          </p:cNvPr>
          <p:cNvSpPr txBox="1"/>
          <p:nvPr/>
        </p:nvSpPr>
        <p:spPr>
          <a:xfrm>
            <a:off x="335302" y="800494"/>
            <a:ext cx="236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>
                <a:ln>
                  <a:noFill/>
                </a:ln>
                <a:solidFill>
                  <a:srgbClr val="F09100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ประชามติ 3 ครั้ง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09100"/>
              </a:solidFill>
              <a:effectLst/>
              <a:uLnTx/>
              <a:uFillTx/>
              <a:latin typeface="DB Heavent Black" panose="02000506060000020004" pitchFamily="2" charset="-34"/>
              <a:ea typeface="+mn-ea"/>
              <a:cs typeface="DB Heavent Black" panose="0200050606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DB6E0-F355-13A1-D98E-2389D3A77A25}"/>
              </a:ext>
            </a:extLst>
          </p:cNvPr>
          <p:cNvSpPr txBox="1"/>
          <p:nvPr/>
        </p:nvSpPr>
        <p:spPr>
          <a:xfrm>
            <a:off x="335302" y="1267068"/>
            <a:ext cx="22995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ศาลรัฐธรรมนูญ เสียงข้างมาก 6 : 1 วินิจฉัยให้การจัดทำรัฐธรรมนูญฉบับใหม่ ต้องผ่านการทำประชามติ 3 ครั้ง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C55261-2AF4-6AF7-8A45-A1A5237FA993}"/>
              </a:ext>
            </a:extLst>
          </p:cNvPr>
          <p:cNvSpPr txBox="1"/>
          <p:nvPr/>
        </p:nvSpPr>
        <p:spPr>
          <a:xfrm>
            <a:off x="2837585" y="896293"/>
            <a:ext cx="608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ครั้งที่ 1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การออกเสียงว่า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สมควรมีรัฐธรรมนูญฉบับใหม่ หรือไม่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หมายถึง ก่อนแก้ไขมาตรา 256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46BF9-7648-5605-F305-265A860190FA}"/>
              </a:ext>
            </a:extLst>
          </p:cNvPr>
          <p:cNvSpPr txBox="1"/>
          <p:nvPr/>
        </p:nvSpPr>
        <p:spPr>
          <a:xfrm>
            <a:off x="2837584" y="1173292"/>
            <a:ext cx="598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ครั้งที่ 2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การออกเสียงเกี่ยวกับ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วิธีการและเนื้อหาที่สำคัญ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หมายถึง เนื้อหาหลังแก้ไขมาตรา 256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3B3A5D-6BB9-9CC0-0B0D-DC5D10142A8B}"/>
              </a:ext>
            </a:extLst>
          </p:cNvPr>
          <p:cNvSpPr txBox="1"/>
          <p:nvPr/>
        </p:nvSpPr>
        <p:spPr>
          <a:xfrm>
            <a:off x="2837584" y="1471933"/>
            <a:ext cx="5984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ครั้งที่ 3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ภายหลังจัดทำร่างรัฐธรรมนูญฉบับใหม่เสร็จแล้ว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            โดยให้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ประชามติว่าจะเห็นชอบกับร่างรัฐธรรมนูญฉบับใหม่หรือไม่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5ABE0D8-74FF-1BF9-60CE-6C822EB1A5D9}"/>
              </a:ext>
            </a:extLst>
          </p:cNvPr>
          <p:cNvGrpSpPr/>
          <p:nvPr/>
        </p:nvGrpSpPr>
        <p:grpSpPr>
          <a:xfrm>
            <a:off x="280656" y="2261064"/>
            <a:ext cx="2530918" cy="1255288"/>
            <a:chOff x="280656" y="2416905"/>
            <a:chExt cx="2530918" cy="12552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35B9E1-9C1A-2A28-2BC9-84A9B42C416E}"/>
                </a:ext>
              </a:extLst>
            </p:cNvPr>
            <p:cNvSpPr txBox="1"/>
            <p:nvPr/>
          </p:nvSpPr>
          <p:spPr>
            <a:xfrm>
              <a:off x="280656" y="2416905"/>
              <a:ext cx="229958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>
                  <a:ln>
                    <a:noFill/>
                  </a:ln>
                  <a:solidFill>
                    <a:srgbClr val="11249D"/>
                  </a:solidFill>
                  <a:effectLst/>
                  <a:uLnTx/>
                  <a:uFillTx/>
                  <a:latin typeface="DB Heavent Black" panose="02000506060000020004" pitchFamily="2" charset="-34"/>
                  <a:ea typeface="+mn-ea"/>
                  <a:cs typeface="DB Heavent Black" panose="02000506060000020004" pitchFamily="2" charset="-34"/>
                </a:rPr>
                <a:t>การแก้ไขมาตรา 256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1249D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059F9-2DB0-7908-2F6D-86CD27792A0D}"/>
                </a:ext>
              </a:extLst>
            </p:cNvPr>
            <p:cNvSpPr txBox="1"/>
            <p:nvPr/>
          </p:nvSpPr>
          <p:spPr>
            <a:xfrm>
              <a:off x="280658" y="2748863"/>
              <a:ext cx="25309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3D66"/>
                  </a:solidFill>
                  <a:effectLst/>
                  <a:uLnTx/>
                  <a:uFillTx/>
                  <a:latin typeface="DB Heavent Light"/>
                  <a:ea typeface="+mn-ea"/>
                  <a:cs typeface="DB Heavent Light"/>
                </a:rPr>
                <a:t>แก้ไขหลักเกณฑ์และวิธีการแก้ไขเพิ่มเติมรัฐธรรมนูญ เพื่อ เปิดทางไปสู่การจัดทำรัฐธรรมนูญฉบับใหม่ทั้งฉบับ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endParaRP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189A1B8-0AC0-B4BC-0B56-DF8E480071BB}"/>
              </a:ext>
            </a:extLst>
          </p:cNvPr>
          <p:cNvCxnSpPr/>
          <p:nvPr/>
        </p:nvCxnSpPr>
        <p:spPr>
          <a:xfrm>
            <a:off x="2869949" y="2499702"/>
            <a:ext cx="0" cy="705225"/>
          </a:xfrm>
          <a:prstGeom prst="line">
            <a:avLst/>
          </a:prstGeom>
          <a:ln>
            <a:solidFill>
              <a:srgbClr val="1124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05D6D98-3365-89C3-DFFD-4B6665637811}"/>
              </a:ext>
            </a:extLst>
          </p:cNvPr>
          <p:cNvSpPr txBox="1"/>
          <p:nvPr/>
        </p:nvSpPr>
        <p:spPr>
          <a:xfrm>
            <a:off x="9541055" y="2693932"/>
            <a:ext cx="2566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ศาล รธน. ระบุ “รัฐสภามีอำนาจแก้ไขเพิ่มเติมรัฐธรรมนูญได้ แต่รัฐสภาไม่อาจให้ประชาชนเลือกผู้ร่างรัฐธรรมนูญได้โดยตรง”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9F356A-D543-8DB6-2AA0-CD1354A321FA}"/>
              </a:ext>
            </a:extLst>
          </p:cNvPr>
          <p:cNvSpPr txBox="1"/>
          <p:nvPr/>
        </p:nvSpPr>
        <p:spPr>
          <a:xfrm>
            <a:off x="9517831" y="2485039"/>
            <a:ext cx="2566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11 กันยายน 2568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09B7928-9D25-8ACC-FAF7-7D29D7664AD9}"/>
              </a:ext>
            </a:extLst>
          </p:cNvPr>
          <p:cNvSpPr txBox="1"/>
          <p:nvPr/>
        </p:nvSpPr>
        <p:spPr>
          <a:xfrm>
            <a:off x="9202740" y="3648420"/>
            <a:ext cx="2015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กระทบต่อ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 MOA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11249D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ข้อตกลงทางการเมืองของพรรคภูมิใจไทย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11249D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และพรรคประชาชน 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1249D"/>
              </a:solidFill>
              <a:effectLst/>
              <a:uLnTx/>
              <a:uFillTx/>
              <a:latin typeface="DB Heavent Black" panose="02000506060000020004" pitchFamily="2" charset="-34"/>
              <a:ea typeface="+mn-ea"/>
              <a:cs typeface="DB Heavent Black" panose="02000506060000020004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B46505-06E5-58ED-8D5C-9D68381C2BED}"/>
              </a:ext>
            </a:extLst>
          </p:cNvPr>
          <p:cNvSpPr txBox="1"/>
          <p:nvPr/>
        </p:nvSpPr>
        <p:spPr>
          <a:xfrm>
            <a:off x="4924268" y="3630305"/>
            <a:ext cx="392076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“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คณะรัฐมนตรีชุดใหม่ต้องจัดให้มีการออกเสียงประชามติในประเด็นแก้ไขรัฐธรรมนูญ พ.ศ.2560 เพื่อนำไปสู่การจัดทำรัฐธรรมนูญฉบับใหม่ โดย 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สสร.ที่มาจากการเลือกตั้งโดยเร็ว</a:t>
            </a:r>
            <a:r>
              <a:rPr kumimoji="0" lang="th-TH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”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54" name="Arrow: Bent 53">
            <a:extLst>
              <a:ext uri="{FF2B5EF4-FFF2-40B4-BE49-F238E27FC236}">
                <a16:creationId xmlns:a16="http://schemas.microsoft.com/office/drawing/2014/main" id="{9790E715-18F0-5F35-6EFE-74DD29FD00DF}"/>
              </a:ext>
            </a:extLst>
          </p:cNvPr>
          <p:cNvSpPr/>
          <p:nvPr/>
        </p:nvSpPr>
        <p:spPr>
          <a:xfrm rot="10800000">
            <a:off x="11100723" y="3869250"/>
            <a:ext cx="561314" cy="506126"/>
          </a:xfrm>
          <a:prstGeom prst="bentArrow">
            <a:avLst/>
          </a:prstGeom>
          <a:solidFill>
            <a:srgbClr val="98AC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9556059-9ED3-D4CC-85A6-BFA03DD5EE2C}"/>
              </a:ext>
            </a:extLst>
          </p:cNvPr>
          <p:cNvGrpSpPr/>
          <p:nvPr/>
        </p:nvGrpSpPr>
        <p:grpSpPr>
          <a:xfrm>
            <a:off x="9541055" y="1991382"/>
            <a:ext cx="2650945" cy="597174"/>
            <a:chOff x="9541055" y="1991382"/>
            <a:chExt cx="2650945" cy="597174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DE0B2764-200A-4DCF-B33A-C3D579F89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6979" y="1997534"/>
              <a:ext cx="284693" cy="284693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AE5ED99-3B6C-C8AD-87E2-F4564D9DB2DE}"/>
                </a:ext>
              </a:extLst>
            </p:cNvPr>
            <p:cNvGrpSpPr/>
            <p:nvPr/>
          </p:nvGrpSpPr>
          <p:grpSpPr>
            <a:xfrm>
              <a:off x="9541055" y="1991382"/>
              <a:ext cx="2650945" cy="597174"/>
              <a:chOff x="9541055" y="1991382"/>
              <a:chExt cx="2650945" cy="597174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C24FC5E-2D17-451F-AC35-E03E6BEBD650}"/>
                  </a:ext>
                </a:extLst>
              </p:cNvPr>
              <p:cNvGrpSpPr/>
              <p:nvPr/>
            </p:nvGrpSpPr>
            <p:grpSpPr>
              <a:xfrm>
                <a:off x="9541055" y="2087060"/>
                <a:ext cx="2650945" cy="501496"/>
                <a:chOff x="9460055" y="2027357"/>
                <a:chExt cx="2650945" cy="501496"/>
              </a:xfrm>
            </p:grpSpPr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F25520A-255D-8C87-30CE-691F7517F3D7}"/>
                    </a:ext>
                  </a:extLst>
                </p:cNvPr>
                <p:cNvSpPr txBox="1"/>
                <p:nvPr/>
              </p:nvSpPr>
              <p:spPr>
                <a:xfrm>
                  <a:off x="9460055" y="2036410"/>
                  <a:ext cx="1559668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DB Heavent Black" panose="02000506060000020004" pitchFamily="2" charset="-34"/>
                      <a:ea typeface="+mn-ea"/>
                      <a:cs typeface="DB Heavent Black" panose="02000506060000020004" pitchFamily="2" charset="-34"/>
                    </a:rPr>
                    <a:t>ปิดทาง</a:t>
                  </a:r>
                  <a:r>
                    <a:rPr kumimoji="0" lang="th-TH" sz="2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DB Heavent Black" panose="02000506060000020004" pitchFamily="2" charset="-34"/>
                      <a:ea typeface="+mn-ea"/>
                      <a:cs typeface="DB Heavent Black" panose="02000506060000020004" pitchFamily="2" charset="-34"/>
                    </a:rPr>
                    <a:t> </a:t>
                  </a:r>
                  <a:r>
                    <a:rPr kumimoji="0" lang="th-TH" sz="2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DB Heavent Black" panose="02000506060000020004" pitchFamily="2" charset="-34"/>
                      <a:ea typeface="+mn-ea"/>
                      <a:cs typeface="DB Heavent Black" panose="02000506060000020004" pitchFamily="2" charset="-34"/>
                    </a:rPr>
                    <a:t>สสร.</a:t>
                  </a:r>
                  <a:r>
                    <a:rPr kumimoji="0" lang="th-TH" sz="2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DB Heavent Black" panose="02000506060000020004" pitchFamily="2" charset="-34"/>
                      <a:ea typeface="+mn-ea"/>
                      <a:cs typeface="DB Heavent Black" panose="02000506060000020004" pitchFamily="2" charset="-34"/>
                    </a:rPr>
                    <a:t> </a:t>
                  </a:r>
                </a:p>
              </p:txBody>
            </p: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33E584C0-5CA1-C154-F998-E620C65E6F35}"/>
                    </a:ext>
                  </a:extLst>
                </p:cNvPr>
                <p:cNvGrpSpPr/>
                <p:nvPr/>
              </p:nvGrpSpPr>
              <p:grpSpPr>
                <a:xfrm>
                  <a:off x="10682680" y="2027357"/>
                  <a:ext cx="1428320" cy="473709"/>
                  <a:chOff x="10822056" y="1903310"/>
                  <a:chExt cx="1428320" cy="473709"/>
                </a:xfrm>
              </p:grpSpPr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E2187067-E346-6B82-0DC6-3DA56C36B50C}"/>
                      </a:ext>
                    </a:extLst>
                  </p:cNvPr>
                  <p:cNvSpPr txBox="1"/>
                  <p:nvPr/>
                </p:nvSpPr>
                <p:spPr>
                  <a:xfrm>
                    <a:off x="10822056" y="1903310"/>
                    <a:ext cx="1422054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D66"/>
                        </a:solidFill>
                        <a:effectLst/>
                        <a:uLnTx/>
                        <a:uFillTx/>
                        <a:latin typeface="DB Heavent Light"/>
                        <a:ea typeface="+mn-ea"/>
                        <a:cs typeface="DB Heavent Light"/>
                      </a:rPr>
                      <a:t>จากการเลือกตั้ง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FCE04BFD-467E-849F-6229-1C231E100DE7}"/>
                      </a:ext>
                    </a:extLst>
                  </p:cNvPr>
                  <p:cNvSpPr txBox="1"/>
                  <p:nvPr/>
                </p:nvSpPr>
                <p:spPr>
                  <a:xfrm>
                    <a:off x="10828322" y="2038465"/>
                    <a:ext cx="1422054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D66"/>
                        </a:solidFill>
                        <a:effectLst/>
                        <a:uLnTx/>
                        <a:uFillTx/>
                        <a:latin typeface="DB Heavent Light"/>
                        <a:ea typeface="+mn-ea"/>
                        <a:cs typeface="DB Heavent Light"/>
                      </a:rPr>
                      <a:t>โดยตรงของประชาชน  </a:t>
                    </a: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3D66"/>
                      </a:solidFill>
                      <a:effectLst/>
                      <a:uLnTx/>
                      <a:uFillTx/>
                      <a:latin typeface="DB Heavent Light"/>
                      <a:ea typeface="+mn-ea"/>
                      <a:cs typeface="DB Heavent Light"/>
                    </a:endParaRPr>
                  </a:p>
                </p:txBody>
              </p:sp>
            </p:grp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F5E377C-24BD-C658-2C57-EBD884205FA0}"/>
                  </a:ext>
                </a:extLst>
              </p:cNvPr>
              <p:cNvSpPr txBox="1"/>
              <p:nvPr/>
            </p:nvSpPr>
            <p:spPr>
              <a:xfrm>
                <a:off x="9725839" y="1991382"/>
                <a:ext cx="8781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11249D"/>
                    </a:solidFill>
                    <a:effectLst/>
                    <a:uLnTx/>
                    <a:uFillTx/>
                    <a:latin typeface="DB Heavent Black" panose="02000506060000020004" pitchFamily="2" charset="-34"/>
                    <a:ea typeface="+mn-ea"/>
                    <a:cs typeface="DB Heavent Black" panose="02000506060000020004" pitchFamily="2" charset="-34"/>
                  </a:rPr>
                  <a:t>ศาลฯ สั่ง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11249D"/>
                  </a:solidFill>
                  <a:effectLst/>
                  <a:uLnTx/>
                  <a:uFillTx/>
                  <a:latin typeface="DB Heavent Black" panose="02000506060000020004" pitchFamily="2" charset="-34"/>
                  <a:ea typeface="+mn-ea"/>
                  <a:cs typeface="DB Heavent Black" panose="02000506060000020004" pitchFamily="2" charset="-34"/>
                </a:endParaRPr>
              </a:p>
            </p:txBody>
          </p:sp>
        </p:grpSp>
      </p:grp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3DC6ECE3-1EEE-B5AE-2A55-4B4E115ADDE3}"/>
              </a:ext>
            </a:extLst>
          </p:cNvPr>
          <p:cNvSpPr/>
          <p:nvPr/>
        </p:nvSpPr>
        <p:spPr>
          <a:xfrm rot="10800000">
            <a:off x="8921513" y="4097560"/>
            <a:ext cx="398352" cy="244444"/>
          </a:xfrm>
          <a:prstGeom prst="rightArrow">
            <a:avLst/>
          </a:prstGeom>
          <a:solidFill>
            <a:srgbClr val="98AC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EA69B87-113C-B294-F000-7F0C9981E1BA}"/>
              </a:ext>
            </a:extLst>
          </p:cNvPr>
          <p:cNvSpPr txBox="1"/>
          <p:nvPr/>
        </p:nvSpPr>
        <p:spPr>
          <a:xfrm>
            <a:off x="4906361" y="4474417"/>
            <a:ext cx="3920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แม้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MOA </a:t>
            </a:r>
            <a:r>
              <a:rPr kumimoji="0" lang="th-TH" sz="14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จะไม่ระบุชัดเจน แต่พรรคประชาชนมีจุดยืนและเคยเสนอร่างแก้ไขรัฐธรรมนูญให้มี ส.ส.ร. ที่มาจากการเลือกตั้งของประชาชนโดยตรง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8C5EA59-0E75-DA90-D9A8-C163662B45FE}"/>
              </a:ext>
            </a:extLst>
          </p:cNvPr>
          <p:cNvSpPr txBox="1"/>
          <p:nvPr/>
        </p:nvSpPr>
        <p:spPr>
          <a:xfrm>
            <a:off x="1485092" y="3721916"/>
            <a:ext cx="3220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11249D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ไทม์ไลน์การแก้ รัฐธรรมนูญ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11249D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4 เดือนของรัฐบาล “อนุทิน”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1249D"/>
              </a:solidFill>
              <a:effectLst/>
              <a:uLnTx/>
              <a:uFillTx/>
              <a:latin typeface="DB Heavent Black" panose="02000506060000020004" pitchFamily="2" charset="-34"/>
              <a:ea typeface="+mn-ea"/>
              <a:cs typeface="DB Heavent Black" panose="02000506060000020004" pitchFamily="2" charset="-3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1EB0CD-416E-BCE1-27D2-99676EC455FA}"/>
              </a:ext>
            </a:extLst>
          </p:cNvPr>
          <p:cNvSpPr txBox="1"/>
          <p:nvPr/>
        </p:nvSpPr>
        <p:spPr>
          <a:xfrm>
            <a:off x="523127" y="4641542"/>
            <a:ext cx="2115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ตามข้อเสนอของนายณัฐพงษ์ </a:t>
            </a:r>
            <a:b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</a:b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เรืองปัญญาวุฒิ หัวหน้าพรรคปชน.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E982F73-5406-BBF6-7F31-0B0CAFBE72DB}"/>
              </a:ext>
            </a:extLst>
          </p:cNvPr>
          <p:cNvSpPr txBox="1"/>
          <p:nvPr/>
        </p:nvSpPr>
        <p:spPr>
          <a:xfrm>
            <a:off x="2156942" y="5402679"/>
            <a:ext cx="82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ต.ค. 68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DB Heavent Black" panose="02000506060000020004" pitchFamily="2" charset="-34"/>
              <a:ea typeface="+mn-ea"/>
              <a:cs typeface="DB Heavent Black" panose="02000506060000020004" pitchFamily="2" charset="-3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62C34E4-97C0-5271-A718-E0BD1F2B55D5}"/>
              </a:ext>
            </a:extLst>
          </p:cNvPr>
          <p:cNvSpPr txBox="1"/>
          <p:nvPr/>
        </p:nvSpPr>
        <p:spPr>
          <a:xfrm>
            <a:off x="4082682" y="5402679"/>
            <a:ext cx="82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พ.ย. 68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DB Heavent Black" panose="02000506060000020004" pitchFamily="2" charset="-34"/>
              <a:ea typeface="+mn-ea"/>
              <a:cs typeface="DB Heavent Black" panose="02000506060000020004" pitchFamily="2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0FF4DA-3DCF-4416-803A-430BDB02F2BF}"/>
              </a:ext>
            </a:extLst>
          </p:cNvPr>
          <p:cNvSpPr txBox="1"/>
          <p:nvPr/>
        </p:nvSpPr>
        <p:spPr>
          <a:xfrm>
            <a:off x="6159261" y="5402679"/>
            <a:ext cx="82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ธ.ค. 68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DB Heavent Black" panose="02000506060000020004" pitchFamily="2" charset="-34"/>
              <a:ea typeface="+mn-ea"/>
              <a:cs typeface="DB Heavent Black" panose="02000506060000020004" pitchFamily="2" charset="-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2ED4F43-C0AD-07D8-6195-3AD3FD7D35A0}"/>
              </a:ext>
            </a:extLst>
          </p:cNvPr>
          <p:cNvSpPr txBox="1"/>
          <p:nvPr/>
        </p:nvSpPr>
        <p:spPr>
          <a:xfrm>
            <a:off x="8114498" y="5402679"/>
            <a:ext cx="82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ม.ค. 6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9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F300656-2E74-23AE-CD3E-85285DA70EF4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2980808" y="5602734"/>
            <a:ext cx="1154478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CC44326-58F0-99BC-B767-F55BCC7EDC53}"/>
              </a:ext>
            </a:extLst>
          </p:cNvPr>
          <p:cNvCxnSpPr>
            <a:cxnSpLocks/>
          </p:cNvCxnSpPr>
          <p:nvPr/>
        </p:nvCxnSpPr>
        <p:spPr>
          <a:xfrm>
            <a:off x="4906548" y="5602734"/>
            <a:ext cx="1237679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988F645-A73C-0BA4-D2AB-77392E3CA7B9}"/>
              </a:ext>
            </a:extLst>
          </p:cNvPr>
          <p:cNvCxnSpPr>
            <a:cxnSpLocks/>
          </p:cNvCxnSpPr>
          <p:nvPr/>
        </p:nvCxnSpPr>
        <p:spPr>
          <a:xfrm>
            <a:off x="6983127" y="5602734"/>
            <a:ext cx="1131371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DF4BF81-88E5-BC87-E8B9-47EF6B3C1D13}"/>
              </a:ext>
            </a:extLst>
          </p:cNvPr>
          <p:cNvSpPr txBox="1"/>
          <p:nvPr/>
        </p:nvSpPr>
        <p:spPr>
          <a:xfrm>
            <a:off x="3016938" y="4628427"/>
            <a:ext cx="144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ผลักดันแก้ “เงื่อนไข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วิธีการแก้รัฐธรรมนูญ”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3ADC3D5C-E25B-EF13-21D2-8BA793C83AF5}"/>
              </a:ext>
            </a:extLst>
          </p:cNvPr>
          <p:cNvSpPr/>
          <p:nvPr/>
        </p:nvSpPr>
        <p:spPr>
          <a:xfrm rot="5400000">
            <a:off x="2686718" y="4842738"/>
            <a:ext cx="173920" cy="11618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66FF530-722E-9261-D732-02D37A2A2200}"/>
              </a:ext>
            </a:extLst>
          </p:cNvPr>
          <p:cNvSpPr txBox="1"/>
          <p:nvPr/>
        </p:nvSpPr>
        <p:spPr>
          <a:xfrm>
            <a:off x="555436" y="5801096"/>
            <a:ext cx="1831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M Academy Light" panose="02000503000000000000" pitchFamily="2" charset="-34"/>
                <a:ea typeface="+mn-ea"/>
                <a:cs typeface="DB Heavent Light"/>
              </a:rPr>
              <a:t>ทุกพรรคการเมือง</a:t>
            </a: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ยื่นร่างแก้ไข รธน. ต่อรัฐสภาในเดือนก.ย.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E9C7B79-92BF-BD75-9C47-8DE9ACD677DC}"/>
              </a:ext>
            </a:extLst>
          </p:cNvPr>
          <p:cNvSpPr txBox="1"/>
          <p:nvPr/>
        </p:nvSpPr>
        <p:spPr>
          <a:xfrm>
            <a:off x="201705" y="5401832"/>
            <a:ext cx="82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ก.ย. 68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DB Heavent Black" panose="02000506060000020004" pitchFamily="2" charset="-34"/>
              <a:ea typeface="+mn-ea"/>
              <a:cs typeface="DB Heavent Black" panose="02000506060000020004" pitchFamily="2" charset="-34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2BFC893-0598-B926-9361-170DA3F6A7D5}"/>
              </a:ext>
            </a:extLst>
          </p:cNvPr>
          <p:cNvCxnSpPr>
            <a:cxnSpLocks/>
            <a:stCxn id="84" idx="3"/>
          </p:cNvCxnSpPr>
          <p:nvPr/>
        </p:nvCxnSpPr>
        <p:spPr>
          <a:xfrm>
            <a:off x="1025571" y="5601887"/>
            <a:ext cx="1154478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79283B6-783B-FA53-C0C2-77E2B74402F1}"/>
              </a:ext>
            </a:extLst>
          </p:cNvPr>
          <p:cNvCxnSpPr>
            <a:cxnSpLocks/>
          </p:cNvCxnSpPr>
          <p:nvPr/>
        </p:nvCxnSpPr>
        <p:spPr>
          <a:xfrm>
            <a:off x="8910218" y="5601887"/>
            <a:ext cx="2751819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>
            <a:extLst>
              <a:ext uri="{FF2B5EF4-FFF2-40B4-BE49-F238E27FC236}">
                <a16:creationId xmlns:a16="http://schemas.microsoft.com/office/drawing/2014/main" id="{5DDA8F91-5CEF-2E6D-33CF-BB9F1595B9C3}"/>
              </a:ext>
            </a:extLst>
          </p:cNvPr>
          <p:cNvSpPr/>
          <p:nvPr/>
        </p:nvSpPr>
        <p:spPr>
          <a:xfrm>
            <a:off x="3412115" y="5251689"/>
            <a:ext cx="268756" cy="268756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Black" panose="02000506060000020004" pitchFamily="2" charset="-34"/>
              <a:ea typeface="+mn-ea"/>
              <a:cs typeface="DB Heavent Black" panose="02000506060000020004" pitchFamily="2" charset="-34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E8C031F-12A9-2980-A272-CA86E977F39E}"/>
              </a:ext>
            </a:extLst>
          </p:cNvPr>
          <p:cNvSpPr/>
          <p:nvPr/>
        </p:nvSpPr>
        <p:spPr>
          <a:xfrm>
            <a:off x="5398526" y="5251689"/>
            <a:ext cx="268756" cy="268756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Black" panose="02000506060000020004" pitchFamily="2" charset="-34"/>
              <a:ea typeface="+mn-ea"/>
              <a:cs typeface="DB Heavent Black" panose="02000506060000020004" pitchFamily="2" charset="-34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B1C1816-DCE4-902A-3E9C-46318D7E0242}"/>
              </a:ext>
            </a:extLst>
          </p:cNvPr>
          <p:cNvSpPr/>
          <p:nvPr/>
        </p:nvSpPr>
        <p:spPr>
          <a:xfrm>
            <a:off x="7400081" y="5251689"/>
            <a:ext cx="268756" cy="268756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Black" panose="02000506060000020004" pitchFamily="2" charset="-34"/>
              <a:ea typeface="+mn-ea"/>
              <a:cs typeface="DB Heavent Black" panose="02000506060000020004" pitchFamily="2" charset="-34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216691BA-D3DB-B9D3-6288-A88F7F414D02}"/>
              </a:ext>
            </a:extLst>
          </p:cNvPr>
          <p:cNvSpPr/>
          <p:nvPr/>
        </p:nvSpPr>
        <p:spPr>
          <a:xfrm>
            <a:off x="9368386" y="5251689"/>
            <a:ext cx="268756" cy="268756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Black" panose="02000506060000020004" pitchFamily="2" charset="-34"/>
              <a:ea typeface="+mn-ea"/>
              <a:cs typeface="DB Heavent Black" panose="02000506060000020004" pitchFamily="2" charset="-34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610AAB6-DA2F-5281-0B32-21035A7A49FA}"/>
              </a:ext>
            </a:extLst>
          </p:cNvPr>
          <p:cNvSpPr txBox="1"/>
          <p:nvPr/>
        </p:nvSpPr>
        <p:spPr>
          <a:xfrm>
            <a:off x="4830161" y="5792430"/>
            <a:ext cx="25011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0" i="0">
                <a:effectLst/>
                <a:latin typeface="Sarabun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M Academy Light" panose="02000503000000000000" pitchFamily="2" charset="-34"/>
                <a:ea typeface="+mn-ea"/>
                <a:cs typeface="DB Heavent Light"/>
              </a:rPr>
              <a:t>รัฐสภาทำเนื้อหาให้เสร็จภายใน 4 เดือน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M Academy Light" panose="02000503000000000000" pitchFamily="2" charset="-34"/>
              <a:ea typeface="+mn-ea"/>
              <a:cs typeface="DB Heavent Light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11512D6-DACC-0FFC-B54E-2C4E83C5B65A}"/>
              </a:ext>
            </a:extLst>
          </p:cNvPr>
          <p:cNvGrpSpPr/>
          <p:nvPr/>
        </p:nvGrpSpPr>
        <p:grpSpPr>
          <a:xfrm>
            <a:off x="2567220" y="5866647"/>
            <a:ext cx="2262941" cy="199677"/>
            <a:chOff x="2567220" y="5866647"/>
            <a:chExt cx="2262941" cy="199677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15154C94-2F90-9083-358A-C190DCAF6F84}"/>
                </a:ext>
              </a:extLst>
            </p:cNvPr>
            <p:cNvCxnSpPr>
              <a:cxnSpLocks/>
              <a:endCxn id="93" idx="1"/>
            </p:cNvCxnSpPr>
            <p:nvPr/>
          </p:nvCxnSpPr>
          <p:spPr>
            <a:xfrm>
              <a:off x="2568875" y="5961707"/>
              <a:ext cx="2261286" cy="0"/>
            </a:xfrm>
            <a:prstGeom prst="line">
              <a:avLst/>
            </a:prstGeom>
            <a:ln w="28575">
              <a:solidFill>
                <a:srgbClr val="BFB4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E0EE1D0-F5AF-AA15-74D5-B3A5E77774D6}"/>
                </a:ext>
              </a:extLst>
            </p:cNvPr>
            <p:cNvCxnSpPr>
              <a:cxnSpLocks/>
            </p:cNvCxnSpPr>
            <p:nvPr/>
          </p:nvCxnSpPr>
          <p:spPr>
            <a:xfrm>
              <a:off x="2567220" y="5866647"/>
              <a:ext cx="0" cy="199677"/>
            </a:xfrm>
            <a:prstGeom prst="line">
              <a:avLst/>
            </a:prstGeom>
            <a:ln w="28575">
              <a:solidFill>
                <a:srgbClr val="BFB4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57A722D-EA08-3B55-9BBB-278E43E8FF2E}"/>
              </a:ext>
            </a:extLst>
          </p:cNvPr>
          <p:cNvGrpSpPr/>
          <p:nvPr/>
        </p:nvGrpSpPr>
        <p:grpSpPr>
          <a:xfrm>
            <a:off x="7096443" y="5870921"/>
            <a:ext cx="2932027" cy="199677"/>
            <a:chOff x="7251006" y="5870921"/>
            <a:chExt cx="2932027" cy="19967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1F4E60C-304B-E517-77E5-7506B449A994}"/>
                </a:ext>
              </a:extLst>
            </p:cNvPr>
            <p:cNvCxnSpPr>
              <a:cxnSpLocks/>
            </p:cNvCxnSpPr>
            <p:nvPr/>
          </p:nvCxnSpPr>
          <p:spPr>
            <a:xfrm>
              <a:off x="7251006" y="5961707"/>
              <a:ext cx="2932027" cy="0"/>
            </a:xfrm>
            <a:prstGeom prst="line">
              <a:avLst/>
            </a:prstGeom>
            <a:ln w="28575">
              <a:solidFill>
                <a:srgbClr val="BFB4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6D906A9-D1AF-A515-7CD5-EE27E961F1C8}"/>
                </a:ext>
              </a:extLst>
            </p:cNvPr>
            <p:cNvCxnSpPr>
              <a:cxnSpLocks/>
            </p:cNvCxnSpPr>
            <p:nvPr/>
          </p:nvCxnSpPr>
          <p:spPr>
            <a:xfrm>
              <a:off x="10174881" y="5870921"/>
              <a:ext cx="0" cy="199677"/>
            </a:xfrm>
            <a:prstGeom prst="line">
              <a:avLst/>
            </a:prstGeom>
            <a:ln w="28575">
              <a:solidFill>
                <a:srgbClr val="BFB4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038E542-0BE9-A6CF-76A8-074BADC89BC0}"/>
              </a:ext>
            </a:extLst>
          </p:cNvPr>
          <p:cNvCxnSpPr>
            <a:cxnSpLocks/>
          </p:cNvCxnSpPr>
          <p:nvPr/>
        </p:nvCxnSpPr>
        <p:spPr>
          <a:xfrm>
            <a:off x="10054223" y="5491737"/>
            <a:ext cx="0" cy="199677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9EF3C0DF-DFC8-9B26-D4C5-D790FA8BC3D0}"/>
              </a:ext>
            </a:extLst>
          </p:cNvPr>
          <p:cNvSpPr txBox="1"/>
          <p:nvPr/>
        </p:nvSpPr>
        <p:spPr>
          <a:xfrm>
            <a:off x="10054223" y="5771164"/>
            <a:ext cx="1771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0" i="0">
                <a:effectLst/>
                <a:latin typeface="Sarabun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M Academy Light" panose="02000503000000000000" pitchFamily="2" charset="-34"/>
                <a:ea typeface="+mn-ea"/>
                <a:cs typeface="DB Heavent Light"/>
              </a:rPr>
              <a:t>ยุบสภาฯ และจัดเลือกตั้งใหม่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M Academy Light" panose="02000503000000000000" pitchFamily="2" charset="-34"/>
              <a:ea typeface="+mn-ea"/>
              <a:cs typeface="DB Heavent Light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0AD739B-297F-7D99-9641-54F3393458C1}"/>
              </a:ext>
            </a:extLst>
          </p:cNvPr>
          <p:cNvSpPr txBox="1"/>
          <p:nvPr/>
        </p:nvSpPr>
        <p:spPr>
          <a:xfrm>
            <a:off x="10250520" y="5302473"/>
            <a:ext cx="14863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ภายใน 45-60 วัน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C393115-ACC6-B276-9B8E-DE8FA47C3D41}"/>
              </a:ext>
            </a:extLst>
          </p:cNvPr>
          <p:cNvSpPr txBox="1"/>
          <p:nvPr/>
        </p:nvSpPr>
        <p:spPr>
          <a:xfrm>
            <a:off x="9368386" y="6109718"/>
            <a:ext cx="11595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0" i="0">
                <a:effectLst/>
                <a:latin typeface="Sarabun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M Academy Light" panose="02000503000000000000" pitchFamily="2" charset="-34"/>
                <a:ea typeface="+mn-ea"/>
                <a:cs typeface="DB Heavent Light"/>
              </a:rPr>
              <a:t>ประชามติ ครั้งที่ 3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M Academy Light" panose="02000503000000000000" pitchFamily="2" charset="-34"/>
              <a:ea typeface="+mn-ea"/>
              <a:cs typeface="DB Heavent Light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3C92D65-E5E8-CAFB-21A3-790EA0846FC4}"/>
              </a:ext>
            </a:extLst>
          </p:cNvPr>
          <p:cNvSpPr txBox="1"/>
          <p:nvPr/>
        </p:nvSpPr>
        <p:spPr>
          <a:xfrm>
            <a:off x="2456348" y="6109718"/>
            <a:ext cx="1626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0" i="0">
                <a:effectLst/>
                <a:latin typeface="Sarabun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M Academy Light" panose="02000503000000000000" pitchFamily="2" charset="-34"/>
                <a:ea typeface="+mn-ea"/>
                <a:cs typeface="DB Heavent Light"/>
              </a:rPr>
              <a:t>ประชามติ ครั้งที่ 1 และ 2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M Academy Light" panose="02000503000000000000" pitchFamily="2" charset="-34"/>
              <a:ea typeface="+mn-ea"/>
              <a:cs typeface="DB Heavent Light"/>
            </a:endParaRP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08AED4EB-10CF-FE1E-3CC2-3AA74270C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695" y="1448985"/>
            <a:ext cx="736274" cy="736274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619598C5-D166-C2DB-65FA-38E1D0191EAD}"/>
              </a:ext>
            </a:extLst>
          </p:cNvPr>
          <p:cNvSpPr txBox="1"/>
          <p:nvPr/>
        </p:nvSpPr>
        <p:spPr>
          <a:xfrm>
            <a:off x="9414794" y="1021040"/>
            <a:ext cx="2362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rgbClr val="11249D"/>
                </a:solidFill>
                <a:effectLst/>
                <a:uLnTx/>
                <a:uFillTx/>
                <a:latin typeface="DB Heavent Black" panose="02000506060000020004" pitchFamily="2" charset="-34"/>
                <a:ea typeface="+mn-ea"/>
                <a:cs typeface="DB Heavent Black" panose="02000506060000020004" pitchFamily="2" charset="-34"/>
              </a:rPr>
              <a:t>ประชามติ ครั้งที่ 1 และ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อาจเกิดขึ้นพร้อมกัน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CFBB66BC-D05C-443D-FD9C-3166A7BF5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84" y="3773174"/>
            <a:ext cx="842015" cy="8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591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E6475B-E6B2-6FCF-C36E-CA02DFA3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ชุดมาตรการสร้างเสน่ห์ตลาดทุนไทย</a:t>
            </a:r>
            <a:r>
              <a:rPr lang="en-US"/>
              <a:t> </a:t>
            </a:r>
            <a:r>
              <a:rPr lang="en-US" sz="2400"/>
              <a:t>(Thai Capital Market Attractiveness Initiative)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0F646-B160-9E30-2B65-296136CE0574}"/>
              </a:ext>
            </a:extLst>
          </p:cNvPr>
          <p:cNvSpPr txBox="1"/>
          <p:nvPr/>
        </p:nvSpPr>
        <p:spPr>
          <a:xfrm>
            <a:off x="1129211" y="869323"/>
            <a:ext cx="1724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Quality Demand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</a:t>
            </a: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คุณภาพผู้ลงทุน)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0B365-13B4-F74D-5B15-DA5153DF2E6A}"/>
              </a:ext>
            </a:extLst>
          </p:cNvPr>
          <p:cNvSpPr txBox="1"/>
          <p:nvPr/>
        </p:nvSpPr>
        <p:spPr>
          <a:xfrm>
            <a:off x="100105" y="1700320"/>
            <a:ext cx="328583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การสร้างวัฒนธรรมการลงทุนระยะยาว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ผ่านบัญชีการลงทุนส่วนบุคคล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(Individual Investment Account)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เพื่อให้ผู้ลงทุนสามารถเปลี่ยนเงินออมเป็นเงินลงทุนระยะยาวและกระจายการลงทุนในสินทรัพย์ที่หลากหลาย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การสร้างศูนย์รวมข้อมูลพอร์ตของผู้ลงทุน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(wealth aggregator)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เพื่อการบริหารความมั่งคั่งอย่างครบวงจร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การส่งเสริมบทบาทผู้ลงทุนสถาบันในประเทศ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เพื่อเพิ่มสัดส่วนการลงทุนในตลาดทุนไทย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ขยายฐานผู้ลงทุนกลุ่มใหม่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และเพิ่มการให้บริการการลงทุนในตลาดหุ้นและผลิตภัณฑ์ของบริษัทหลักทรัพย์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E62C5-F161-047E-11DD-E30FBDE77D3F}"/>
              </a:ext>
            </a:extLst>
          </p:cNvPr>
          <p:cNvSpPr txBox="1"/>
          <p:nvPr/>
        </p:nvSpPr>
        <p:spPr>
          <a:xfrm>
            <a:off x="4359460" y="869323"/>
            <a:ext cx="1872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Attractive Supply (</a:t>
            </a: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ข้อเสนอที่ดึงดูด)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281DB-897A-09A4-7439-B4D4E8ED549C}"/>
              </a:ext>
            </a:extLst>
          </p:cNvPr>
          <p:cNvSpPr txBox="1"/>
          <p:nvPr/>
        </p:nvSpPr>
        <p:spPr>
          <a:xfrm>
            <a:off x="3228922" y="1700320"/>
            <a:ext cx="344285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การดึงดูดกิจการที่มีศักยภาพและคุณภาพ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ทั้งในประเทศและต่างประเทศ เข้าสู่ตลาดทุนไทย โดยเฉพาะการดึงดูดการจดทะเบียนของบริษัทในกลุ่ม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New Economy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เพื่อดึงดูดความสนใจของนักลงทุนต่างชาติ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การปรับขั้นตอนการออกและเสนอขายหุ้น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IPO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ให้มีประสิทธิภาพยิ่งขึ้น ทำให้กระบวนการกระชับ เน้น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“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การเปิดเผยข้อมูล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”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ลดขั้นตอนและเอกสารซับซ้อน ภายใต้การคุ้มครองผู้ลงทุนที่เหมาะสม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การยกระดับคุณภาพของบริษัทจดทะเบียน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ในปัจจุบัน ผ่านโครงการ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Jump+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และ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Value Up Program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การปรับปรุงเกณฑ์การเข้าถึงแหล่งระดมทุน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ของ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SMEs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และ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New Economy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ให้น่าสนใจ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การเปิดเผยข้อมูล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ESG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ตามมาตรฐาน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ISSB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และมุ่งผลให้เกิดการปฏิบัติจริง เพื่อดึงดูดผู้ลงทุนที่คำนึงถึงความรับผิดชอบด้าน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ESG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ในระดับสากล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A1B56D-B4D7-3EC5-488F-66C951374F0B}"/>
              </a:ext>
            </a:extLst>
          </p:cNvPr>
          <p:cNvSpPr txBox="1"/>
          <p:nvPr/>
        </p:nvSpPr>
        <p:spPr>
          <a:xfrm>
            <a:off x="8864495" y="869323"/>
            <a:ext cx="1872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Trusted Market (</a:t>
            </a: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ตลาดที่เชื่อถือได้)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7725F3-5533-625C-0680-AA94726EA0B0}"/>
              </a:ext>
            </a:extLst>
          </p:cNvPr>
          <p:cNvSpPr txBox="1"/>
          <p:nvPr/>
        </p:nvSpPr>
        <p:spPr>
          <a:xfrm>
            <a:off x="6673270" y="1700320"/>
            <a:ext cx="54186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การสร้างความเข้มแข็งในการกำกับดูแลกิจการ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ของบริษัทจดทะเบียนและการบังคับใช้กฎหมาย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การยกระดับการกำกับดูแลผู้ประกอบวิชาชีพในตลาดทุน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(gatekeepers)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เพื่อป้องปรามการกระทำที่ไม่เหมาะสม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(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เช่น ที่ปรึกษาทางการเงิน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,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ผู้สอบบัญชี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)</a:t>
            </a: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การใช้เทคโนโลยีเพิ่มช่องทางเข้าถึงข้อมูลทางการเงิน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ของบริษัทขนาดกลางและเล็ก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789EEF-FE4A-34B4-B9FE-E265AEA19023}"/>
              </a:ext>
            </a:extLst>
          </p:cNvPr>
          <p:cNvSpPr txBox="1"/>
          <p:nvPr/>
        </p:nvSpPr>
        <p:spPr>
          <a:xfrm>
            <a:off x="8440949" y="3392884"/>
            <a:ext cx="2813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Supportive Ecosystem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</a:t>
            </a: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ระบบนิเวศที่เอื้อต่อการลงทุน)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C2CC04-7EB7-5682-A438-C1F618B4D403}"/>
              </a:ext>
            </a:extLst>
          </p:cNvPr>
          <p:cNvSpPr txBox="1"/>
          <p:nvPr/>
        </p:nvSpPr>
        <p:spPr>
          <a:xfrm>
            <a:off x="6673269" y="4223881"/>
            <a:ext cx="54186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นำเทคโนโลยีมาใช้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เพื่อเพิ่มการเข้าถึงการลงทุนของผู้ลงทุนรายย่อย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(Inclusion) 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และเปลี่ยนผ่านตลาดทุนสู่ 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ตลาดทุนดิจิทัล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(Digital Capital Market)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หรือ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tokenization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การเพิ่มศักยภาพของผู้ประกอบธุรกิจในตลาดทุน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ในการสร้างผลิตภัณฑ์การลงทุนที่หลากหลาย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ทบทวนหลักเกณฑ์การซื้อขาย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ให้สอดคล้องกับพฤติกรรมของผู้ลงทุน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การให้ผู้ลงทุนต่างประเทศสามารถใช้สิทธิ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e-proxy</a:t>
            </a:r>
            <a:r>
              <a:rPr kumimoji="0" lang="th-TH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ได้สะดวกยิ่งขึ้น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0948E3-9D55-1A02-1EBE-CBCD4D990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49" y="976838"/>
            <a:ext cx="606238" cy="6062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7390FBE-6B5F-F52B-0BE1-5E446922E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725" y="976838"/>
            <a:ext cx="660735" cy="6607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9CDDBD6-CE74-274D-F431-949872264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160" y="976838"/>
            <a:ext cx="673579" cy="6735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F551436-C9EA-8E4D-97E0-55E0009DF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5207" y="3525516"/>
            <a:ext cx="600373" cy="60037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D10B883-8B56-7502-82CD-A3559EB7E084}"/>
              </a:ext>
            </a:extLst>
          </p:cNvPr>
          <p:cNvSpPr txBox="1"/>
          <p:nvPr/>
        </p:nvSpPr>
        <p:spPr>
          <a:xfrm>
            <a:off x="10570854" y="751440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7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Oct 25</a:t>
            </a:r>
          </a:p>
        </p:txBody>
      </p:sp>
      <p:pic>
        <p:nvPicPr>
          <p:cNvPr id="4102" name="Picture 6" descr="May be an image of 4 people and text that says 'สวายสรร ลูล SET กลต สภาธุรกิจ ตลาดทุนไทย 9 FETCO งานแถลงข่าว &quot;ชุดมาตรการสร้างเสน่หิตลาดทุนไทย &quot;ชุดมาตรก &quot;ชุดมาตรการสร้างเสน่ น่ห์ตลาดทุนไทย&quot; ไทย&quot; 6 ตุลาคม 2568'">
            <a:extLst>
              <a:ext uri="{FF2B5EF4-FFF2-40B4-BE49-F238E27FC236}">
                <a16:creationId xmlns:a16="http://schemas.microsoft.com/office/drawing/2014/main" id="{D2E894D6-451B-6629-4B1C-56E34852B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" b="19873"/>
          <a:stretch>
            <a:fillRect/>
          </a:stretch>
        </p:blipFill>
        <p:spPr bwMode="auto">
          <a:xfrm>
            <a:off x="371802" y="5323039"/>
            <a:ext cx="2772842" cy="117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DE7C1F9-6B31-AAF6-CF37-E08160F28981}"/>
              </a:ext>
            </a:extLst>
          </p:cNvPr>
          <p:cNvSpPr txBox="1"/>
          <p:nvPr/>
        </p:nvSpPr>
        <p:spPr>
          <a:xfrm>
            <a:off x="6756054" y="6262315"/>
            <a:ext cx="3784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https://www.sec.or.th/TH/Pages/News_Detail.aspx?SECID=12111</a:t>
            </a:r>
          </a:p>
        </p:txBody>
      </p:sp>
    </p:spTree>
    <p:extLst>
      <p:ext uri="{BB962C8B-B14F-4D97-AF65-F5344CB8AC3E}">
        <p14:creationId xmlns:p14="http://schemas.microsoft.com/office/powerpoint/2010/main" val="22724158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DD5C9E2-D21D-7345-1CF4-6BC1E4E4E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9838A-77AF-DAEE-71DC-FCD8A7286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ปฏิรูปเกณฑ์ </a:t>
            </a:r>
            <a:r>
              <a:rPr lang="en-US"/>
              <a:t>IPO: </a:t>
            </a:r>
            <a:r>
              <a:rPr lang="th-TH"/>
              <a:t>เปรียบเทียบปัจจุบันกับแนวทางใหม่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89D19F-3EF3-3D3C-7BF8-9BD73F5DC7C7}"/>
              </a:ext>
            </a:extLst>
          </p:cNvPr>
          <p:cNvSpPr txBox="1"/>
          <p:nvPr/>
        </p:nvSpPr>
        <p:spPr>
          <a:xfrm>
            <a:off x="458354" y="886844"/>
            <a:ext cx="113549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การเปรียบเทียบเกณฑ์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IPO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ระหว่าง 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หลักเกณฑ์ปัจจุบัน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และ 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แนวทางปฏิรูปที่นำเสนอในวันที่ 6 ตุลาคม 2568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เป็นการเปรียบเทียบระหว่างข้อกำหนดที่มีผลบังคับใช้ในปัจจุบัน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</a:b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กับทิศทางและเป้าหมายการผ่อนคลายกฎเกณฑ์ภายใต้โครงการปฏิรูปตลาดทุน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ข้อมูล ณ วันที่ 6 ตุลาคม 2568 ได้มีการประกาศ 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"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Thai Capital Market Attractiveness Initiative"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 (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มาตรการสร้างเสน่ห์ตลาดทุนไทย) ซึ่งเป็นการริเริ่มร่วมกันระหว่างกระทรวงการคลัง, สำนักงานคณะกรรมการกำกับหลักทรัพย์และตลาดหลักทรัพย์ (ก.ล.ต.), ตลาดหลักทรัพย์แห่งประเทศไทย (ตลท.), และองค์กรภาคเอกชน เพื่อปฏิรูปตลาดทุนไทย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9CA239-3CE8-81A7-817F-430982DD2FDA}"/>
              </a:ext>
            </a:extLst>
          </p:cNvPr>
          <p:cNvGraphicFramePr>
            <a:graphicFrameLocks noGrp="1"/>
          </p:cNvGraphicFramePr>
          <p:nvPr/>
        </p:nvGraphicFramePr>
        <p:xfrm>
          <a:off x="571498" y="2174313"/>
          <a:ext cx="11077578" cy="4128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3652">
                  <a:extLst>
                    <a:ext uri="{9D8B030D-6E8A-4147-A177-3AD203B41FA5}">
                      <a16:colId xmlns:a16="http://schemas.microsoft.com/office/drawing/2014/main" val="734829075"/>
                    </a:ext>
                  </a:extLst>
                </a:gridCol>
                <a:gridCol w="4095750">
                  <a:extLst>
                    <a:ext uri="{9D8B030D-6E8A-4147-A177-3AD203B41FA5}">
                      <a16:colId xmlns:a16="http://schemas.microsoft.com/office/drawing/2014/main" val="4054798579"/>
                    </a:ext>
                  </a:extLst>
                </a:gridCol>
                <a:gridCol w="4448176">
                  <a:extLst>
                    <a:ext uri="{9D8B030D-6E8A-4147-A177-3AD203B41FA5}">
                      <a16:colId xmlns:a16="http://schemas.microsoft.com/office/drawing/2014/main" val="1623380446"/>
                    </a:ext>
                  </a:extLst>
                </a:gridCol>
              </a:tblGrid>
              <a:tr h="72522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ประเด็นการเปรียบเทียบ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เกณฑ์เดิม (โดยนัย) หรือ สถานการณ์ปัจจุบัน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>
                          <a:solidFill>
                            <a:schemeClr val="bg1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แนวทางปฏิรูปภายใต้ 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Thai Capital Market Attractiveness Initiative (Attractive Supply)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354071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จุดเน้นของกระบวนการ </a:t>
                      </a:r>
                      <a:r>
                        <a:rPr lang="en-US" sz="1800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IPO</a:t>
                      </a:r>
                      <a:endParaRPr lang="en-US" sz="180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th-TH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การปฏิบัติตามเกณฑ์คุณสมบัติทางการเงินที่เข้มงวด </a:t>
                      </a:r>
                      <a:br>
                        <a:rPr lang="th-TH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</a:br>
                      <a:r>
                        <a:rPr lang="th-TH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(เช่น เกณฑ์กำไร) และเอกสารจำนวนมาก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th-TH" sz="1800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การปรับปรุงขั้นตอนให้กระชับและมีประสิทธิภาพ</a:t>
                      </a:r>
                      <a:r>
                        <a:rPr lang="th-TH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เพื่อให้ตลาดทุนไทยสามารถแข่งขันได้ในระดับภูมิภาค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482122"/>
                  </a:ext>
                </a:extLst>
              </a:tr>
              <a:tr h="72005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การกำกับดูแล</a:t>
                      </a:r>
                      <a:endParaRPr lang="th-TH" sz="180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th-TH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การตรวจสอบรายละเอียดและความถูกต้องของข้อมูล/งบการเงินโดยหน่วยงานกำกับดูแล (ก.ล.ต. ใช้เวลาพิจารณาถึง 119 วัน)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th-TH" sz="1800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เน้น "การเปิดเผยข้อมูล" (</a:t>
                      </a:r>
                      <a:r>
                        <a:rPr lang="en-US" sz="1800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Disclosure)</a:t>
                      </a:r>
                      <a:r>
                        <a:rPr lang="en-US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</a:t>
                      </a:r>
                      <a:r>
                        <a:rPr lang="th-TH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เป็นสำคัญ ภายใต้การคุ้มครองผู้ลงทุนที่เหมาะสม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031855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การดึงดูดบริษัท</a:t>
                      </a:r>
                      <a:endParaRPr lang="th-TH" sz="180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th-TH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เน้นบริษัทที่มีประวัติผลประกอบการตามเกณฑ์กำไร (</a:t>
                      </a:r>
                      <a:r>
                        <a:rPr lang="en-US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Profit Test) </a:t>
                      </a:r>
                      <a:r>
                        <a:rPr lang="th-TH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และทุนจดทะเบียนขั้นต่ำที่กำหนด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th-TH" sz="1800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ดึงดูดกิจการที่มีศักยภาพและคุณภาพ</a:t>
                      </a:r>
                      <a:r>
                        <a:rPr lang="th-TH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โดยเฉพาะอย่างยิ่ง </a:t>
                      </a:r>
                      <a:r>
                        <a:rPr lang="th-TH" sz="1800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กลุ่มธุรกิจ </a:t>
                      </a:r>
                      <a:r>
                        <a:rPr lang="en-US" sz="1800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New Economy</a:t>
                      </a:r>
                      <a:endParaRPr lang="en-US" sz="180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383285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บริษัทต่างชาติ</a:t>
                      </a:r>
                      <a:endParaRPr lang="th-TH" sz="180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th-TH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การจดทะเบียนของบริษัทต่างชาติมีความซับซ้อน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th-TH" sz="1800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ผ่อนคลายกฎเกณฑ์การจดทะเบียนของบริษัทต่างชาติ</a:t>
                      </a:r>
                      <a:r>
                        <a:rPr lang="th-TH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เพื่อดึงดูดนักลงทุนทั่วโลก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2986"/>
                  </a:ext>
                </a:extLst>
              </a:tr>
              <a:tr h="50765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1800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การจัดทำเอกสาร</a:t>
                      </a:r>
                      <a:endParaRPr lang="th-TH" sz="1800">
                        <a:effectLst/>
                        <a:latin typeface="DB Heavent Light" panose="02000506060000020004" pitchFamily="2" charset="-34"/>
                        <a:cs typeface="DB Heavent Light" panose="02000506060000020004" pitchFamily="2" charset="-34"/>
                      </a:endParaRP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th-TH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มีขั้นตอนและเอกสารที่ซับซ้อน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th-TH" sz="1800" b="1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ลดขั้นตอนและลดเอกสารซับซ้อน</a:t>
                      </a:r>
                      <a:r>
                        <a:rPr lang="th-TH" sz="1800">
                          <a:effectLst/>
                          <a:latin typeface="DB Heavent Light" panose="02000506060000020004" pitchFamily="2" charset="-34"/>
                          <a:cs typeface="DB Heavent Light" panose="02000506060000020004" pitchFamily="2" charset="-34"/>
                        </a:rPr>
                        <a:t> ในกระบวนการออกและเสนอขายหุ้น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3975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F481693-1303-FFE4-C213-F9DB88AF43F7}"/>
              </a:ext>
            </a:extLst>
          </p:cNvPr>
          <p:cNvSpPr txBox="1"/>
          <p:nvPr/>
        </p:nvSpPr>
        <p:spPr>
          <a:xfrm>
            <a:off x="10570854" y="751440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7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Oct 25</a:t>
            </a:r>
          </a:p>
        </p:txBody>
      </p:sp>
    </p:spTree>
    <p:extLst>
      <p:ext uri="{BB962C8B-B14F-4D97-AF65-F5344CB8AC3E}">
        <p14:creationId xmlns:p14="http://schemas.microsoft.com/office/powerpoint/2010/main" val="4208446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E209B9-7E13-8EC4-8593-E8F2564C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คำแถลงนโยบาย ของรัฐบาลอนุทิน</a:t>
            </a:r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D37CEED-E82C-562B-4737-E7DF83E5B9FE}"/>
              </a:ext>
            </a:extLst>
          </p:cNvPr>
          <p:cNvGraphicFramePr>
            <a:graphicFrameLocks noGrp="1"/>
          </p:cNvGraphicFramePr>
          <p:nvPr/>
        </p:nvGraphicFramePr>
        <p:xfrm>
          <a:off x="790869" y="1227318"/>
          <a:ext cx="10610261" cy="237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1354">
                  <a:extLst>
                    <a:ext uri="{9D8B030D-6E8A-4147-A177-3AD203B41FA5}">
                      <a16:colId xmlns:a16="http://schemas.microsoft.com/office/drawing/2014/main" val="2864838211"/>
                    </a:ext>
                  </a:extLst>
                </a:gridCol>
                <a:gridCol w="8618907">
                  <a:extLst>
                    <a:ext uri="{9D8B030D-6E8A-4147-A177-3AD203B41FA5}">
                      <a16:colId xmlns:a16="http://schemas.microsoft.com/office/drawing/2014/main" val="22921236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เป้าหมาย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นโยบายหลักและมาตรการ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335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สร้างรายได้ ลดรายจ่าย</a:t>
                      </a:r>
                      <a:endParaRPr lang="th-TH" sz="2000">
                        <a:effectLst/>
                        <a:latin typeface="DB Heavent" panose="02000506060000020004" pitchFamily="2" charset="-34"/>
                        <a:cs typeface="DB Heavent" panose="0200050606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000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ลดค่าใช้จ่ายในชีวิตประจำวัน (ค่าพลังงาน, ค่าน้ำดื่มสะอาด, ค่าโดยสาร, ค่าผ่านทาง) และจัดทำโครงการ </a:t>
                      </a: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"คนละครึ่ง"</a:t>
                      </a:r>
                      <a:endParaRPr lang="th-TH" sz="2000">
                        <a:effectLst/>
                        <a:latin typeface="DB Heavent" panose="02000506060000020004" pitchFamily="2" charset="-34"/>
                        <a:cs typeface="DB Heavent" panose="02000506060000020004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532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แก้ไขหนี้สิน/สภาพคล่อง</a:t>
                      </a:r>
                      <a:endParaRPr lang="th-TH" sz="2000">
                        <a:effectLst/>
                        <a:latin typeface="DB Heavent" panose="02000506060000020004" pitchFamily="2" charset="-34"/>
                        <a:cs typeface="DB Heavent" panose="0200050606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000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ช่วยเหลือหนี้รายบุคคลในระบบ รายละไม่เกิน </a:t>
                      </a: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หนึ่งแสนบาท</a:t>
                      </a:r>
                      <a:r>
                        <a:rPr lang="th-TH" sz="2000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. เพิ่มสภาพคล่องให้ </a:t>
                      </a:r>
                      <a:r>
                        <a:rPr lang="en-US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SMEs</a:t>
                      </a:r>
                      <a:r>
                        <a:rPr lang="en-US" sz="2000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 </a:t>
                      </a:r>
                      <a:r>
                        <a:rPr lang="th-TH" sz="2000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รายละไม่เกิน </a:t>
                      </a: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หนึ่งล้านบาท</a:t>
                      </a:r>
                      <a:endParaRPr lang="th-TH" sz="2000">
                        <a:effectLst/>
                        <a:latin typeface="DB Heavent" panose="02000506060000020004" pitchFamily="2" charset="-34"/>
                        <a:cs typeface="DB Heavent" panose="02000506060000020004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5296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การออม</a:t>
                      </a:r>
                      <a:endParaRPr lang="th-TH" sz="2000">
                        <a:effectLst/>
                        <a:latin typeface="DB Heavent" panose="02000506060000020004" pitchFamily="2" charset="-34"/>
                        <a:cs typeface="DB Heavent" panose="0200050606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000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เพิ่มโอกาสให้ประชาชนรายย่อยซื้อ </a:t>
                      </a: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พันธบัตรรัฐบาล</a:t>
                      </a:r>
                      <a:r>
                        <a:rPr lang="th-TH" sz="2000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. พัฒนาผลิตภัณฑ์ </a:t>
                      </a: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สลากเพื่อการออม</a:t>
                      </a:r>
                      <a:endParaRPr lang="th-TH" sz="2000">
                        <a:effectLst/>
                        <a:latin typeface="DB Heavent" panose="02000506060000020004" pitchFamily="2" charset="-34"/>
                        <a:cs typeface="DB Heavent" panose="02000506060000020004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6254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การท่องเที่ยว</a:t>
                      </a:r>
                      <a:endParaRPr lang="th-TH" sz="2000">
                        <a:effectLst/>
                        <a:latin typeface="DB Heavent" panose="02000506060000020004" pitchFamily="2" charset="-34"/>
                        <a:cs typeface="DB Heavent" panose="0200050606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000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ฟื้นความเชื่อมั่น โดยเน้นการสร้าง </a:t>
                      </a: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ความปลอดภัย</a:t>
                      </a:r>
                      <a:r>
                        <a:rPr lang="th-TH" sz="2000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 และกระตุ้นการท่องเที่ยว </a:t>
                      </a: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เมืองรอง</a:t>
                      </a:r>
                      <a:endParaRPr lang="th-TH" sz="2000">
                        <a:effectLst/>
                        <a:latin typeface="DB Heavent" panose="02000506060000020004" pitchFamily="2" charset="-34"/>
                        <a:cs typeface="DB Heavent" panose="02000506060000020004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909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การค้า/การลงทุน</a:t>
                      </a:r>
                      <a:endParaRPr lang="th-TH" sz="2000">
                        <a:effectLst/>
                        <a:latin typeface="DB Heavent" panose="02000506060000020004" pitchFamily="2" charset="-34"/>
                        <a:cs typeface="DB Heavent" panose="02000506060000020004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000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จัดตั้ง </a:t>
                      </a:r>
                      <a:r>
                        <a:rPr lang="th-TH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"ทีมไทยแลนด์"</a:t>
                      </a:r>
                      <a:r>
                        <a:rPr lang="th-TH" sz="2000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 เพื่อเปิดตลาดใหม่ (ตะวันออกกลาง, แอฟริกา). ผลักดันไทยเข้าเป็นสมาชิก </a:t>
                      </a:r>
                      <a:r>
                        <a:rPr lang="en-US" sz="2000" b="1">
                          <a:effectLst/>
                          <a:latin typeface="DB Heavent" panose="02000506060000020004" pitchFamily="2" charset="-34"/>
                          <a:cs typeface="DB Heavent" panose="02000506060000020004" pitchFamily="2" charset="-34"/>
                        </a:rPr>
                        <a:t>OECD</a:t>
                      </a:r>
                      <a:endParaRPr lang="en-US" sz="2000">
                        <a:effectLst/>
                        <a:latin typeface="DB Heavent" panose="02000506060000020004" pitchFamily="2" charset="-34"/>
                        <a:cs typeface="DB Heavent" panose="02000506060000020004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0785516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7F00100C-4327-2FFB-F88F-71B26DC69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96" y="827208"/>
            <a:ext cx="41909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นโยบายด้านเศรษฐกิจ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</a:t>
            </a:r>
            <a:r>
              <a:rPr kumimoji="0" lang="th-TH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สร้างความเชื่อมั่นและลดภาระ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)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DF5508D-87DF-7875-AA17-5FA30D924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97" y="3804813"/>
            <a:ext cx="3775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นโยบายด้านความมั่นคง</a:t>
            </a:r>
            <a:endParaRPr kumimoji="0" lang="en-US" altLang="en-US" sz="2000" b="1" i="0" u="sng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B24568-B4ED-1ACB-C038-1002D3CB9C87}"/>
              </a:ext>
            </a:extLst>
          </p:cNvPr>
          <p:cNvSpPr txBox="1"/>
          <p:nvPr/>
        </p:nvSpPr>
        <p:spPr>
          <a:xfrm>
            <a:off x="833596" y="4150692"/>
            <a:ext cx="40524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กรณีพิพาทไทย-กัมพูชา: เร่งแก้ไขด้วยแนวทางสันติภาพ รักษาอธิปไตยและเขตแดนที่เป็นของไทย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จะดำเนินการ ทำประชามติ เพื่อให้ประชาชนมีส่วนร่วมในการตัดสินใจให้ความเห็นต่อการยกเลิกบันทึกความเข้าใจ (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MoU)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ระหว่างไทย-กัมพูชา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ชายแดนใต้: เร่งสร้างสภาพแวดล้อมที่ปลอดภัยควบคู่กับการพัฒนาเศรษฐกิจและยกระดับคุณภาพชีวิต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ECFBED8-E690-D7FC-7795-4F2CF84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9723" y="3804813"/>
            <a:ext cx="3775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นโยบายด้านสังคมและนิติธรรม (คืนความสงบสุข)</a:t>
            </a:r>
            <a:endParaRPr kumimoji="0" lang="en-US" altLang="en-US" sz="2000" b="1" i="0" u="sng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B6A844-3CB6-DE1C-5B29-79D389A919A9}"/>
              </a:ext>
            </a:extLst>
          </p:cNvPr>
          <p:cNvSpPr txBox="1"/>
          <p:nvPr/>
        </p:nvSpPr>
        <p:spPr>
          <a:xfrm>
            <a:off x="5629723" y="4150692"/>
            <a:ext cx="65924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6213" indent="-176213">
              <a:buFont typeface="Arial" panose="020B0604020202020204" pitchFamily="34" charset="0"/>
              <a:buChar char="•"/>
              <a:defRPr sz="2000">
                <a:latin typeface="DB Heavent" panose="02000506060000020004" pitchFamily="2" charset="-34"/>
                <a:cs typeface="DB Heavent" panose="02000506060000020004" pitchFamily="2" charset="-34"/>
              </a:defRPr>
            </a:lvl1pPr>
          </a:lstStyle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ปราบปรามการพนันผิดกฎหมายทุกรูปแบบอย่างจริงจัง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ไม่สนับสนุนให้มีการประกอบธุรกิจการพนันทุกชนิดให้เป็นธุรกิจที่ถูกกฎหมาย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การละเว้นการบังคับใช้กฎหมายปราบปรามยาเสพติด บ่อนการพนัน อาชญากรรมข้ามชาติ ภัยไซเบอร์ หรือการใช้กฎหมายเพื่อประโยชน์ทางการเมือง ถือเป็น ความผิดทางวินัยร้ายแรงและต้องดำเนินการทางอาญา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ขจัดทุจริตและประพฤติมิชอบอย่างเด็ดขาด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5BBC8C-833D-01CE-3B7C-42412BD0811D}"/>
              </a:ext>
            </a:extLst>
          </p:cNvPr>
          <p:cNvSpPr txBox="1"/>
          <p:nvPr/>
        </p:nvSpPr>
        <p:spPr>
          <a:xfrm>
            <a:off x="10797003" y="758435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30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Sep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422790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32522B-9949-2F62-60D3-0ADC7BE0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คำแถลงนโยบาย ของรัฐบาลอนุทิน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CDC2CA-D230-1EEC-BB97-866D60F11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20" y="912386"/>
            <a:ext cx="41909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นโยบายด้านภัยธรรมชาติและสิ่งแวดล้อม</a:t>
            </a:r>
            <a:endParaRPr kumimoji="0" lang="en-US" altLang="en-US" sz="2000" b="1" i="0" u="sng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2C9C2-8DC0-1E4F-C18A-ADFB623927C0}"/>
              </a:ext>
            </a:extLst>
          </p:cNvPr>
          <p:cNvSpPr txBox="1"/>
          <p:nvPr/>
        </p:nvSpPr>
        <p:spPr>
          <a:xfrm>
            <a:off x="624620" y="1312496"/>
            <a:ext cx="113884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6213" indent="-176213">
              <a:buFont typeface="Arial" panose="020B0604020202020204" pitchFamily="34" charset="0"/>
              <a:buChar char="•"/>
              <a:defRPr sz="2000">
                <a:latin typeface="DB Heavent" panose="02000506060000020004" pitchFamily="2" charset="-34"/>
                <a:cs typeface="DB Heavent" panose="02000506060000020004" pitchFamily="2" charset="-34"/>
              </a:defRPr>
            </a:lvl1pPr>
          </a:lstStyle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เป้าหมายสังคมคาร์บอนต่ำ: ประกาศให้ไทยบรรลุเป้าหมายการปล่อยก๊าซเรือนกระจกสุทธิเป็นศูนย์ภายในปี พ.ศ. 2593 (ค.ศ.2050)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ส่งเสริมและสนับสนุนการใช้ พลังงานสะอาด (เช่น พลังงานแสงอาทิตย์, ยานยนต์ไฟฟ้า/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EV)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แก้ปัญหา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PM2.5: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กำหนดมาตรการมิให้ นำเข้าสินค้าเกษตรที่มีการเผา จากประเทศเพื่อนบ้าน และส่งเสริมเกษตรกรที่เป็นมิตรต่อสิ่งแวดล้อม (ลดการเผาในประเทศ)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การบริหารจัดการน้ำ: อนุรักษ์ ฟื้นฟู และบริหารจัดการทรัพยากรน้ำอย่างเป็นระบบ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จัดตั้ง ตลาดซื้อขายคาร์บอนเครดิต ที่ได้มาตรฐานสากล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6D59125-8FB0-1EB1-A0C9-A9408270F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19" y="3343822"/>
            <a:ext cx="41909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นโยบายด้านการบริหารภาครัฐและการปฏิรูปกฎหมาย</a:t>
            </a:r>
            <a:endParaRPr kumimoji="0" lang="en-US" altLang="en-US" sz="2000" b="1" i="0" u="sng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A1022F-9D81-4280-C326-DDC5FBAB64BB}"/>
              </a:ext>
            </a:extLst>
          </p:cNvPr>
          <p:cNvSpPr txBox="1"/>
          <p:nvPr/>
        </p:nvSpPr>
        <p:spPr>
          <a:xfrm>
            <a:off x="624619" y="3829111"/>
            <a:ext cx="107083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6213" indent="-176213">
              <a:buFont typeface="Arial" panose="020B0604020202020204" pitchFamily="34" charset="0"/>
              <a:buChar char="•"/>
              <a:defRPr sz="2000">
                <a:latin typeface="DB Heavent" panose="02000506060000020004" pitchFamily="2" charset="-34"/>
                <a:cs typeface="DB Heavent" panose="02000506060000020004" pitchFamily="2" charset="-34"/>
              </a:defRPr>
            </a:lvl1pPr>
          </a:lstStyle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รัฐบาลดิจิทัล: เร่งรัดการพัฒนาที่เชื่อมโยงกันทั้งระบบ และผลักดันการเปิดเผย ข้อมูลเปิดของภาครัฐ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ปฏิรูปกฎหมาย (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Guillotine):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ยกเลิกกฎหมายและกฎระเบียบที่เป็นอุปสรรคและสร้างภาระที่ไม่จำเป็นแก่ประชาชนและภาคธุรกิจ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ริเริ่มเสนอกฎหมายเกี่ยวกับ เศรษฐกิจแพลตฟอร์มดิจิทัล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0" i="0" u="sng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การดำเนินการต่อเนื่องและวินัยการคลัง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รัฐบาลจะดำเนินการให้สอดคล้องกับหน้าที่ของรัฐ แนวนโยบายแห่งรัฐ และ ยุทธศาสตร์ชาติ (6 ด้าน) อย่างต่อเนื่อง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การใช้จ่ายงบประมาณจะอยู่ภายใต้ กรอบวินัยการเงินการคลัง อย่างเคร่งครัด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9DA726-7674-799C-A54D-DB3AB3096879}"/>
              </a:ext>
            </a:extLst>
          </p:cNvPr>
          <p:cNvSpPr txBox="1"/>
          <p:nvPr/>
        </p:nvSpPr>
        <p:spPr>
          <a:xfrm>
            <a:off x="10797003" y="758435"/>
            <a:ext cx="1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30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Sep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2492522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2017C-06EA-AE84-612B-82052901D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322" y="368756"/>
            <a:ext cx="11574063" cy="3060244"/>
          </a:xfrm>
        </p:spPr>
        <p:txBody>
          <a:bodyPr anchor="ctr"/>
          <a:lstStyle/>
          <a:p>
            <a:pPr algn="l"/>
            <a:r>
              <a:rPr lang="th-TH" sz="8800"/>
              <a:t>กำไรตลาดหุ้น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437411-B281-343C-9FA9-1608C9047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57" y="5169594"/>
            <a:ext cx="11790686" cy="1505843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E6A2AA2-C4D6-7677-B8DB-EF2BD5082341}"/>
              </a:ext>
            </a:extLst>
          </p:cNvPr>
          <p:cNvSpPr txBox="1">
            <a:spLocks/>
          </p:cNvSpPr>
          <p:nvPr/>
        </p:nvSpPr>
        <p:spPr>
          <a:xfrm>
            <a:off x="3431704" y="652025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94A16-F757-4587-9A9D-DD6AF91B7C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D66">
                    <a:lumMod val="5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D66">
                  <a:lumMod val="50000"/>
                </a:srgbClr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2172233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1FB8E4-F340-2739-9C3B-8EECA935A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25" y="0"/>
            <a:ext cx="11743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434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565F-E383-8E5B-072D-94732E227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ผลประกอบการหุ้นธนาคาร ออกมาดีเกินคาด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40443-5D4B-1924-717C-BBDF97779350}"/>
              </a:ext>
            </a:extLst>
          </p:cNvPr>
          <p:cNvSpPr txBox="1"/>
          <p:nvPr/>
        </p:nvSpPr>
        <p:spPr>
          <a:xfrm>
            <a:off x="299214" y="876300"/>
            <a:ext cx="12083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/>
              <a:t>ผลประกอบการหุ้นกลุ่มธนาคาร ไตรมาสนี้ ออกมาดีกว่าคาด จบลงไปที่ 7.3 หมื่นลบ. สูงขึ้น 14%</a:t>
            </a:r>
            <a:r>
              <a:rPr lang="en-US" sz="3200" dirty="0" err="1"/>
              <a:t>yoy</a:t>
            </a:r>
            <a:r>
              <a:rPr lang="en-US" sz="3200" dirty="0"/>
              <a:t> </a:t>
            </a:r>
            <a:r>
              <a:rPr lang="th-TH" sz="3200" dirty="0"/>
              <a:t>และ 11%</a:t>
            </a:r>
            <a:r>
              <a:rPr lang="en-US" sz="3200" dirty="0" err="1"/>
              <a:t>qoq</a:t>
            </a:r>
            <a:r>
              <a:rPr lang="en-US" sz="3200" dirty="0"/>
              <a:t> </a:t>
            </a:r>
            <a:r>
              <a:rPr lang="th-TH" sz="3200" dirty="0"/>
              <a:t>น่าจะยังเป็นหุ้นกลุ่มที่หนุนตลาดได้อยู่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0C6FC-AE24-3C89-589D-E57AEF343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1953518"/>
            <a:ext cx="11687175" cy="451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794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FE5B34-86D6-3FDD-9320-1F50EFB8E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06" y="1107281"/>
            <a:ext cx="11581788" cy="411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85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034A92-72C2-D3C2-E1A0-E3C8FE95C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36" y="908326"/>
            <a:ext cx="7082648" cy="9017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C162414-3502-93A6-7E9E-07D5F5A01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ประเมินกำไรตลาด 3</a:t>
            </a:r>
            <a:r>
              <a:rPr lang="en-US"/>
              <a:t>Q-25  #1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7A751A-B593-CAD6-EC2E-BA79CE71C6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39150" y="885882"/>
            <a:ext cx="3669147" cy="5730297"/>
          </a:xfrm>
        </p:spPr>
        <p:txBody>
          <a:bodyPr/>
          <a:lstStyle/>
          <a:p>
            <a:pPr marL="228600" indent="-168275"/>
            <a:r>
              <a:rPr lang="th-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เงินบาท  32.73 บาท ใกล้เคียงปลายไตรมาสก่อน แต่ระหว่างไตรมาส แข็งค่าไปถึง 31.50 บาท หุ้นที่มีรายได้เป็น 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USD </a:t>
            </a:r>
            <a:r>
              <a:rPr lang="th-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จะถูกกระทบ</a:t>
            </a:r>
          </a:p>
          <a:p>
            <a:pPr marL="228600" indent="-168275"/>
            <a:r>
              <a:rPr lang="th-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ราคาน้ำมันดิบ 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Brent  $62.35 </a:t>
            </a:r>
            <a:r>
              <a:rPr lang="th-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ต่ำกว่าปลายไตรมาสก่อน ราว 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$3 </a:t>
            </a:r>
            <a:r>
              <a:rPr lang="th-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เหรียญ  แต่ระหว่างไตรมาส ราคาค่อนข้างดี โรงกลั่นฯ อาจมี 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stock loss </a:t>
            </a:r>
            <a:r>
              <a:rPr lang="th-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แต่ไม่น่าเยอะ</a:t>
            </a:r>
          </a:p>
          <a:p>
            <a:pPr marL="228600" indent="-168275"/>
            <a:r>
              <a:rPr lang="th-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หุ้นที่กำไรสูง ยังคงเกาะอยู่ที่กลุ่มธนาคาร และ 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PTT</a:t>
            </a:r>
            <a:endParaRPr lang="th-TH"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168275"/>
            <a:endParaRPr lang="en-US"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75B9B-06FD-D081-114E-10CDB68AD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678" y="3529352"/>
            <a:ext cx="6053853" cy="2420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449CD5-14F3-1727-1015-DBB41C98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77969"/>
            <a:ext cx="2343150" cy="1666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62577-8785-3B26-ED2F-A0012EE0D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750" y="4038599"/>
            <a:ext cx="2343150" cy="1666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C313F0-64F5-011A-B39C-09BB84010BAB}"/>
              </a:ext>
            </a:extLst>
          </p:cNvPr>
          <p:cNvSpPr txBox="1"/>
          <p:nvPr/>
        </p:nvSpPr>
        <p:spPr>
          <a:xfrm>
            <a:off x="156336" y="1916786"/>
            <a:ext cx="5815839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28600" indent="-168275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3Q-25  </a:t>
            </a:r>
            <a:r>
              <a:rPr lang="th-TH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กำไรตลาด เราคาดไว้เบื้องต้น ที่ 2.46 แสนลบ. +24%</a:t>
            </a: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yoy; -27%qoq</a:t>
            </a:r>
          </a:p>
        </p:txBody>
      </p:sp>
    </p:spTree>
    <p:extLst>
      <p:ext uri="{BB962C8B-B14F-4D97-AF65-F5344CB8AC3E}">
        <p14:creationId xmlns:p14="http://schemas.microsoft.com/office/powerpoint/2010/main" val="36560837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802C0-AC76-7DB2-C429-E09441DC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98" y="84682"/>
            <a:ext cx="9999333" cy="727753"/>
          </a:xfrm>
        </p:spPr>
        <p:txBody>
          <a:bodyPr/>
          <a:lstStyle/>
          <a:p>
            <a:r>
              <a:rPr lang="th-TH"/>
              <a:t>กำไรตลาดหุ้นไทย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67865-0232-AA6B-A955-3AE2E8696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098" y="1516999"/>
            <a:ext cx="7441692" cy="4005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1DCB6A-3BBD-F841-E00D-8EEDB852A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98" y="965454"/>
            <a:ext cx="3924300" cy="492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918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4F573-4BD1-9D4A-6072-DD54EB291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FD52AC-A4A6-C54A-79A9-B9840992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ประเมินกำไรตลาด 3</a:t>
            </a:r>
            <a:r>
              <a:rPr lang="en-US"/>
              <a:t>Q-25  #1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146E88-DA6C-43E7-4881-9E9F1A834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4" y="947737"/>
            <a:ext cx="4591465" cy="536733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40B5A2B-A2D6-0946-BA67-16D52035154A}"/>
              </a:ext>
            </a:extLst>
          </p:cNvPr>
          <p:cNvSpPr/>
          <p:nvPr/>
        </p:nvSpPr>
        <p:spPr>
          <a:xfrm>
            <a:off x="1733550" y="1514475"/>
            <a:ext cx="790575" cy="4886325"/>
          </a:xfrm>
          <a:prstGeom prst="roundRect">
            <a:avLst/>
          </a:prstGeom>
          <a:noFill/>
          <a:ln w="28575">
            <a:solidFill>
              <a:srgbClr val="FF993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A49B55-6BC3-718D-D5F3-3F712014C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074" y="947737"/>
            <a:ext cx="6409325" cy="43767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C7D391-9FBB-68B6-8C72-405CA7E72023}"/>
              </a:ext>
            </a:extLst>
          </p:cNvPr>
          <p:cNvSpPr/>
          <p:nvPr/>
        </p:nvSpPr>
        <p:spPr>
          <a:xfrm>
            <a:off x="10298547" y="1514475"/>
            <a:ext cx="1798203" cy="4181475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042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76F2B-E6DE-A9AE-41BE-F8126E39B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70C2E4-1898-5EB7-FB15-BC55C7ED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ประเมินกำไรตลาด 3</a:t>
            </a:r>
            <a:r>
              <a:rPr lang="en-US"/>
              <a:t>Q-25  #1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E989E8-C60D-2119-28FE-5DEA11D8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325" y="985837"/>
            <a:ext cx="4362450" cy="54025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CADB50-B9FD-E771-E441-F6D96C681EC1}"/>
              </a:ext>
            </a:extLst>
          </p:cNvPr>
          <p:cNvSpPr/>
          <p:nvPr/>
        </p:nvSpPr>
        <p:spPr>
          <a:xfrm>
            <a:off x="7334250" y="1409700"/>
            <a:ext cx="1276350" cy="504825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071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C4F8-8791-9BB5-AA1E-C5A7DC114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8958-3921-4AD8-8B8B-3B277D679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DAOL : </a:t>
            </a:r>
            <a:r>
              <a:rPr lang="th-TH"/>
              <a:t>คาดการณ์กำไรหุ้นธนาคาร </a:t>
            </a:r>
            <a:r>
              <a:rPr lang="en-US"/>
              <a:t>3Q-2025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7F9E6-4795-7C10-8E45-2120E0BFF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687"/>
            <a:ext cx="11887200" cy="48666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60E39A-2496-04E1-AC4A-EBDC9E0A8DF5}"/>
              </a:ext>
            </a:extLst>
          </p:cNvPr>
          <p:cNvSpPr/>
          <p:nvPr/>
        </p:nvSpPr>
        <p:spPr>
          <a:xfrm>
            <a:off x="1038225" y="1371600"/>
            <a:ext cx="752475" cy="4267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1876BD-A155-7A2C-F233-4AE45D990304}"/>
              </a:ext>
            </a:extLst>
          </p:cNvPr>
          <p:cNvSpPr txBox="1"/>
          <p:nvPr/>
        </p:nvSpPr>
        <p:spPr>
          <a:xfrm>
            <a:off x="4352925" y="678326"/>
            <a:ext cx="2819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dirty="0"/>
              <a:t>คาดการณ์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173982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EB8CF-5F00-86F2-8770-A43CFC459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64" y="66575"/>
            <a:ext cx="9999333" cy="727753"/>
          </a:xfrm>
        </p:spPr>
        <p:txBody>
          <a:bodyPr/>
          <a:lstStyle/>
          <a:p>
            <a:r>
              <a:rPr lang="th-TH"/>
              <a:t>คาดการณ์กำไรหุ้นธนาคาร </a:t>
            </a:r>
            <a:r>
              <a:rPr lang="en-US"/>
              <a:t>3Q-2025 ….  </a:t>
            </a:r>
            <a:r>
              <a:rPr lang="en-US" sz="4000">
                <a:solidFill>
                  <a:srgbClr val="FF0000"/>
                </a:solidFill>
              </a:rPr>
              <a:t>Bloomberg Survey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6877F5-23A8-A019-87DF-DFC87507F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87" y="1267467"/>
            <a:ext cx="11817626" cy="37856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356499-808C-4D5E-5B24-87F39D59DB1F}"/>
              </a:ext>
            </a:extLst>
          </p:cNvPr>
          <p:cNvSpPr txBox="1"/>
          <p:nvPr/>
        </p:nvSpPr>
        <p:spPr>
          <a:xfrm>
            <a:off x="3867150" y="1126001"/>
            <a:ext cx="2819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dirty="0"/>
              <a:t>คาดการณ์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935667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A78EA-6B2A-7EF7-81C2-4CA61B8DA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58D655-3C1E-7FE7-13B4-CF3CF8DC6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11" y="855774"/>
            <a:ext cx="8476876" cy="5664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3D8A9-6FBE-035A-7E95-5212A94E0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4</a:t>
            </a:r>
            <a:r>
              <a:rPr lang="en-US" sz="4000" dirty="0"/>
              <a:t>Q25 Strategy :</a:t>
            </a:r>
            <a:r>
              <a:rPr lang="th-TH" sz="4000" dirty="0"/>
              <a:t> </a:t>
            </a:r>
            <a:r>
              <a:rPr lang="en-US" sz="4000" dirty="0"/>
              <a:t>SET Index Target</a:t>
            </a:r>
            <a:r>
              <a:rPr lang="th-TH" sz="4000" dirty="0"/>
              <a:t> </a:t>
            </a:r>
            <a:r>
              <a:rPr lang="en-US" sz="4000" dirty="0"/>
              <a:t> for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D2FE93-CBB7-34E6-31D4-100A4223CE44}"/>
              </a:ext>
            </a:extLst>
          </p:cNvPr>
          <p:cNvSpPr/>
          <p:nvPr/>
        </p:nvSpPr>
        <p:spPr>
          <a:xfrm>
            <a:off x="8603187" y="855774"/>
            <a:ext cx="3462502" cy="55861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69863" marR="0" lvl="1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เราปรับกำไรปี  2025 เพิ่มขึ้นจากประมาณการเดิม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15.5%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จาก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9.57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แสนล้านบาท เป็น 1.10 ล้านล้านบาท  และคาดการณ์กำไรจะขยายตัว 22.9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%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(เดิม 6.4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%)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โดยมีค่า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Forward P/E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อยู่ที่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14.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x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1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248 จุด)</a:t>
            </a:r>
          </a:p>
          <a:p>
            <a:pPr marL="169863" marR="0" lvl="1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EPS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ปี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2025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ปรับเพิ่มจาก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77.2 เป็น 88.8 บาท.....  ดัชนีฯ สิ้นปี คาดจบที่ 1311 จากครั้งก่อนคาดไว้ที่ 1293 จุด </a:t>
            </a:r>
          </a:p>
          <a:p>
            <a:pPr marL="169863" marR="0" lvl="1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ปี 202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6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คาดกำไรจะขยายตัว 2.9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%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(เดิม 3.7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%)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อยู่ที่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1.14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ล้านล้านบาท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; EPS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90.2 บาท/หุ้น ค่า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Forward P/E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อยู่ที่ 13.8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x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(1248 จุด)</a:t>
            </a:r>
          </a:p>
          <a:p>
            <a:pPr marL="169863" marR="0" lvl="1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เป้าหมายดัชนีฯ ปี 2026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ที่ 1392 จุด โดยใช้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P/E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ที่ (14.77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x)</a:t>
            </a:r>
          </a:p>
          <a:p>
            <a:pPr marL="169863" marR="0" lvl="1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ความเสี่ยงที่จะทำให้ ดัชนีฯ ปี 2025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</a:t>
            </a:r>
            <a:r>
              <a:rPr kumimoji="0" lang="th-TH" sz="1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ไปไม่ถึงเป้าหมาย คือ การเมืองภายใน โดยเฉพาะเศรษฐกิจไทยหลังการเลือกตั้งปีหน้า</a:t>
            </a:r>
          </a:p>
          <a:p>
            <a:pPr marL="169863" marR="0" lvl="1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6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กำไรตลาดปี 2025 สูงกว่าปีก่อน หรือปีปกติมาก จาก</a:t>
            </a:r>
          </a:p>
          <a:p>
            <a:pPr marL="461963" marR="0" lvl="2" indent="-1793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ปี 2024 มีผลขาดทุน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Stock </a:t>
            </a:r>
            <a:r>
              <a:rPr kumimoji="0" lang="th-TH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มาก</a:t>
            </a:r>
          </a:p>
          <a:p>
            <a:pPr marL="461963" marR="0" lvl="2" indent="-1793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ปี 2025 มีรายการพิเศษขนาดใหญ่ เช่น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GULF </a:t>
            </a:r>
            <a:r>
              <a:rPr kumimoji="0" lang="th-TH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และ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SCC</a:t>
            </a:r>
          </a:p>
          <a:p>
            <a:pPr marL="461963" marR="0" lvl="2" indent="-1793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หุ้น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TRUE +DIF </a:t>
            </a:r>
            <a:r>
              <a:rPr kumimoji="0" lang="th-TH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มีการประมาณการกำไรสูงกว่าในอดีตมาก</a:t>
            </a:r>
          </a:p>
          <a:p>
            <a:pPr marL="461963" marR="0" lvl="2" indent="-1793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นำ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THAI </a:t>
            </a:r>
            <a:r>
              <a:rPr kumimoji="0" lang="th-TH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กลับเข้ามาในการคำนวณกำไร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6460523-ED1C-658B-25A7-87532DB34F0A}"/>
              </a:ext>
            </a:extLst>
          </p:cNvPr>
          <p:cNvSpPr txBox="1">
            <a:spLocks/>
          </p:cNvSpPr>
          <p:nvPr/>
        </p:nvSpPr>
        <p:spPr>
          <a:xfrm>
            <a:off x="3431704" y="652025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94A16-F757-4587-9A9D-DD6AF91B7C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51E107-818E-0B24-2D01-44CC0C4E9DD8}"/>
              </a:ext>
            </a:extLst>
          </p:cNvPr>
          <p:cNvSpPr/>
          <p:nvPr/>
        </p:nvSpPr>
        <p:spPr>
          <a:xfrm>
            <a:off x="3391108" y="4670500"/>
            <a:ext cx="623656" cy="28803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5F9438-9ABC-AC46-FF38-2DE6DE15515F}"/>
              </a:ext>
            </a:extLst>
          </p:cNvPr>
          <p:cNvSpPr/>
          <p:nvPr/>
        </p:nvSpPr>
        <p:spPr>
          <a:xfrm>
            <a:off x="5932549" y="4687829"/>
            <a:ext cx="623656" cy="28803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2D2F4EE-7E45-A0E1-4C7D-E2525F9200D6}"/>
              </a:ext>
            </a:extLst>
          </p:cNvPr>
          <p:cNvSpPr/>
          <p:nvPr/>
        </p:nvSpPr>
        <p:spPr>
          <a:xfrm rot="3440696">
            <a:off x="3911124" y="4252051"/>
            <a:ext cx="538401" cy="4362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BF7E0EF-3A1F-7109-0957-A2B7CAAC89D3}"/>
              </a:ext>
            </a:extLst>
          </p:cNvPr>
          <p:cNvSpPr/>
          <p:nvPr/>
        </p:nvSpPr>
        <p:spPr>
          <a:xfrm rot="3440696">
            <a:off x="6360840" y="4165685"/>
            <a:ext cx="538401" cy="4362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59232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05AD7D-0635-8CFC-BE81-70D652798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20" y="377515"/>
            <a:ext cx="9297160" cy="62636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AE2736-A04A-4C12-FB65-605FB9F21615}"/>
              </a:ext>
            </a:extLst>
          </p:cNvPr>
          <p:cNvSpPr/>
          <p:nvPr/>
        </p:nvSpPr>
        <p:spPr>
          <a:xfrm>
            <a:off x="9332536" y="254524"/>
            <a:ext cx="980388" cy="645736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DD05A58-70BF-366A-245A-EBFB3B4BFB1F}"/>
              </a:ext>
            </a:extLst>
          </p:cNvPr>
          <p:cNvSpPr txBox="1">
            <a:spLocks/>
          </p:cNvSpPr>
          <p:nvPr/>
        </p:nvSpPr>
        <p:spPr>
          <a:xfrm>
            <a:off x="3352800" y="664118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94A16-F757-4587-9A9D-DD6AF91B7C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561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6D552-41B5-674F-8B5D-9D704702B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93BB-EA5F-87F4-F264-09E9D72D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73044"/>
            <a:ext cx="9487989" cy="771181"/>
          </a:xfrm>
        </p:spPr>
        <p:txBody>
          <a:bodyPr>
            <a:normAutofit/>
          </a:bodyPr>
          <a:lstStyle/>
          <a:p>
            <a:r>
              <a:rPr lang="en-US" dirty="0"/>
              <a:t>DAOL : </a:t>
            </a:r>
            <a:r>
              <a:rPr lang="th-TH" dirty="0"/>
              <a:t>แนวโน้มตลา</a:t>
            </a:r>
            <a:r>
              <a:rPr lang="en-US" dirty="0"/>
              <a:t>ดสัปดาห์นี้ (27-31 </a:t>
            </a:r>
            <a:r>
              <a:rPr lang="en-US" dirty="0" err="1"/>
              <a:t>ต.ค</a:t>
            </a:r>
            <a:r>
              <a:rPr lang="en-US" dirty="0"/>
              <a:t>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801D04-A3D8-B81F-DFD0-9010CD253944}"/>
              </a:ext>
            </a:extLst>
          </p:cNvPr>
          <p:cNvSpPr txBox="1"/>
          <p:nvPr/>
        </p:nvSpPr>
        <p:spPr>
          <a:xfrm>
            <a:off x="11000815" y="444115"/>
            <a:ext cx="1079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dirty="0">
                <a:solidFill>
                  <a:srgbClr val="003D66"/>
                </a:solidFill>
                <a:latin typeface="DB Heavent Light"/>
                <a:cs typeface="DB Heavent Light"/>
              </a:rPr>
              <a:t>2</a:t>
            </a:r>
            <a:r>
              <a:rPr lang="en-US" sz="2000" dirty="0">
                <a:solidFill>
                  <a:srgbClr val="003D66"/>
                </a:solidFill>
                <a:latin typeface="DB Heavent Light"/>
                <a:cs typeface="DB Heavent Light"/>
              </a:rPr>
              <a:t>7 Oct 25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895C852-DA58-3CEF-3241-1BD9B7403D18}"/>
              </a:ext>
            </a:extLst>
          </p:cNvPr>
          <p:cNvSpPr/>
          <p:nvPr/>
        </p:nvSpPr>
        <p:spPr>
          <a:xfrm>
            <a:off x="112091" y="925708"/>
            <a:ext cx="11966698" cy="3413028"/>
          </a:xfrm>
          <a:prstGeom prst="roundRect">
            <a:avLst>
              <a:gd name="adj" fmla="val 5310"/>
            </a:avLst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มีแนวโน้มที่ดัชนีฯจะปรับตัวขึ้นต่อ </a:t>
            </a:r>
            <a:endParaRPr lang="en-US" sz="2800" dirty="0">
              <a:solidFill>
                <a:srgbClr val="0000FF"/>
              </a:solidFill>
              <a:latin typeface="DB Heavent Light" panose="02000506060000020004" pitchFamily="2" charset="-34"/>
              <a:ea typeface="Tahoma" panose="020B0604030504040204" pitchFamily="34" charset="0"/>
              <a:cs typeface="DB Heavent Light" panose="02000506060000020004" pitchFamily="2" charset="-34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ปัจจัยสนับสนุนหลักคือ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นักลงทุนต่างชาติยังคงซื้อสุทธิพร้อมกันทั้งในตลาดหุ้นและตลาดตราสารหนี้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 เป็นวันที่สามติดต่อกัน </a:t>
            </a:r>
            <a:endParaRPr lang="en-US" sz="2800" dirty="0">
              <a:solidFill>
                <a:schemeClr val="tx1"/>
              </a:solidFill>
              <a:latin typeface="DB Heavent Light" panose="02000506060000020004" pitchFamily="2" charset="-34"/>
              <a:ea typeface="Tahoma" panose="020B0604030504040204" pitchFamily="34" charset="0"/>
              <a:cs typeface="DB Heavent Light" panose="02000506060000020004" pitchFamily="2" charset="-34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ตลาดหุ้นทั่วโลกได้รับแรงหนุนจาก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ความคาดหวังว่า </a:t>
            </a:r>
            <a:r>
              <a:rPr lang="en-US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Fed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จะปรับลดอัตราดอกเบี้ย 0.25% ในสัปดาห์นี้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หลังตัวเลขเงินเฟ้อสหรัฐฯ (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CPI)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ออกมาต่ำกว่าคาด </a:t>
            </a:r>
            <a:endParaRPr lang="en-US" sz="2800" dirty="0">
              <a:solidFill>
                <a:schemeClr val="tx1"/>
              </a:solidFill>
              <a:latin typeface="DB Heavent Light" panose="02000506060000020004" pitchFamily="2" charset="-34"/>
              <a:ea typeface="Tahoma" panose="020B0604030504040204" pitchFamily="34" charset="0"/>
              <a:cs typeface="DB Heavent Light" panose="02000506060000020004" pitchFamily="2" charset="-34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ปัจจัยสำคัญที่ต้องติดตามคือ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ผลการเจรจาการค้าระหว่างสหรัฐฯ กับจีน ซึ่งหากออกมาดี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จะช่วยให้เม็ดเงินไหลกลับเข้าตลาดเอเชีย อย่างไรก็ตาม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62407-0F6F-CA1E-5A34-F7EC3F5DD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12" y="4466318"/>
            <a:ext cx="3657600" cy="1704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913C2D-CDA6-F814-A31B-8009E34AA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877" y="4466318"/>
            <a:ext cx="3667125" cy="1704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F0F565-FF02-B5F7-D028-79F90748D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963" y="4466318"/>
            <a:ext cx="36671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238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8632F-C6B2-9819-6B50-F2A8EF773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2" y="905023"/>
            <a:ext cx="11990895" cy="4797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4F8E70-6C90-C07C-3241-1CBB0C2CE0BA}"/>
              </a:ext>
            </a:extLst>
          </p:cNvPr>
          <p:cNvSpPr txBox="1">
            <a:spLocks/>
          </p:cNvSpPr>
          <p:nvPr/>
        </p:nvSpPr>
        <p:spPr>
          <a:xfrm>
            <a:off x="3472012" y="651068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94A16-F757-4587-9A9D-DD6AF91B7C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49945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D93076-070F-BBF8-CE9F-10F11919A2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1097" y="2275174"/>
            <a:ext cx="5669724" cy="3779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3E4D2-D818-C6C1-EF81-EBE5E7E70EA9}"/>
              </a:ext>
            </a:extLst>
          </p:cNvPr>
          <p:cNvSpPr txBox="1"/>
          <p:nvPr/>
        </p:nvSpPr>
        <p:spPr>
          <a:xfrm>
            <a:off x="106063" y="987576"/>
            <a:ext cx="8882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>
                <a:ln>
                  <a:noFill/>
                </a:ln>
                <a:solidFill>
                  <a:srgbClr val="133E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กลยุทธ์ลงทุนโดย 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133E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DAOL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6D823C-82E8-4227-AEA2-A595DF926D31}"/>
              </a:ext>
            </a:extLst>
          </p:cNvPr>
          <p:cNvCxnSpPr>
            <a:cxnSpLocks/>
          </p:cNvCxnSpPr>
          <p:nvPr/>
        </p:nvCxnSpPr>
        <p:spPr>
          <a:xfrm>
            <a:off x="865270" y="2313356"/>
            <a:ext cx="7364330" cy="0"/>
          </a:xfrm>
          <a:prstGeom prst="line">
            <a:avLst/>
          </a:prstGeom>
          <a:ln w="19050">
            <a:solidFill>
              <a:srgbClr val="133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5164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F9F4E37-7958-930D-05B4-926F60032F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174017"/>
              </p:ext>
            </p:extLst>
          </p:nvPr>
        </p:nvGraphicFramePr>
        <p:xfrm>
          <a:off x="112713" y="1141413"/>
          <a:ext cx="11955462" cy="423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6516446" imgH="6410183" progId="Excel.Sheet.12">
                  <p:link updateAutomatic="1"/>
                </p:oleObj>
              </mc:Choice>
              <mc:Fallback>
                <p:oleObj name="Worksheet" r:id="rId3" imgW="16516446" imgH="6410183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F9F4E37-7958-930D-05B4-926F60032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713" y="1141413"/>
                        <a:ext cx="11955462" cy="423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50">
            <a:extLst>
              <a:ext uri="{FF2B5EF4-FFF2-40B4-BE49-F238E27FC236}">
                <a16:creationId xmlns:a16="http://schemas.microsoft.com/office/drawing/2014/main" id="{6E2EC4A0-8998-4D3D-B3EE-9AFD64BF527B}"/>
              </a:ext>
            </a:extLst>
          </p:cNvPr>
          <p:cNvSpPr txBox="1"/>
          <p:nvPr/>
        </p:nvSpPr>
        <p:spPr>
          <a:xfrm>
            <a:off x="8157522" y="-1000372"/>
            <a:ext cx="3762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39CD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*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739CD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หมายเหตุ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39CD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: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ปรับต้นทุนของ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ITEL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ตามการขึ้นเครื่องหมาย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XW 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                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ในวันที่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22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ก.ย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. 21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ที่อัตรา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4:1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โดยมี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ITEL-W3 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                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อัตราใช้สิทธิ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1:1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ที่ราคาใช้สิทธิ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3.30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บาทต่อหุ้น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</a:t>
            </a:r>
            <a:endParaRPr kumimoji="0" lang="th-TH" sz="16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811" y="5720033"/>
            <a:ext cx="117872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*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หมายเหตุ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: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มูลค่าเริ่มต้นของพอร์ต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ณ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วันที่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30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ก.ค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. 64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อิงจากมูลค่าพอร์ต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Skynet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จากนั้นปรับวิธีการซื้อขายโดยใฃ้ราคาเปิด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(ATO)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ของทั้งการซื้อและขายเพื่อให้การ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Action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เป็นไปตามกลยุทธ์ที่วางไว้มากที่สุด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4C2F3301-D4ED-E02E-9BF4-8AD90DB6034E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7D203A-B4C1-64F2-E24C-F774FF1E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69806"/>
            <a:ext cx="9487989" cy="771181"/>
          </a:xfrm>
        </p:spPr>
        <p:txBody>
          <a:bodyPr/>
          <a:lstStyle/>
          <a:p>
            <a:r>
              <a:rPr lang="en-US" dirty="0"/>
              <a:t>Portfolio Performance</a:t>
            </a:r>
          </a:p>
        </p:txBody>
      </p:sp>
    </p:spTree>
    <p:extLst>
      <p:ext uri="{BB962C8B-B14F-4D97-AF65-F5344CB8AC3E}">
        <p14:creationId xmlns:p14="http://schemas.microsoft.com/office/powerpoint/2010/main" val="30428525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666E-B24A-6D55-0AF9-CC102B01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69806"/>
            <a:ext cx="9487989" cy="771181"/>
          </a:xfrm>
        </p:spPr>
        <p:txBody>
          <a:bodyPr/>
          <a:lstStyle/>
          <a:p>
            <a:r>
              <a:rPr lang="en-US"/>
              <a:t>Portfolio Performance</a:t>
            </a: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527FD5AB-BDB5-7A33-4E34-2F5984224B37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31096D8-AB17-E728-902E-A14645A369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289130"/>
              </p:ext>
            </p:extLst>
          </p:nvPr>
        </p:nvGraphicFramePr>
        <p:xfrm>
          <a:off x="201613" y="1365250"/>
          <a:ext cx="11788775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219995" imgH="2876522" progId="Excel.Sheet.12">
                  <p:link updateAutomatic="1"/>
                </p:oleObj>
              </mc:Choice>
              <mc:Fallback>
                <p:oleObj name="Worksheet" r:id="rId3" imgW="8219995" imgH="287652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613" y="1365250"/>
                        <a:ext cx="11788775" cy="412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44988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B7130-DA9C-21CD-1536-8AB73F6ED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Diagonal Corner Rectangle 25">
            <a:extLst>
              <a:ext uri="{FF2B5EF4-FFF2-40B4-BE49-F238E27FC236}">
                <a16:creationId xmlns:a16="http://schemas.microsoft.com/office/drawing/2014/main" id="{AAC73790-C831-FD93-E2F9-F11213359D10}"/>
              </a:ext>
            </a:extLst>
          </p:cNvPr>
          <p:cNvSpPr/>
          <p:nvPr/>
        </p:nvSpPr>
        <p:spPr>
          <a:xfrm>
            <a:off x="12365589" y="972638"/>
            <a:ext cx="6367901" cy="3412595"/>
          </a:xfrm>
          <a:prstGeom prst="round2DiagRect">
            <a:avLst>
              <a:gd name="adj1" fmla="val 630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7" name="Round Diagonal Corner Rectangle 26">
            <a:extLst>
              <a:ext uri="{FF2B5EF4-FFF2-40B4-BE49-F238E27FC236}">
                <a16:creationId xmlns:a16="http://schemas.microsoft.com/office/drawing/2014/main" id="{D28A0791-AC03-8F31-1E48-C9B2235BDEC5}"/>
              </a:ext>
            </a:extLst>
          </p:cNvPr>
          <p:cNvSpPr/>
          <p:nvPr/>
        </p:nvSpPr>
        <p:spPr>
          <a:xfrm flipH="1">
            <a:off x="241405" y="1028728"/>
            <a:ext cx="11772968" cy="3343903"/>
          </a:xfrm>
          <a:prstGeom prst="round2DiagRect">
            <a:avLst>
              <a:gd name="adj1" fmla="val 7190"/>
              <a:gd name="adj2" fmla="val 0"/>
            </a:avLst>
          </a:prstGeom>
          <a:solidFill>
            <a:srgbClr val="F2F2F2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27" name="Round Diagonal Corner Rectangle 26">
            <a:extLst>
              <a:ext uri="{FF2B5EF4-FFF2-40B4-BE49-F238E27FC236}">
                <a16:creationId xmlns:a16="http://schemas.microsoft.com/office/drawing/2014/main" id="{4E6F289F-6E48-25CB-F33C-AAFFA9E34690}"/>
              </a:ext>
            </a:extLst>
          </p:cNvPr>
          <p:cNvSpPr/>
          <p:nvPr/>
        </p:nvSpPr>
        <p:spPr>
          <a:xfrm flipH="1">
            <a:off x="163609" y="4895567"/>
            <a:ext cx="11850764" cy="1324173"/>
          </a:xfrm>
          <a:prstGeom prst="round2DiagRect">
            <a:avLst>
              <a:gd name="adj1" fmla="val 9779"/>
              <a:gd name="adj2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6B490F-80D2-A924-63BF-D025FAF8BFCF}"/>
              </a:ext>
            </a:extLst>
          </p:cNvPr>
          <p:cNvGrpSpPr/>
          <p:nvPr/>
        </p:nvGrpSpPr>
        <p:grpSpPr>
          <a:xfrm>
            <a:off x="12667032" y="791760"/>
            <a:ext cx="3298008" cy="523717"/>
            <a:chOff x="1909373" y="721652"/>
            <a:chExt cx="3023696" cy="58695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BE9FC3A-50D5-F4A3-9471-F152DFE0B00E}"/>
                </a:ext>
              </a:extLst>
            </p:cNvPr>
            <p:cNvSpPr/>
            <p:nvPr/>
          </p:nvSpPr>
          <p:spPr>
            <a:xfrm>
              <a:off x="2008868" y="768587"/>
              <a:ext cx="2924201" cy="47846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5A87A3"/>
                </a:gs>
                <a:gs pos="100000">
                  <a:srgbClr val="3A6D8F"/>
                </a:gs>
              </a:gsLst>
              <a:lin ang="5400000" scaled="1"/>
            </a:gradFill>
            <a:ln w="38100">
              <a:noFill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B Heavent" panose="02000506060000020004" pitchFamily="2" charset="-34"/>
                  <a:ea typeface="+mn-ea"/>
                  <a:cs typeface="DB Heavent" panose="02000506060000020004" pitchFamily="2" charset="-34"/>
                </a:rPr>
                <a:t>Theme </a:t>
              </a:r>
              <a:r>
                <a:rPr kumimoji="0" lang="th-TH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B Heavent" panose="02000506060000020004" pitchFamily="2" charset="-34"/>
                  <a:ea typeface="+mn-ea"/>
                  <a:cs typeface="DB Heavent" panose="02000506060000020004" pitchFamily="2" charset="-34"/>
                </a:rPr>
                <a:t>ลงทุน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770915F-FD93-4DC0-7382-5CBCB23FA7FE}"/>
                </a:ext>
              </a:extLst>
            </p:cNvPr>
            <p:cNvSpPr/>
            <p:nvPr/>
          </p:nvSpPr>
          <p:spPr>
            <a:xfrm>
              <a:off x="1909373" y="721652"/>
              <a:ext cx="512642" cy="5869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6D8E"/>
              </a:solidFill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B Heavent Ligh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82D1CC-2373-58D4-2D45-253BDB3DD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8868" y="829796"/>
              <a:ext cx="292833" cy="32497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0D7AEDA-96D9-956B-E225-C9A821AB67C1}"/>
              </a:ext>
            </a:extLst>
          </p:cNvPr>
          <p:cNvSpPr/>
          <p:nvPr/>
        </p:nvSpPr>
        <p:spPr>
          <a:xfrm>
            <a:off x="202507" y="5109425"/>
            <a:ext cx="11850764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0" indent="-179388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th-TH" sz="2800" dirty="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หุ้นในพอร์ตแนะนำ : เรานำ </a:t>
            </a:r>
            <a:r>
              <a:rPr lang="en-US" sz="2800" dirty="0">
                <a:solidFill>
                  <a:srgbClr val="00B05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GULF</a:t>
            </a:r>
            <a:r>
              <a:rPr lang="en-US" sz="2800" dirty="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</a:t>
            </a:r>
            <a:r>
              <a:rPr lang="th-TH" sz="2800" dirty="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กลับเข้ามาในพอร์ตอีกครั้ง</a:t>
            </a:r>
          </a:p>
          <a:p>
            <a:pPr marL="179388" lvl="0" indent="-179388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th-TH" sz="2800" dirty="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หุ้นในพอร์ต</a:t>
            </a:r>
            <a:r>
              <a:rPr lang="en-US" sz="2800" dirty="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GULF(10%), TOP(10%),  DELTA*(10%), CRC*(20%), PTTEP(20%), ADVANC(20%)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4CD01E-94AA-771B-6A8E-3C4E0F24BBFF}"/>
              </a:ext>
            </a:extLst>
          </p:cNvPr>
          <p:cNvSpPr txBox="1"/>
          <p:nvPr/>
        </p:nvSpPr>
        <p:spPr>
          <a:xfrm>
            <a:off x="241405" y="6292875"/>
            <a:ext cx="3359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* </a:t>
            </a:r>
            <a:r>
              <a:rPr kumimoji="0" lang="th-TH" sz="1400" b="0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หุ้นที่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DAOL </a:t>
            </a:r>
            <a:r>
              <a:rPr kumimoji="0" lang="th-TH" sz="1400" b="0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ไม่ได้จัดทำบทวิเคราะห์ในเชิงพื้นฐาน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4BEE23-CA92-1406-D9B2-6354444F5359}"/>
              </a:ext>
            </a:extLst>
          </p:cNvPr>
          <p:cNvSpPr/>
          <p:nvPr/>
        </p:nvSpPr>
        <p:spPr>
          <a:xfrm>
            <a:off x="362682" y="1325923"/>
            <a:ext cx="11598179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13" lvl="0" indent="-266713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th-TH" sz="3600" dirty="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ตลาดหุ้นไทย ยืนเหนือ 1300 จุดได้ </a:t>
            </a:r>
            <a:r>
              <a:rPr lang="th-TH" sz="3600" dirty="0">
                <a:solidFill>
                  <a:srgbClr val="00B05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ด้านนักลงทุนต่างประเทศยังคง </a:t>
            </a:r>
            <a:r>
              <a:rPr lang="en-US" sz="3600" dirty="0">
                <a:solidFill>
                  <a:srgbClr val="00B05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net buy </a:t>
            </a:r>
            <a:r>
              <a:rPr lang="th-TH" sz="3600" dirty="0">
                <a:solidFill>
                  <a:srgbClr val="00B05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พร้อมกันทั้งสองตลาด(หุ้น+พันธบัตร) </a:t>
            </a:r>
            <a:r>
              <a:rPr lang="th-TH" sz="3600" dirty="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ทำให้ตลาดยังมีทรงไปต่อได้ ... ตัวแปรที่ต้องติดตาม ประกอบการตัดสินใจในการลงทุน คือ </a:t>
            </a:r>
            <a:r>
              <a:rPr lang="th-TH" sz="3600" dirty="0">
                <a:solidFill>
                  <a:srgbClr val="0000FF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ผลการเจรจาการค้าสหรัฐฯ กับประเทศต่างๆ โดยเฉพาะจีน และผลการประชุม </a:t>
            </a:r>
            <a:r>
              <a:rPr lang="en-US" sz="3600" dirty="0">
                <a:solidFill>
                  <a:srgbClr val="0000FF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FOMC </a:t>
            </a:r>
            <a:r>
              <a:rPr lang="th-TH" sz="3600" dirty="0">
                <a:solidFill>
                  <a:srgbClr val="0000FF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รวมทั้งแนวโน้มดอกเบี้ยสหรัฐฯ</a:t>
            </a:r>
          </a:p>
          <a:p>
            <a:pPr marL="266713" lvl="0" indent="-266713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th-TH" sz="3600" dirty="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กลยุทธ์หลัก : </a:t>
            </a:r>
            <a:r>
              <a:rPr lang="th-TH" sz="3600" dirty="0">
                <a:solidFill>
                  <a:srgbClr val="00B05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เก็งกำไรได้ต่อเนื่อง </a:t>
            </a:r>
            <a:r>
              <a:rPr lang="th-TH" sz="3600" dirty="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เน้นไปที่หุ้นใหญ่ที่นักลงทุนต่างประเทศอาจมีการซื้อกลับ</a:t>
            </a:r>
            <a:endParaRPr lang="en-US" sz="3600" dirty="0">
              <a:latin typeface="DB Heavent" panose="02000506060000020004" pitchFamily="2" charset="-34"/>
              <a:ea typeface="Tahoma" panose="020B0604030504040204" pitchFamily="34" charset="0"/>
              <a:cs typeface="DB Heavent" panose="02000506060000020004" pitchFamily="2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B798C-4208-4B6F-D88F-48EDFD63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/>
              <a:t>กลยุทธ์ลงทุนโดย</a:t>
            </a:r>
            <a:r>
              <a:rPr lang="en-US" sz="4000"/>
              <a:t> DAOL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08F4A2-A5D4-E3FD-4C7A-BC3172D9404E}"/>
              </a:ext>
            </a:extLst>
          </p:cNvPr>
          <p:cNvGrpSpPr/>
          <p:nvPr/>
        </p:nvGrpSpPr>
        <p:grpSpPr>
          <a:xfrm>
            <a:off x="362682" y="812033"/>
            <a:ext cx="3187058" cy="523135"/>
            <a:chOff x="751298" y="766313"/>
            <a:chExt cx="3187058" cy="523135"/>
          </a:xfrm>
        </p:grpSpPr>
        <p:sp>
          <p:nvSpPr>
            <p:cNvPr id="23" name="Rounded Rectangle 20">
              <a:extLst>
                <a:ext uri="{FF2B5EF4-FFF2-40B4-BE49-F238E27FC236}">
                  <a16:creationId xmlns:a16="http://schemas.microsoft.com/office/drawing/2014/main" id="{3C609B76-93DB-DBCA-41F8-DB2AA6B8E6C8}"/>
                </a:ext>
              </a:extLst>
            </p:cNvPr>
            <p:cNvSpPr/>
            <p:nvPr/>
          </p:nvSpPr>
          <p:spPr>
            <a:xfrm>
              <a:off x="999362" y="801512"/>
              <a:ext cx="2938994" cy="45906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5A87A3"/>
                </a:gs>
                <a:gs pos="100000">
                  <a:srgbClr val="3A6D8F"/>
                </a:gs>
              </a:gsLst>
              <a:lin ang="5400000" scaled="1"/>
            </a:gradFill>
            <a:ln w="38100">
              <a:noFill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B Heavent" panose="02000506060000020004" pitchFamily="2" charset="-34"/>
                  <a:ea typeface="+mn-ea"/>
                  <a:cs typeface="DB Heavent" panose="02000506060000020004" pitchFamily="2" charset="-34"/>
                </a:rPr>
                <a:t>กลยุทธ์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0E54B0-56BE-95A2-505B-2861FA085568}"/>
                </a:ext>
              </a:extLst>
            </p:cNvPr>
            <p:cNvSpPr/>
            <p:nvPr/>
          </p:nvSpPr>
          <p:spPr>
            <a:xfrm>
              <a:off x="751298" y="766313"/>
              <a:ext cx="579473" cy="52313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6D8E"/>
              </a:solidFill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B Heavent Light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66689C2-84A0-462C-14FC-ED6D8A577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69" b="98444" l="6690" r="95775">
                          <a14:foregroundMark x1="38732" y1="36576" x2="38732" y2="36576"/>
                          <a14:foregroundMark x1="63028" y1="37743" x2="63028" y2="377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9669" y="791318"/>
              <a:ext cx="470039" cy="42535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03BC4CA-2511-ABE8-0228-C65CA01AE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077" y="4685971"/>
            <a:ext cx="475493" cy="4754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642CB2-7924-B2D5-E372-4CF3D5659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067" y="3909740"/>
            <a:ext cx="475493" cy="4754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D8B485-7229-D2A6-A9A4-515F51B20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068" y="4329611"/>
            <a:ext cx="475493" cy="47549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FFF59DE-60DB-EA29-2D94-66C36973D8FA}"/>
              </a:ext>
            </a:extLst>
          </p:cNvPr>
          <p:cNvGrpSpPr/>
          <p:nvPr/>
        </p:nvGrpSpPr>
        <p:grpSpPr>
          <a:xfrm>
            <a:off x="333846" y="4525031"/>
            <a:ext cx="3174890" cy="560146"/>
            <a:chOff x="3100774" y="8355653"/>
            <a:chExt cx="2949159" cy="5239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1A4BD4E-79CD-3FBF-F028-E7F3BCCE46C4}"/>
                </a:ext>
              </a:extLst>
            </p:cNvPr>
            <p:cNvGrpSpPr/>
            <p:nvPr/>
          </p:nvGrpSpPr>
          <p:grpSpPr>
            <a:xfrm>
              <a:off x="3100774" y="8355653"/>
              <a:ext cx="2949159" cy="523990"/>
              <a:chOff x="3690125" y="5281861"/>
              <a:chExt cx="2949159" cy="523990"/>
            </a:xfrm>
          </p:grpSpPr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767C58F2-2341-2F08-297E-98AADCA8D197}"/>
                  </a:ext>
                </a:extLst>
              </p:cNvPr>
              <p:cNvSpPr/>
              <p:nvPr/>
            </p:nvSpPr>
            <p:spPr>
              <a:xfrm>
                <a:off x="3800899" y="5323751"/>
                <a:ext cx="2838385" cy="4448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5A87A3"/>
                  </a:gs>
                  <a:gs pos="100000">
                    <a:srgbClr val="3A6D8F"/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1">
                <a:schemeClr val="accen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B Heavent" panose="02000506060000020004" pitchFamily="2" charset="-34"/>
                    <a:ea typeface="+mn-ea"/>
                    <a:cs typeface="DB Heavent" panose="02000506060000020004" pitchFamily="2" charset="-34"/>
                  </a:rPr>
                  <a:t>พอร์ตหุ้น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B Heavent" panose="02000506060000020004" pitchFamily="2" charset="-34"/>
                    <a:ea typeface="+mn-ea"/>
                    <a:cs typeface="DB Heavent" panose="02000506060000020004" pitchFamily="2" charset="-34"/>
                  </a:rPr>
                  <a:t>DAOL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60FA341-618E-BEF3-2DC6-35D5FE770E2F}"/>
                  </a:ext>
                </a:extLst>
              </p:cNvPr>
              <p:cNvSpPr/>
              <p:nvPr/>
            </p:nvSpPr>
            <p:spPr>
              <a:xfrm>
                <a:off x="3690125" y="5281861"/>
                <a:ext cx="523840" cy="52399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3A6D8E"/>
                </a:solidFill>
              </a:ln>
            </p:spPr>
            <p:style>
              <a:lnRef idx="1">
                <a:schemeClr val="accen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DB Heavent Light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A27ADB6-5020-7363-5EF3-7D0DC470F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2063" y="8489263"/>
              <a:ext cx="272360" cy="264064"/>
            </a:xfrm>
            <a:prstGeom prst="rect">
              <a:avLst/>
            </a:prstGeom>
          </p:spPr>
        </p:pic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9D4DF705-A7AC-37FB-D6D0-8EF2EDC74382}"/>
              </a:ext>
            </a:extLst>
          </p:cNvPr>
          <p:cNvSpPr/>
          <p:nvPr/>
        </p:nvSpPr>
        <p:spPr>
          <a:xfrm rot="17348034">
            <a:off x="12949060" y="5153841"/>
            <a:ext cx="1143000" cy="9217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0736204-8BD4-C713-D3CF-08BD6FE86649}"/>
              </a:ext>
            </a:extLst>
          </p:cNvPr>
          <p:cNvCxnSpPr/>
          <p:nvPr/>
        </p:nvCxnSpPr>
        <p:spPr>
          <a:xfrm>
            <a:off x="5714513" y="6970584"/>
            <a:ext cx="5306298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36F51A-9084-8E12-2D92-0ED2F24CD70E}"/>
              </a:ext>
            </a:extLst>
          </p:cNvPr>
          <p:cNvCxnSpPr/>
          <p:nvPr/>
        </p:nvCxnSpPr>
        <p:spPr>
          <a:xfrm>
            <a:off x="5866913" y="7122984"/>
            <a:ext cx="5306298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28FC0E2-FF32-B9C5-4E87-077B1BACA133}"/>
              </a:ext>
            </a:extLst>
          </p:cNvPr>
          <p:cNvSpPr/>
          <p:nvPr/>
        </p:nvSpPr>
        <p:spPr>
          <a:xfrm>
            <a:off x="12365588" y="1348750"/>
            <a:ext cx="63351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13" lvl="0" indent="-266713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th-TH" sz="240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กระทรวงที่เกี่ยวกับตลาดหุ้นโดยตรง </a:t>
            </a:r>
            <a:r>
              <a:rPr lang="th-TH" sz="2400">
                <a:solidFill>
                  <a:srgbClr val="0000FF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นายเอกนิติ นิติทัณฑ์ประภาศ นั่ง รมว.คลัง และนายอรรถพล ฤกษ์พิบูลย์ อดีต </a:t>
            </a:r>
            <a:r>
              <a:rPr lang="en-US" sz="2400">
                <a:solidFill>
                  <a:srgbClr val="0000FF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CEO </a:t>
            </a:r>
            <a:r>
              <a:rPr lang="th-TH" sz="2400">
                <a:solidFill>
                  <a:srgbClr val="0000FF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ของ </a:t>
            </a:r>
            <a:r>
              <a:rPr lang="en-US" sz="2400">
                <a:solidFill>
                  <a:srgbClr val="0000FF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PTT </a:t>
            </a:r>
            <a:r>
              <a:rPr lang="th-TH" sz="2400">
                <a:solidFill>
                  <a:srgbClr val="0000FF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ประจำการที่รมว.พลังงาน</a:t>
            </a:r>
            <a:r>
              <a:rPr lang="th-TH" sz="240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..... กระทรวงการคลัง จะมีบทบาทสูงในการออกมาตรการเศรษฐกิจ </a:t>
            </a:r>
            <a:r>
              <a:rPr lang="th-TH" sz="2400">
                <a:solidFill>
                  <a:srgbClr val="0000FF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คาดจะเน้นมาตรการระยะสั้น อาทิ “คนละครึ่ง” หรือลดหย่อนภาษี</a:t>
            </a:r>
            <a:r>
              <a:rPr lang="th-TH" sz="240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หุ้นได้ประโยชน์จะเป็นหุ้นห้างฯ และ ค้าปลีก ได้แก่ </a:t>
            </a:r>
            <a:r>
              <a:rPr lang="en-US" sz="2400">
                <a:solidFill>
                  <a:srgbClr val="00B05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CRC, GLOBAL, HMPRO, COM7, MTC, KTB</a:t>
            </a:r>
            <a:r>
              <a:rPr lang="en-US" sz="240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 </a:t>
            </a:r>
            <a:r>
              <a:rPr lang="th-TH" sz="240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ด้าน </a:t>
            </a:r>
            <a:r>
              <a:rPr lang="th-TH" sz="2400">
                <a:solidFill>
                  <a:srgbClr val="0000FF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กระทรวงพลังงาน คาดจะลดการใช้มาตรการที่ลบต่อหุ้นกลุ่มนี้ </a:t>
            </a:r>
            <a:r>
              <a:rPr lang="th-TH" sz="240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เช่น </a:t>
            </a:r>
            <a:r>
              <a:rPr lang="th-TH" sz="2400">
                <a:solidFill>
                  <a:srgbClr val="00B05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โรงไฟฟ้า น้ำมัน</a:t>
            </a:r>
            <a:r>
              <a:rPr lang="th-TH" sz="240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หุ้นได้ประโยชน์ </a:t>
            </a:r>
            <a:r>
              <a:rPr lang="en-US" sz="2400">
                <a:solidFill>
                  <a:srgbClr val="00B05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BGRIM, GULF, OR</a:t>
            </a:r>
          </a:p>
        </p:txBody>
      </p:sp>
    </p:spTree>
    <p:extLst>
      <p:ext uri="{BB962C8B-B14F-4D97-AF65-F5344CB8AC3E}">
        <p14:creationId xmlns:p14="http://schemas.microsoft.com/office/powerpoint/2010/main" val="38177608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D552B3-DCC3-9A1B-4B94-8926C57A6A1F}"/>
              </a:ext>
            </a:extLst>
          </p:cNvPr>
          <p:cNvSpPr txBox="1"/>
          <p:nvPr/>
        </p:nvSpPr>
        <p:spPr>
          <a:xfrm>
            <a:off x="206866" y="338115"/>
            <a:ext cx="7772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Investment portfolio by AI (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Aood's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intelligence)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โดย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DAOL Strategy 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1689E2-B7E3-8F7B-9698-DCBD42ED4354}"/>
              </a:ext>
            </a:extLst>
          </p:cNvPr>
          <p:cNvSpPr txBox="1"/>
          <p:nvPr/>
        </p:nvSpPr>
        <p:spPr>
          <a:xfrm>
            <a:off x="10150892" y="678883"/>
            <a:ext cx="1936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3-Oct-25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(Closing price)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CF054B05-B268-D798-14B3-7040D22ED577}"/>
              </a:ext>
            </a:extLst>
          </p:cNvPr>
          <p:cNvSpPr/>
          <p:nvPr/>
        </p:nvSpPr>
        <p:spPr>
          <a:xfrm>
            <a:off x="151792" y="2838294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C43117-6411-A1D5-43EC-B1BD6FF0A560}"/>
              </a:ext>
            </a:extLst>
          </p:cNvPr>
          <p:cNvSpPr txBox="1"/>
          <p:nvPr/>
        </p:nvSpPr>
        <p:spPr>
          <a:xfrm>
            <a:off x="1710256" y="6488668"/>
            <a:ext cx="194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=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เราเลือกให้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C04E9419-BF76-27C6-70AB-610F7DF7684E}"/>
              </a:ext>
            </a:extLst>
          </p:cNvPr>
          <p:cNvSpPr/>
          <p:nvPr/>
        </p:nvSpPr>
        <p:spPr>
          <a:xfrm flipV="1">
            <a:off x="1419492" y="6500889"/>
            <a:ext cx="290764" cy="32501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091CEA0-2B51-1B94-78BD-033CF6B843A0}"/>
              </a:ext>
            </a:extLst>
          </p:cNvPr>
          <p:cNvSpPr/>
          <p:nvPr/>
        </p:nvSpPr>
        <p:spPr>
          <a:xfrm>
            <a:off x="206866" y="2299604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31A0F65D-8CD2-0BE4-80A3-F6407B6E4806}"/>
              </a:ext>
            </a:extLst>
          </p:cNvPr>
          <p:cNvSpPr/>
          <p:nvPr/>
        </p:nvSpPr>
        <p:spPr>
          <a:xfrm>
            <a:off x="118626" y="5185214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20FA54EC-3308-6623-6675-56A66136963C}"/>
              </a:ext>
            </a:extLst>
          </p:cNvPr>
          <p:cNvSpPr/>
          <p:nvPr/>
        </p:nvSpPr>
        <p:spPr>
          <a:xfrm>
            <a:off x="-929212" y="3516891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429955C4-41B0-591D-D578-A22E251BB611}"/>
              </a:ext>
            </a:extLst>
          </p:cNvPr>
          <p:cNvSpPr/>
          <p:nvPr/>
        </p:nvSpPr>
        <p:spPr>
          <a:xfrm>
            <a:off x="-1434228" y="5631549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9DCBF83F-2FC9-8977-D62C-29D27DAD7523}"/>
              </a:ext>
            </a:extLst>
          </p:cNvPr>
          <p:cNvSpPr/>
          <p:nvPr/>
        </p:nvSpPr>
        <p:spPr>
          <a:xfrm>
            <a:off x="-1268896" y="3755140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90C4719C-F0B5-A553-4DD8-FEC6AAE67B9C}"/>
              </a:ext>
            </a:extLst>
          </p:cNvPr>
          <p:cNvSpPr/>
          <p:nvPr/>
        </p:nvSpPr>
        <p:spPr>
          <a:xfrm>
            <a:off x="-1302062" y="5028377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DCE26158-5AEA-14B5-1AF7-FC7BC9EB6880}"/>
              </a:ext>
            </a:extLst>
          </p:cNvPr>
          <p:cNvSpPr/>
          <p:nvPr/>
        </p:nvSpPr>
        <p:spPr>
          <a:xfrm>
            <a:off x="-1434228" y="3151968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A5D6E-173B-FC47-5B4E-C4AA4A74E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24" y="1075253"/>
            <a:ext cx="9464255" cy="5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825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BDAE62E-2046-08F1-23B4-7BC09A1C2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67CE86-76E2-4128-1781-39A8E34ABCF3}"/>
              </a:ext>
            </a:extLst>
          </p:cNvPr>
          <p:cNvSpPr txBox="1"/>
          <p:nvPr/>
        </p:nvSpPr>
        <p:spPr>
          <a:xfrm>
            <a:off x="206866" y="338115"/>
            <a:ext cx="7772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Investment portfolio by AI (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Aood's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intelligence)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โดย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DAOL Strategy 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E00E6-9FE5-79F6-40D4-1BFD69224F63}"/>
              </a:ext>
            </a:extLst>
          </p:cNvPr>
          <p:cNvSpPr txBox="1"/>
          <p:nvPr/>
        </p:nvSpPr>
        <p:spPr>
          <a:xfrm>
            <a:off x="10150892" y="678883"/>
            <a:ext cx="1936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>
                <a:solidFill>
                  <a:srgbClr val="003D66"/>
                </a:solidFill>
                <a:latin typeface="DB Heavent Light"/>
                <a:cs typeface="DB Heavent Light"/>
              </a:rPr>
              <a:t>2</a:t>
            </a:r>
            <a:r>
              <a:rPr lang="en-US" sz="1600">
                <a:solidFill>
                  <a:srgbClr val="003D66"/>
                </a:solidFill>
                <a:latin typeface="DB Heavent Light"/>
                <a:cs typeface="DB Heavent Light"/>
              </a:rPr>
              <a:t>6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-Sep-25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(Closing price)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E2F851B-904D-2CAF-A8B2-1F2C490E86DF}"/>
              </a:ext>
            </a:extLst>
          </p:cNvPr>
          <p:cNvSpPr/>
          <p:nvPr/>
        </p:nvSpPr>
        <p:spPr>
          <a:xfrm>
            <a:off x="-865186" y="2838294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6AB035-AFF4-4377-558B-75B70AD86FED}"/>
              </a:ext>
            </a:extLst>
          </p:cNvPr>
          <p:cNvSpPr txBox="1"/>
          <p:nvPr/>
        </p:nvSpPr>
        <p:spPr>
          <a:xfrm>
            <a:off x="1710256" y="6488668"/>
            <a:ext cx="194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=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เราเลือกให้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3657B09-A635-31E8-0699-8C42B21A6B4C}"/>
              </a:ext>
            </a:extLst>
          </p:cNvPr>
          <p:cNvSpPr/>
          <p:nvPr/>
        </p:nvSpPr>
        <p:spPr>
          <a:xfrm flipV="1">
            <a:off x="1419492" y="6500889"/>
            <a:ext cx="290764" cy="32501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D9B96CA-6CCD-07B6-A986-11B80E4CB881}"/>
              </a:ext>
            </a:extLst>
          </p:cNvPr>
          <p:cNvSpPr/>
          <p:nvPr/>
        </p:nvSpPr>
        <p:spPr>
          <a:xfrm>
            <a:off x="385047" y="5631549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C8E39229-C6C2-67B1-97E3-BC3CA847F3C9}"/>
              </a:ext>
            </a:extLst>
          </p:cNvPr>
          <p:cNvSpPr/>
          <p:nvPr/>
        </p:nvSpPr>
        <p:spPr>
          <a:xfrm>
            <a:off x="-1010566" y="2442479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F1F9E32E-1C8C-BE0F-AC4B-5C36193BD3D7}"/>
              </a:ext>
            </a:extLst>
          </p:cNvPr>
          <p:cNvSpPr/>
          <p:nvPr/>
        </p:nvSpPr>
        <p:spPr>
          <a:xfrm>
            <a:off x="-865186" y="4149378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65B8AC35-E39F-47D6-F13C-8F459DA3093F}"/>
              </a:ext>
            </a:extLst>
          </p:cNvPr>
          <p:cNvSpPr/>
          <p:nvPr/>
        </p:nvSpPr>
        <p:spPr>
          <a:xfrm>
            <a:off x="550379" y="3755140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8BA48BAD-AF16-9941-FA0F-E09F2A3B3A78}"/>
              </a:ext>
            </a:extLst>
          </p:cNvPr>
          <p:cNvSpPr/>
          <p:nvPr/>
        </p:nvSpPr>
        <p:spPr>
          <a:xfrm>
            <a:off x="-929212" y="3516891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5D6EA109-D355-5353-8660-E8FCB2C01099}"/>
              </a:ext>
            </a:extLst>
          </p:cNvPr>
          <p:cNvSpPr/>
          <p:nvPr/>
        </p:nvSpPr>
        <p:spPr>
          <a:xfrm>
            <a:off x="517213" y="5028377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BBA6B979-F062-D697-8439-58556BDA3B63}"/>
              </a:ext>
            </a:extLst>
          </p:cNvPr>
          <p:cNvSpPr/>
          <p:nvPr/>
        </p:nvSpPr>
        <p:spPr>
          <a:xfrm>
            <a:off x="385047" y="3151968"/>
            <a:ext cx="330664" cy="313674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5D09AB-7EB0-3C9E-2F8C-FFC552249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4" y="1335499"/>
            <a:ext cx="11915775" cy="499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446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0935DD-8067-4D81-8806-B19D766BECE2}"/>
              </a:ext>
            </a:extLst>
          </p:cNvPr>
          <p:cNvSpPr>
            <a:spLocks/>
          </p:cNvSpPr>
          <p:nvPr/>
        </p:nvSpPr>
        <p:spPr>
          <a:xfrm>
            <a:off x="924714" y="40517"/>
            <a:ext cx="802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50" charset="-34"/>
                <a:ea typeface="+mn-ea"/>
                <a:cs typeface="DB Heavent" panose="02000506060000020004" pitchFamily="50" charset="-34"/>
              </a:rPr>
              <a:t>Derivative in trend</a:t>
            </a:r>
            <a:endParaRPr kumimoji="0" lang="th-TH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" panose="02000506060000020004" pitchFamily="50" charset="-34"/>
              <a:ea typeface="+mn-ea"/>
              <a:cs typeface="DB Heavent" panose="02000506060000020004" pitchFamily="50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34833-DD70-AAAF-F502-E79177635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512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9BC7C-C127-FBBE-E72D-3BACDB060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111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C51E9-6B41-398B-BB2A-31390DCD8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Trader Idea (</a:t>
            </a:r>
            <a:r>
              <a:rPr lang="th-TH" dirty="0"/>
              <a:t>2</a:t>
            </a:r>
            <a:r>
              <a:rPr lang="en-US" dirty="0"/>
              <a:t>4 Oct 25)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43109-3E4D-026F-54FA-BF1B4F0AC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794328"/>
            <a:ext cx="12192000" cy="5473719"/>
          </a:xfrm>
        </p:spPr>
        <p:txBody>
          <a:bodyPr/>
          <a:lstStyle/>
          <a:p>
            <a:pPr lvl="0"/>
            <a:r>
              <a:rPr lang="th-TH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เยนและนโยบายการเงินญี่ปุ่น: การขึ้นเป็นนายกรัฐมนตรีของ </a:t>
            </a:r>
            <a:r>
              <a:rPr lang="en-US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Sanae Takaichi </a:t>
            </a:r>
            <a:r>
              <a:rPr lang="th-TH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ชี้ต่อเนื่องนโยบายผ่อนคลาย ไม่แตะต้องกรอบปี 2013 ทำให้ตลาดเพิ่มเดิมพันว่า </a:t>
            </a:r>
            <a:r>
              <a:rPr lang="en-US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BOJ </a:t>
            </a:r>
            <a:r>
              <a:rPr lang="th-TH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จะยังคงอัตราดอกเบี้ยต่ำต่อเนื่องไปถึงปี 2026 → </a:t>
            </a:r>
            <a:r>
              <a:rPr lang="en-US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Carry trade </a:t>
            </a:r>
            <a:r>
              <a:rPr lang="th-TH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กลับมานิยมอีกครั้ง กดดันเยน</a:t>
            </a:r>
          </a:p>
          <a:p>
            <a:pPr lvl="0"/>
            <a:r>
              <a:rPr lang="th-TH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ตลาดทองคำ: การร่วงแรง -5.7% เกิดหลังการขึ้นต่อเนื่องยาวนานจากความไม่แน่นอนทางภูมิรัฐศาสตร์ นักลงทุนกังวลว่าราคาสูงเกินพื้นฐาน ขณะ </a:t>
            </a:r>
            <a:r>
              <a:rPr lang="en-US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 Yield </a:t>
            </a:r>
            <a:r>
              <a:rPr lang="th-TH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ขยับขึ้น กดความน่าสนใจของทองในระยะสั้น</a:t>
            </a:r>
          </a:p>
          <a:p>
            <a:pPr lvl="0"/>
            <a:r>
              <a:rPr lang="th-TH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พันธบัตรสหรัฐฯ: การย่อตัวของยีลด์ 10 ปีและ 30 ปี สะท้อนการไหลเข้าของเงินทุนปลอดภัย (</a:t>
            </a:r>
            <a:r>
              <a:rPr lang="en-US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 Haven flows) </a:t>
            </a:r>
            <a:r>
              <a:rPr lang="th-TH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หลังความไม่แน่นอนจาก </a:t>
            </a:r>
            <a:r>
              <a:rPr lang="en-US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 shutdown </a:t>
            </a:r>
            <a:r>
              <a:rPr lang="th-TH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 </a:t>
            </a:r>
            <a:r>
              <a:rPr lang="en-US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Trump-Xi meeting </a:t>
            </a:r>
            <a:r>
              <a:rPr lang="th-TH" sz="27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ที่อาจเลื่อนออกไป</a:t>
            </a:r>
          </a:p>
          <a:p>
            <a:pPr lvl="0"/>
            <a:r>
              <a:rPr lang="th-TH" sz="2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ตลาดเอเชียเช้านี้คาด: เงินทุนไหลเข้าพันธบัตรเอเชียช่วงต้นวัน, ดอลลาร์แข็งหนุนแรงขายใน </a:t>
            </a:r>
            <a:r>
              <a:rPr lang="en-US" sz="2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AUD, KRW, IDR </a:t>
            </a:r>
            <a:r>
              <a:rPr lang="th-TH" sz="2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ก่อน </a:t>
            </a:r>
            <a:r>
              <a:rPr lang="en-US" sz="2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 meeting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27860BA-BA91-505F-EE1B-50913E387DCE}"/>
              </a:ext>
            </a:extLst>
          </p:cNvPr>
          <p:cNvCxnSpPr/>
          <p:nvPr/>
        </p:nvCxnSpPr>
        <p:spPr>
          <a:xfrm flipV="1">
            <a:off x="624689" y="516048"/>
            <a:ext cx="10610661" cy="59209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74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46A90-F17F-E209-C820-4033F6AE6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617C-3E24-B17D-F053-58C07C8AF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73044"/>
            <a:ext cx="9487989" cy="771181"/>
          </a:xfrm>
        </p:spPr>
        <p:txBody>
          <a:bodyPr>
            <a:normAutofit/>
          </a:bodyPr>
          <a:lstStyle/>
          <a:p>
            <a:r>
              <a:rPr lang="en-US" dirty="0"/>
              <a:t>DAOL : </a:t>
            </a:r>
            <a:r>
              <a:rPr lang="th-TH" dirty="0"/>
              <a:t>แนวโน้มตลาดสัปดาห์นี้ (27-31 ต.ค.)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D62C30-11CB-D6E4-D496-A6E85DACB05F}"/>
              </a:ext>
            </a:extLst>
          </p:cNvPr>
          <p:cNvSpPr txBox="1"/>
          <p:nvPr/>
        </p:nvSpPr>
        <p:spPr>
          <a:xfrm>
            <a:off x="11000815" y="444115"/>
            <a:ext cx="1079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000" dirty="0">
                <a:solidFill>
                  <a:srgbClr val="003D66"/>
                </a:solidFill>
              </a:rPr>
              <a:t>27 Oct 25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1E3BDF-24FB-E5A5-A4F9-927CAF9F2D3C}"/>
              </a:ext>
            </a:extLst>
          </p:cNvPr>
          <p:cNvSpPr/>
          <p:nvPr/>
        </p:nvSpPr>
        <p:spPr>
          <a:xfrm>
            <a:off x="112091" y="844225"/>
            <a:ext cx="11966698" cy="5369762"/>
          </a:xfrm>
          <a:prstGeom prst="roundRect">
            <a:avLst>
              <a:gd name="adj" fmla="val 5310"/>
            </a:avLst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th-TH" sz="2800" b="1" u="sng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ปัจจัยในประเทศ</a:t>
            </a: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b="1" u="sng" dirty="0">
                <a:solidFill>
                  <a:srgbClr val="D17D0D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เหตุการณ์สำคัญภายในประเทศ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: สมเด็จพระนางเจ้าสิริกิติ์ พระบรมราชินีนาถ พระบรมราชชนนีพันปีหลวง สวรรคตเมื่อวันศุกร์ที่ 24 ต.ค. และมีพระบรมราชโองการให้พระบรมวงศานุวงศ์และข้าราชบริพารไว้ทุกข์เป็นเวลา 1 ปี</a:t>
            </a:r>
            <a:endParaRPr lang="en-US" sz="2800" dirty="0">
              <a:solidFill>
                <a:schemeClr val="tx1"/>
              </a:solidFill>
              <a:latin typeface="DB Heavent Light" panose="02000506060000020004" pitchFamily="2" charset="-34"/>
              <a:ea typeface="Tahoma" panose="020B0604030504040204" pitchFamily="34" charset="0"/>
              <a:cs typeface="DB Heavent Light" panose="02000506060000020004" pitchFamily="2" charset="-34"/>
            </a:endParaRP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b="1" u="sng" dirty="0">
                <a:solidFill>
                  <a:srgbClr val="D17D0D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ไทยและสหรัฐฯ ได้บรรลุ กรอบความตกลงว่าด้วยการค้าต่างตอบแทน</a:t>
            </a:r>
            <a:r>
              <a:rPr lang="th-TH" sz="2800" dirty="0">
                <a:solidFill>
                  <a:srgbClr val="D17D0D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Framework for an Agreement on Reciprocal Trade)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และบันทึกความเข้าใจด้านแร่ธาตุสำคัญ ซึ่ง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ไทยตกลงจะยกเลิกกำแพงภาษีนำเข้าสินค้าสหรัฐฯ ประมาณ 99% สหรัฐฯ จะคงอัตราภาษีต่างตอบแทนไว้ที่ 19% สำหรับสินค้าไทย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แต่จะระบุรายการสินค้าที่จะได้รับอัตราภาษี 0% นอกจากนี้ ยังมีการตกลงความร่วมมือด้านความมั่นคงทางเศรษฐกิจและห่วงโซ่อุปทาน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พร้อมข้อตกลงเชิงพาณิชย์มูลค่ารวมหลายพันล้านดอลลาร์ในการจัดซื้อสินค้าเกษตร พลังงาน และเครื่องบิน 80 ลำ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....  ข่าวนี้ </a:t>
            </a:r>
            <a:r>
              <a:rPr lang="th-TH" sz="2800" dirty="0">
                <a:solidFill>
                  <a:srgbClr val="00B050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เป็นบวกต่อภาพรวมของเศรษฐกิจและตลาดหุ้น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และรายสินค้าที่ต้องนำเข้า ผู้ประกอบการในประเทศอาจเสียประโยชน์</a:t>
            </a:r>
            <a:endParaRPr lang="en-US" sz="2800" dirty="0">
              <a:solidFill>
                <a:schemeClr val="tx1"/>
              </a:solidFill>
              <a:latin typeface="DB Heavent Light" panose="02000506060000020004" pitchFamily="2" charset="-34"/>
              <a:ea typeface="Tahoma" panose="020B0604030504040204" pitchFamily="34" charset="0"/>
              <a:cs typeface="DB Heavent Light" panose="02000506060000020004" pitchFamily="2" charset="-34"/>
            </a:endParaRP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u="sng" dirty="0">
                <a:solidFill>
                  <a:srgbClr val="D17D0D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Fund Flow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: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นักลงทุนต่างชาติซื้อสุทธิในตลาดหุ้นไทย (</a:t>
            </a:r>
            <a:r>
              <a:rPr lang="en-US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SET+MAI)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จำนวน 2.2 พันล้านบาท และซื้อสุทธิในตลาดตราสารหนี้ 5.9 พันล้านบาท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โดยนักลงทุนกลุ่มนี้ มีตัวเลข 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net buy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พร้อมกันสองตลาด เป็นวันที่สามติดต่อกัน เป็นสัญญาณที่ดีของตลาดหุ้นไทย</a:t>
            </a:r>
          </a:p>
        </p:txBody>
      </p:sp>
    </p:spTree>
    <p:extLst>
      <p:ext uri="{BB962C8B-B14F-4D97-AF65-F5344CB8AC3E}">
        <p14:creationId xmlns:p14="http://schemas.microsoft.com/office/powerpoint/2010/main" val="38301927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11AEA3-6BC0-E96E-F9CF-0FFB2E8E0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" y="56807"/>
            <a:ext cx="9999333" cy="727753"/>
          </a:xfrm>
        </p:spPr>
        <p:txBody>
          <a:bodyPr/>
          <a:lstStyle/>
          <a:p>
            <a:r>
              <a:rPr lang="th-TH"/>
              <a:t>ราคาหุ้นส่วนใหญ่ ปรับตัวขึ้นมาค่อนข้างมากในช่วง 3 เดือนนี้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B5B0C-09B3-BDDC-E93C-821D55C717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C3CB30C-02F5-4478-8C0E-7AE05C328AB5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904C4B-1A57-921F-AA32-57654FC29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18" y="794328"/>
            <a:ext cx="10913364" cy="582625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E564866F-AA45-16CE-8F9E-605E6695E905}"/>
              </a:ext>
            </a:extLst>
          </p:cNvPr>
          <p:cNvSpPr/>
          <p:nvPr/>
        </p:nvSpPr>
        <p:spPr>
          <a:xfrm rot="3786611">
            <a:off x="7181850" y="2543175"/>
            <a:ext cx="1628775" cy="10287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285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0C9B1-0EB7-FCAB-F4D4-94CF5C9C8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8735E-4F7E-1DB6-991B-6622F5DA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95" y="81417"/>
            <a:ext cx="9487989" cy="771181"/>
          </a:xfrm>
        </p:spPr>
        <p:txBody>
          <a:bodyPr/>
          <a:lstStyle/>
          <a:p>
            <a:r>
              <a:rPr lang="th-TH"/>
              <a:t>บทวิเคราะห์ปัจจัยพื้นฐานวันนี้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84A62-2D69-1B79-71D2-4181FBB824A8}"/>
              </a:ext>
            </a:extLst>
          </p:cNvPr>
          <p:cNvSpPr txBox="1"/>
          <p:nvPr/>
        </p:nvSpPr>
        <p:spPr>
          <a:xfrm>
            <a:off x="8777095" y="715441"/>
            <a:ext cx="32906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DAOL Daily Summary </a:t>
            </a:r>
            <a:r>
              <a:rPr lang="en-US" sz="2200" dirty="0">
                <a:solidFill>
                  <a:srgbClr val="003D66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(</a:t>
            </a:r>
            <a:r>
              <a:rPr lang="th-TH" sz="2200" dirty="0">
                <a:solidFill>
                  <a:srgbClr val="003D66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2</a:t>
            </a:r>
            <a:r>
              <a:rPr lang="en-US" sz="2200" dirty="0">
                <a:solidFill>
                  <a:srgbClr val="003D66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7 Oct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25)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1E365D-4479-57CD-DEC0-967C0BA98C16}"/>
              </a:ext>
            </a:extLst>
          </p:cNvPr>
          <p:cNvGrpSpPr/>
          <p:nvPr/>
        </p:nvGrpSpPr>
        <p:grpSpPr>
          <a:xfrm>
            <a:off x="963971" y="3429000"/>
            <a:ext cx="10416233" cy="1613408"/>
            <a:chOff x="424843" y="3457517"/>
            <a:chExt cx="9728639" cy="16134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FE0E29-AAF4-1C23-C44E-F611155CDF60}"/>
                </a:ext>
              </a:extLst>
            </p:cNvPr>
            <p:cNvSpPr txBox="1"/>
            <p:nvPr/>
          </p:nvSpPr>
          <p:spPr>
            <a:xfrm>
              <a:off x="529127" y="3655153"/>
              <a:ext cx="9624355" cy="141577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3D66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endParaRPr>
            </a:p>
            <a:p>
              <a:pPr lvl="0">
                <a:defRPr/>
              </a:pP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( + ) OR (</a:t>
              </a: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ปรับขึ้นเป็น ซื้อ/ปรับเป้าขึ้นเป็น 16.00 บาท) คาดกำไร 3</a:t>
              </a: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Q25E </a:t>
              </a: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ที่แข็งแกร่งในช่วง </a:t>
              </a: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low season</a:t>
              </a:r>
            </a:p>
            <a:p>
              <a:pPr lvl="0">
                <a:defRPr/>
              </a:pP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( - ) AAV (</a:t>
              </a: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ขาย/ปรับเป้าลงเป็น 1.05 บาท) 3</a:t>
              </a: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Q25E </a:t>
              </a: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จะขาดทุนมากขึ้นจากผู้โดยสารและค่าตั๋วเฉลี่ยที่ลดลง</a:t>
              </a:r>
            </a:p>
            <a:p>
              <a:pPr lvl="0">
                <a:defRPr/>
              </a:pP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( 0 ) </a:t>
              </a: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SIRI (</a:t>
              </a: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ซื้อ/เป้า 1.80 บาท) กำไร 3</a:t>
              </a: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Q25E </a:t>
              </a: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จะลดลงตามคาด, 4</a:t>
              </a: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Q25E </a:t>
              </a: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จะดีขึ้นตามยอดโอน</a:t>
              </a:r>
              <a:endPara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133D66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137365-805F-052D-FD7D-22EC17457F40}"/>
                </a:ext>
              </a:extLst>
            </p:cNvPr>
            <p:cNvSpPr txBox="1"/>
            <p:nvPr/>
          </p:nvSpPr>
          <p:spPr>
            <a:xfrm>
              <a:off x="424843" y="3457517"/>
              <a:ext cx="2499702" cy="395272"/>
            </a:xfrm>
            <a:custGeom>
              <a:avLst/>
              <a:gdLst>
                <a:gd name="connsiteX0" fmla="*/ 0 w 2319686"/>
                <a:gd name="connsiteY0" fmla="*/ 0 h 462745"/>
                <a:gd name="connsiteX1" fmla="*/ 2107932 w 2319686"/>
                <a:gd name="connsiteY1" fmla="*/ 0 h 462745"/>
                <a:gd name="connsiteX2" fmla="*/ 2107932 w 2319686"/>
                <a:gd name="connsiteY2" fmla="*/ 6212 h 462745"/>
                <a:gd name="connsiteX3" fmla="*/ 2319686 w 2319686"/>
                <a:gd name="connsiteY3" fmla="*/ 231913 h 462745"/>
                <a:gd name="connsiteX4" fmla="*/ 2107932 w 2319686"/>
                <a:gd name="connsiteY4" fmla="*/ 457613 h 462745"/>
                <a:gd name="connsiteX5" fmla="*/ 2107932 w 2319686"/>
                <a:gd name="connsiteY5" fmla="*/ 461665 h 462745"/>
                <a:gd name="connsiteX6" fmla="*/ 2104130 w 2319686"/>
                <a:gd name="connsiteY6" fmla="*/ 461665 h 462745"/>
                <a:gd name="connsiteX7" fmla="*/ 2103117 w 2319686"/>
                <a:gd name="connsiteY7" fmla="*/ 462745 h 462745"/>
                <a:gd name="connsiteX8" fmla="*/ 2102104 w 2319686"/>
                <a:gd name="connsiteY8" fmla="*/ 461665 h 462745"/>
                <a:gd name="connsiteX9" fmla="*/ 0 w 2319686"/>
                <a:gd name="connsiteY9" fmla="*/ 461665 h 46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9686" h="462745">
                  <a:moveTo>
                    <a:pt x="0" y="0"/>
                  </a:moveTo>
                  <a:lnTo>
                    <a:pt x="2107932" y="0"/>
                  </a:lnTo>
                  <a:lnTo>
                    <a:pt x="2107932" y="6212"/>
                  </a:lnTo>
                  <a:lnTo>
                    <a:pt x="2319686" y="231913"/>
                  </a:lnTo>
                  <a:lnTo>
                    <a:pt x="2107932" y="457613"/>
                  </a:lnTo>
                  <a:lnTo>
                    <a:pt x="2107932" y="461665"/>
                  </a:lnTo>
                  <a:lnTo>
                    <a:pt x="2104130" y="461665"/>
                  </a:lnTo>
                  <a:lnTo>
                    <a:pt x="2103117" y="462745"/>
                  </a:lnTo>
                  <a:lnTo>
                    <a:pt x="2102104" y="461665"/>
                  </a:lnTo>
                  <a:lnTo>
                    <a:pt x="0" y="461665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>
                <a:defRPr sz="3000" b="1">
                  <a:solidFill>
                    <a:schemeClr val="bg1"/>
                  </a:solidFill>
                  <a:latin typeface="DB Heavent" panose="02000506060000020004" pitchFamily="2" charset="-34"/>
                  <a:ea typeface="Tahoma" panose="020B0604030504040204" pitchFamily="34" charset="0"/>
                  <a:cs typeface="DB Heavent" panose="02000506060000020004" pitchFamily="2" charset="-34"/>
                </a:defRPr>
              </a:lvl1pPr>
            </a:lstStyle>
            <a:p>
              <a:pPr lvl="0">
                <a:defRPr/>
              </a:pPr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Company Update</a:t>
              </a:r>
              <a:endParaRPr 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308DB3-4BCE-1D22-04D7-ECCD88FC73BE}"/>
              </a:ext>
            </a:extLst>
          </p:cNvPr>
          <p:cNvGrpSpPr/>
          <p:nvPr/>
        </p:nvGrpSpPr>
        <p:grpSpPr>
          <a:xfrm>
            <a:off x="963971" y="1844540"/>
            <a:ext cx="10416233" cy="858803"/>
            <a:chOff x="424843" y="3457517"/>
            <a:chExt cx="9728639" cy="85880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B3009D-B5D5-54B1-1109-DABF9E3868EB}"/>
                </a:ext>
              </a:extLst>
            </p:cNvPr>
            <p:cNvSpPr txBox="1"/>
            <p:nvPr/>
          </p:nvSpPr>
          <p:spPr>
            <a:xfrm>
              <a:off x="529127" y="3639212"/>
              <a:ext cx="9624355" cy="67710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3D66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endParaRPr>
            </a:p>
            <a:p>
              <a:pPr lvl="0">
                <a:defRPr/>
              </a:pP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( + ) หุ้นที่จะได้ </a:t>
              </a: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sentiment </a:t>
              </a: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บวกจากการลงนามสันติภาพ ไทย-กัมพูชา</a:t>
              </a:r>
              <a:endPara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133D66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165F8-CB61-948B-3354-312E3F768886}"/>
                </a:ext>
              </a:extLst>
            </p:cNvPr>
            <p:cNvSpPr txBox="1"/>
            <p:nvPr/>
          </p:nvSpPr>
          <p:spPr>
            <a:xfrm>
              <a:off x="424843" y="3457517"/>
              <a:ext cx="2499702" cy="395272"/>
            </a:xfrm>
            <a:custGeom>
              <a:avLst/>
              <a:gdLst>
                <a:gd name="connsiteX0" fmla="*/ 0 w 2319686"/>
                <a:gd name="connsiteY0" fmla="*/ 0 h 462745"/>
                <a:gd name="connsiteX1" fmla="*/ 2107932 w 2319686"/>
                <a:gd name="connsiteY1" fmla="*/ 0 h 462745"/>
                <a:gd name="connsiteX2" fmla="*/ 2107932 w 2319686"/>
                <a:gd name="connsiteY2" fmla="*/ 6212 h 462745"/>
                <a:gd name="connsiteX3" fmla="*/ 2319686 w 2319686"/>
                <a:gd name="connsiteY3" fmla="*/ 231913 h 462745"/>
                <a:gd name="connsiteX4" fmla="*/ 2107932 w 2319686"/>
                <a:gd name="connsiteY4" fmla="*/ 457613 h 462745"/>
                <a:gd name="connsiteX5" fmla="*/ 2107932 w 2319686"/>
                <a:gd name="connsiteY5" fmla="*/ 461665 h 462745"/>
                <a:gd name="connsiteX6" fmla="*/ 2104130 w 2319686"/>
                <a:gd name="connsiteY6" fmla="*/ 461665 h 462745"/>
                <a:gd name="connsiteX7" fmla="*/ 2103117 w 2319686"/>
                <a:gd name="connsiteY7" fmla="*/ 462745 h 462745"/>
                <a:gd name="connsiteX8" fmla="*/ 2102104 w 2319686"/>
                <a:gd name="connsiteY8" fmla="*/ 461665 h 462745"/>
                <a:gd name="connsiteX9" fmla="*/ 0 w 2319686"/>
                <a:gd name="connsiteY9" fmla="*/ 461665 h 46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9686" h="462745">
                  <a:moveTo>
                    <a:pt x="0" y="0"/>
                  </a:moveTo>
                  <a:lnTo>
                    <a:pt x="2107932" y="0"/>
                  </a:lnTo>
                  <a:lnTo>
                    <a:pt x="2107932" y="6212"/>
                  </a:lnTo>
                  <a:lnTo>
                    <a:pt x="2319686" y="231913"/>
                  </a:lnTo>
                  <a:lnTo>
                    <a:pt x="2107932" y="457613"/>
                  </a:lnTo>
                  <a:lnTo>
                    <a:pt x="2107932" y="461665"/>
                  </a:lnTo>
                  <a:lnTo>
                    <a:pt x="2104130" y="461665"/>
                  </a:lnTo>
                  <a:lnTo>
                    <a:pt x="2103117" y="462745"/>
                  </a:lnTo>
                  <a:lnTo>
                    <a:pt x="2102104" y="461665"/>
                  </a:lnTo>
                  <a:lnTo>
                    <a:pt x="0" y="461665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>
                <a:defRPr sz="3000" b="1">
                  <a:solidFill>
                    <a:schemeClr val="bg1"/>
                  </a:solidFill>
                  <a:latin typeface="DB Heavent" panose="02000506060000020004" pitchFamily="2" charset="-34"/>
                  <a:ea typeface="Tahoma" panose="020B0604030504040204" pitchFamily="34" charset="0"/>
                  <a:cs typeface="DB Heavent" panose="02000506060000020004" pitchFamily="2" charset="-34"/>
                </a:defRPr>
              </a:lvl1pPr>
            </a:lstStyle>
            <a:p>
              <a:pPr lvl="0">
                <a:defRPr/>
              </a:pP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News Flash</a:t>
              </a:r>
              <a:endPara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2617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A024F-6221-3DA1-9DD1-8C4BBEC5D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03B91-5B93-645E-C11B-E4FA1A8E4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95" y="81417"/>
            <a:ext cx="9487989" cy="771181"/>
          </a:xfrm>
        </p:spPr>
        <p:txBody>
          <a:bodyPr/>
          <a:lstStyle/>
          <a:p>
            <a:r>
              <a:rPr lang="th-TH"/>
              <a:t>บทวิเคราะห์ปัจจัยพื้นฐานวันนี้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FAC3F-9E34-0B57-B461-A6E1D714229E}"/>
              </a:ext>
            </a:extLst>
          </p:cNvPr>
          <p:cNvSpPr txBox="1"/>
          <p:nvPr/>
        </p:nvSpPr>
        <p:spPr>
          <a:xfrm>
            <a:off x="8777095" y="715441"/>
            <a:ext cx="32906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DAOL Daily Summary </a:t>
            </a:r>
            <a:r>
              <a:rPr lang="en-US" sz="2200" dirty="0">
                <a:solidFill>
                  <a:srgbClr val="003D66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(</a:t>
            </a:r>
            <a:r>
              <a:rPr lang="th-TH" sz="2200" dirty="0">
                <a:solidFill>
                  <a:srgbClr val="003D66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2</a:t>
            </a:r>
            <a:r>
              <a:rPr lang="en-US" sz="2200" dirty="0">
                <a:solidFill>
                  <a:srgbClr val="003D66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7 Oct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25)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0EDF9C-5A07-5308-0AA7-51F92D3F4EFD}"/>
              </a:ext>
            </a:extLst>
          </p:cNvPr>
          <p:cNvGrpSpPr/>
          <p:nvPr/>
        </p:nvGrpSpPr>
        <p:grpSpPr>
          <a:xfrm>
            <a:off x="887883" y="1253904"/>
            <a:ext cx="10416233" cy="4783507"/>
            <a:chOff x="424843" y="3457517"/>
            <a:chExt cx="9728639" cy="47835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2B6845-90F5-8EFA-F593-064F2F251176}"/>
                </a:ext>
              </a:extLst>
            </p:cNvPr>
            <p:cNvSpPr txBox="1"/>
            <p:nvPr/>
          </p:nvSpPr>
          <p:spPr>
            <a:xfrm>
              <a:off x="529127" y="3655153"/>
              <a:ext cx="9624355" cy="458587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3D66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33D66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endParaRPr>
            </a:p>
            <a:p>
              <a:pPr marL="342900" lvl="0" indent="-342900">
                <a:buFont typeface="Arial" panose="020B0604020202020204" pitchFamily="34" charset="0"/>
                <a:buChar char="•"/>
                <a:defRPr/>
              </a:pP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วานนี้ (26 ต.ค.25) นายกฯ ไทย-กัมพูชา ร่วมลงนามถ้อยแถลงผลหารือเพื่อก้าวไปสู่สันติภาพ 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  <a:defRPr/>
              </a:pP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เรามองเป็น </a:t>
              </a: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sentiment </a:t>
              </a: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บวกที่จะช่วยส่งผลให้สถานการณ์ความขัดแย้งระหว่าง ไทย-กัมพูชา ผ่อนคลายมากขึ้น ซึ่งจะช่วยลดปัจจัย </a:t>
              </a: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overhang </a:t>
              </a: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หุ้นที่เกี่ยวข้องและราคาหุ้นปรับตัวลงมากก่อนหน้านี้ ได้แก่</a:t>
              </a:r>
            </a:p>
            <a:p>
              <a:pPr lvl="0">
                <a:defRPr/>
              </a:pPr>
              <a:endParaRPr lang="th-TH" sz="2400" dirty="0">
                <a:solidFill>
                  <a:srgbClr val="133D66"/>
                </a:solidFill>
                <a:ea typeface="Tahoma" panose="020B0604030504040204" pitchFamily="34" charset="0"/>
              </a:endParaRPr>
            </a:p>
            <a:p>
              <a:pPr lvl="0">
                <a:defRPr/>
              </a:pPr>
              <a:r>
                <a:rPr lang="en-US" sz="2400" b="1" dirty="0">
                  <a:solidFill>
                    <a:srgbClr val="133D66"/>
                  </a:solidFill>
                  <a:ea typeface="Tahoma" panose="020B0604030504040204" pitchFamily="34" charset="0"/>
                </a:rPr>
                <a:t>SAV</a:t>
              </a: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 (</a:t>
              </a: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ซื้อ/เป้า 18.00 บาท) ช่วยลดความกังวต่อรายได้หลักจากธุรกิจวิทยุการบินกัมพูชา ทั้งด้านของสัญญาสัมปทาน และเป็นบวกต่อเที่ยวบิน </a:t>
              </a: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Overflight </a:t>
              </a: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กลับมาเป็นปกติมากขึ้น</a:t>
              </a:r>
            </a:p>
            <a:p>
              <a:pPr lvl="0">
                <a:defRPr/>
              </a:pPr>
              <a:endParaRPr lang="th-TH" sz="2400" dirty="0">
                <a:solidFill>
                  <a:srgbClr val="133D66"/>
                </a:solidFill>
                <a:ea typeface="Tahoma" panose="020B0604030504040204" pitchFamily="34" charset="0"/>
              </a:endParaRPr>
            </a:p>
            <a:p>
              <a:pPr lvl="0">
                <a:defRPr/>
              </a:pPr>
              <a:r>
                <a:rPr lang="en-US" sz="2400" b="1" dirty="0">
                  <a:solidFill>
                    <a:srgbClr val="133D66"/>
                  </a:solidFill>
                  <a:ea typeface="Tahoma" panose="020B0604030504040204" pitchFamily="34" charset="0"/>
                </a:rPr>
                <a:t>CBG</a:t>
              </a: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 (</a:t>
              </a: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ซื้อ/เป้า 62.00 บาท) มีรายได้จากกัมพูชาที่ 15% ของรายได้รวม เรามองว่าสถานการณ์ที่ผ่อนคลายจะส่งผลให้ชาวกัมพูชาหันกลับมาบริโภคสินค้าไทยมากขึ้นจากเดิม</a:t>
              </a:r>
            </a:p>
            <a:p>
              <a:pPr lvl="0">
                <a:defRPr/>
              </a:pPr>
              <a:endParaRPr lang="th-TH" sz="2400" dirty="0">
                <a:solidFill>
                  <a:srgbClr val="133D66"/>
                </a:solidFill>
                <a:ea typeface="Tahoma" panose="020B0604030504040204" pitchFamily="34" charset="0"/>
              </a:endParaRPr>
            </a:p>
            <a:p>
              <a:pPr lvl="0">
                <a:defRPr/>
              </a:pPr>
              <a:r>
                <a:rPr lang="en-US" sz="2400" b="1" dirty="0">
                  <a:solidFill>
                    <a:srgbClr val="133D66"/>
                  </a:solidFill>
                  <a:ea typeface="Tahoma" panose="020B0604030504040204" pitchFamily="34" charset="0"/>
                </a:rPr>
                <a:t>OR</a:t>
              </a:r>
              <a:r>
                <a:rPr lang="en-US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 (</a:t>
              </a:r>
              <a:r>
                <a:rPr lang="th-TH" sz="2400" dirty="0">
                  <a:solidFill>
                    <a:srgbClr val="133D66"/>
                  </a:solidFill>
                  <a:ea typeface="Tahoma" panose="020B0604030504040204" pitchFamily="34" charset="0"/>
                </a:rPr>
                <a:t>ซื้อ/เป้า 16.00 บาท) ปริมาณขายน้ำมันกัมพูชาคิดเป็น 29% ของปริมาณขายน้ำมันทั้งหมดในต่างประเทศ</a:t>
              </a:r>
              <a:endPara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133D66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2EB110-262B-D6BC-8862-7B4207DBB86B}"/>
                </a:ext>
              </a:extLst>
            </p:cNvPr>
            <p:cNvSpPr txBox="1"/>
            <p:nvPr/>
          </p:nvSpPr>
          <p:spPr>
            <a:xfrm>
              <a:off x="424843" y="3457517"/>
              <a:ext cx="7781449" cy="39527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>
                <a:defRPr sz="3000" b="1">
                  <a:solidFill>
                    <a:schemeClr val="bg1"/>
                  </a:solidFill>
                  <a:latin typeface="DB Heavent" panose="02000506060000020004" pitchFamily="2" charset="-34"/>
                  <a:ea typeface="Tahoma" panose="020B0604030504040204" pitchFamily="34" charset="0"/>
                  <a:cs typeface="DB Heavent" panose="02000506060000020004" pitchFamily="2" charset="-34"/>
                </a:defRPr>
              </a:lvl1pPr>
            </a:lstStyle>
            <a:p>
              <a:pPr lvl="0">
                <a:defRPr/>
              </a:pPr>
              <a:r>
                <a:rPr lang="th-TH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หุ้นที่จะได้ </a:t>
              </a: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sentiment </a:t>
              </a:r>
              <a:r>
                <a:rPr lang="th-TH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บวกจากการลงนามสันติภาพ ไทย-กัมพูชา </a:t>
              </a: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SAV, CBG</a:t>
              </a:r>
              <a:endPara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1766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73E4D2-D818-C6C1-EF81-EBE5E7E70EA9}"/>
              </a:ext>
            </a:extLst>
          </p:cNvPr>
          <p:cNvSpPr txBox="1"/>
          <p:nvPr/>
        </p:nvSpPr>
        <p:spPr>
          <a:xfrm>
            <a:off x="4171408" y="1909616"/>
            <a:ext cx="8882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133E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Fund 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E0273-136B-D83B-0283-F3C372823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981" y="1339890"/>
            <a:ext cx="4123736" cy="384495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6D823C-82E8-4227-AEA2-A595DF926D31}"/>
              </a:ext>
            </a:extLst>
          </p:cNvPr>
          <p:cNvCxnSpPr/>
          <p:nvPr/>
        </p:nvCxnSpPr>
        <p:spPr>
          <a:xfrm>
            <a:off x="5765074" y="3094507"/>
            <a:ext cx="5695406" cy="0"/>
          </a:xfrm>
          <a:prstGeom prst="line">
            <a:avLst/>
          </a:prstGeom>
          <a:ln w="19050">
            <a:solidFill>
              <a:srgbClr val="133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8DBE68-E61F-4E9A-9EF4-93FD83C1A273}"/>
              </a:ext>
            </a:extLst>
          </p:cNvPr>
          <p:cNvSpPr txBox="1"/>
          <p:nvPr/>
        </p:nvSpPr>
        <p:spPr>
          <a:xfrm>
            <a:off x="6292686" y="3182078"/>
            <a:ext cx="4981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>
                <a:ln>
                  <a:noFill/>
                </a:ln>
                <a:solidFill>
                  <a:srgbClr val="133E68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เม็ดเงินนักลงทุนต่างชาติ 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>
                <a:ln>
                  <a:noFill/>
                </a:ln>
                <a:solidFill>
                  <a:srgbClr val="133E68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ไหลเข้าตลาดหุ้นใดในฝั่งเอเชีย ...?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133E68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86100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38C816-6EBF-E4F2-593F-41D263E57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0" y="1063873"/>
            <a:ext cx="11838460" cy="42640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2C3453-280F-4B72-19FC-8FE312E10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 </a:t>
            </a:r>
            <a:r>
              <a:rPr lang="th-TH"/>
              <a:t>ต่างชาติ ที่ไหลเข้า-ออก  6 ตลาดหลักเอเซีย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4F5F2B-1785-2DF3-5307-D2FF3320FB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CB30C-02F5-4478-8C0E-7AE05C328AB5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D7D33-88A0-5F99-41A6-F5096CCA2449}"/>
              </a:ext>
            </a:extLst>
          </p:cNvPr>
          <p:cNvSpPr txBox="1"/>
          <p:nvPr/>
        </p:nvSpPr>
        <p:spPr>
          <a:xfrm>
            <a:off x="113210" y="5518991"/>
            <a:ext cx="11539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Remark : 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ตัวเลข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Net position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ของนักลงทุนต่างประเทศ ใน 6 ตลาดหุ้นเอเซีย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ประกอบด้วย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India-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S.Korea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-Taiwan-Vietnam-Philippines-Indonesia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61E752-45B9-C0FE-3637-D2FBA0529207}"/>
              </a:ext>
            </a:extLst>
          </p:cNvPr>
          <p:cNvSpPr/>
          <p:nvPr/>
        </p:nvSpPr>
        <p:spPr>
          <a:xfrm>
            <a:off x="5006419" y="1034801"/>
            <a:ext cx="1161116" cy="430824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8183869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1775E9-33FF-29B0-0A62-4502BC3EC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642"/>
            <a:ext cx="12192000" cy="4907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5274BC-96AF-6546-4C05-D3BF83A9B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 </a:t>
            </a:r>
            <a:r>
              <a:rPr lang="th-TH"/>
              <a:t>ตลาด  </a:t>
            </a:r>
            <a:r>
              <a:rPr lang="en-US"/>
              <a:t>EM (</a:t>
            </a:r>
            <a:r>
              <a:rPr lang="th-TH"/>
              <a:t>ทุก </a:t>
            </a:r>
            <a:r>
              <a:rPr lang="en-US"/>
              <a:t>assets class)</a:t>
            </a:r>
            <a:r>
              <a:rPr lang="th-TH"/>
              <a:t> ปรับตัวขึ้น</a:t>
            </a: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47F51B-67FF-5409-6D5A-4B876E82CC67}"/>
              </a:ext>
            </a:extLst>
          </p:cNvPr>
          <p:cNvCxnSpPr>
            <a:cxnSpLocks/>
          </p:cNvCxnSpPr>
          <p:nvPr/>
        </p:nvCxnSpPr>
        <p:spPr>
          <a:xfrm flipV="1">
            <a:off x="11107733" y="2737164"/>
            <a:ext cx="464357" cy="40184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5802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B13F64-0808-8FC8-7286-AD7EF1F1D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" b="10809"/>
          <a:stretch>
            <a:fillRect/>
          </a:stretch>
        </p:blipFill>
        <p:spPr>
          <a:xfrm>
            <a:off x="0" y="777987"/>
            <a:ext cx="12192000" cy="5551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3D8ED2-534E-9D63-750A-A14AB84B5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Carrey Trade </a:t>
            </a:r>
            <a:r>
              <a:rPr lang="th-TH"/>
              <a:t>ของตลาด </a:t>
            </a:r>
            <a:r>
              <a:rPr lang="en-US"/>
              <a:t>EM </a:t>
            </a:r>
            <a:r>
              <a:rPr lang="th-TH"/>
              <a:t>สูงขึ้น </a:t>
            </a:r>
            <a:r>
              <a:rPr lang="en-US"/>
              <a:t>= </a:t>
            </a:r>
            <a:r>
              <a:rPr lang="th-TH"/>
              <a:t>ค่าเงิน </a:t>
            </a:r>
            <a:r>
              <a:rPr lang="en-US"/>
              <a:t>EM </a:t>
            </a:r>
            <a:r>
              <a:rPr lang="th-TH"/>
              <a:t>แข็งค่าขึ้น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2EB45-74ED-523A-47FE-0D3FFA30C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CB30C-02F5-4478-8C0E-7AE05C328A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6">
                    <a:tint val="75000"/>
                  </a:srgbClr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D66">
                  <a:tint val="75000"/>
                </a:srgbClr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F52272D-3E88-24E6-181B-8F78C567DBCB}"/>
              </a:ext>
            </a:extLst>
          </p:cNvPr>
          <p:cNvCxnSpPr>
            <a:cxnSpLocks/>
          </p:cNvCxnSpPr>
          <p:nvPr/>
        </p:nvCxnSpPr>
        <p:spPr>
          <a:xfrm flipV="1">
            <a:off x="10847637" y="2256080"/>
            <a:ext cx="464357" cy="40184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E5C4B0-E2E3-4368-2D58-A73D04D800F9}"/>
              </a:ext>
            </a:extLst>
          </p:cNvPr>
          <p:cNvCxnSpPr/>
          <p:nvPr/>
        </p:nvCxnSpPr>
        <p:spPr>
          <a:xfrm flipV="1">
            <a:off x="403412" y="307818"/>
            <a:ext cx="10922473" cy="61382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555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951637A-87CC-1165-D4B7-16142B5A76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444" y="821531"/>
          <a:ext cx="11703112" cy="3581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991549" imgH="3057696" progId="Excel.Sheet.12">
                  <p:link updateAutomatic="1"/>
                </p:oleObj>
              </mc:Choice>
              <mc:Fallback>
                <p:oleObj name="Worksheet" r:id="rId3" imgW="9991549" imgH="3057696" progId="Excel.Sheet.12">
                  <p:link updateAutomatic="1"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951637A-87CC-1165-D4B7-16142B5A76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444" y="821531"/>
                        <a:ext cx="11703112" cy="3581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DD30C231-D8A5-4963-3CC0-AFC6B2BEC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 </a:t>
            </a:r>
            <a:r>
              <a:rPr lang="th-TH"/>
              <a:t>ต่างชาติ</a:t>
            </a:r>
            <a:r>
              <a:rPr lang="en-US"/>
              <a:t> </a:t>
            </a:r>
            <a:r>
              <a:rPr lang="th-TH"/>
              <a:t>ที่ไหลเข้า-ออก </a:t>
            </a:r>
            <a:r>
              <a:rPr lang="en-US"/>
              <a:t> 6 </a:t>
            </a:r>
            <a:r>
              <a:rPr lang="th-TH"/>
              <a:t>ตลาดหลักเอเซีย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1580F1-8421-78BF-C7E4-173C73843EEB}"/>
              </a:ext>
            </a:extLst>
          </p:cNvPr>
          <p:cNvSpPr txBox="1"/>
          <p:nvPr/>
        </p:nvSpPr>
        <p:spPr>
          <a:xfrm>
            <a:off x="1023967" y="4947586"/>
            <a:ext cx="520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Remark : 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ตัวเลข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Net position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ของนักลงทุนต่างประเทศ ใน 6 ตลาดหุ้นเอเซีย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ประกอบด้วย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India-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S.Korea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-Taiwan-Vietnam-Philippines-Indonesia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944892-8B6C-6BC3-6B7F-44F5235F3330}"/>
              </a:ext>
            </a:extLst>
          </p:cNvPr>
          <p:cNvSpPr/>
          <p:nvPr/>
        </p:nvSpPr>
        <p:spPr>
          <a:xfrm>
            <a:off x="3912300" y="760921"/>
            <a:ext cx="793631" cy="373865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9AF21-A261-6093-C95D-ABB2A7D56815}"/>
              </a:ext>
            </a:extLst>
          </p:cNvPr>
          <p:cNvSpPr txBox="1"/>
          <p:nvPr/>
        </p:nvSpPr>
        <p:spPr>
          <a:xfrm>
            <a:off x="368252" y="6370223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E:\000\Bloomberg\003-Foreign limit-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daily_setsmart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version 14OCT2023.xlsx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D5850-8643-FC60-3D80-BA943DBFDFCB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อัพเดทจาก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mongkol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47DE2-9FC5-B421-3748-8709EBDC2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936" y="6446331"/>
            <a:ext cx="1161768" cy="290442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650C8FC-DA4A-6B4F-B20E-2165516860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91500" y="4319588"/>
          <a:ext cx="3749675" cy="193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4743354" imgH="2695731" progId="Excel.Sheet.12">
                  <p:link updateAutomatic="1"/>
                </p:oleObj>
              </mc:Choice>
              <mc:Fallback>
                <p:oleObj name="Worksheet" r:id="rId6" imgW="4743354" imgH="2695731" progId="Excel.Sheet.12">
                  <p:link updateAutomatic="1"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650C8FC-DA4A-6B4F-B20E-2165516860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91500" y="4319588"/>
                        <a:ext cx="3749675" cy="193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E4C082-5A56-B2C8-5BC7-257260CFA809}"/>
              </a:ext>
            </a:extLst>
          </p:cNvPr>
          <p:cNvCxnSpPr/>
          <p:nvPr/>
        </p:nvCxnSpPr>
        <p:spPr>
          <a:xfrm flipV="1">
            <a:off x="299214" y="1116688"/>
            <a:ext cx="11378666" cy="51999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7283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30C231-D8A5-4963-3CC0-AFC6B2BEC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Position </a:t>
            </a:r>
            <a:r>
              <a:rPr lang="th-TH"/>
              <a:t>นักลงทุนต่างประเทศในตลาดหุ้นไทย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561F54-20D8-C8F5-D45B-2FECBCB66888}"/>
              </a:ext>
            </a:extLst>
          </p:cNvPr>
          <p:cNvSpPr txBox="1"/>
          <p:nvPr/>
        </p:nvSpPr>
        <p:spPr>
          <a:xfrm>
            <a:off x="280988" y="6519445"/>
            <a:ext cx="42984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E:\000\Bloomberg\003-Foreign limit-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daily_setsmart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version 14OCT2023.xlsx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2B7AB-130E-F5E3-6184-5CD362109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421" y="5448369"/>
            <a:ext cx="2121181" cy="61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38D48-F81C-7611-4D72-420F80AF8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168" y="5331582"/>
            <a:ext cx="2209800" cy="87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DB716B-CC35-F622-3A88-2D07BB0B271A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อัพเดทจาก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mongkol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C764CF-AD12-F855-B57D-D7BFEC542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936" y="6446331"/>
            <a:ext cx="1161768" cy="290442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1F8241D-6B99-F829-57D6-5435B9B096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0988" y="998538"/>
          <a:ext cx="5391150" cy="433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800677" imgH="4667150" progId="Excel.Sheet.12">
                  <p:link updateAutomatic="1"/>
                </p:oleObj>
              </mc:Choice>
              <mc:Fallback>
                <p:oleObj name="Worksheet" r:id="rId6" imgW="5800677" imgH="4667150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1F8241D-6B99-F829-57D6-5435B9B096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0988" y="998538"/>
                        <a:ext cx="5391150" cy="4338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94FFD15-5E87-B387-9F04-7CA195E24B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6475" y="1003300"/>
          <a:ext cx="5605463" cy="433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6458046" imgH="4991114" progId="Excel.Sheet.12">
                  <p:link updateAutomatic="1"/>
                </p:oleObj>
              </mc:Choice>
              <mc:Fallback>
                <p:oleObj name="Worksheet" r:id="rId8" imgW="6458046" imgH="4991114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94FFD15-5E87-B387-9F04-7CA195E24B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86475" y="1003300"/>
                        <a:ext cx="5605463" cy="433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B36744C-B179-485F-4697-E9AB6D6E058D}"/>
              </a:ext>
            </a:extLst>
          </p:cNvPr>
          <p:cNvCxnSpPr/>
          <p:nvPr/>
        </p:nvCxnSpPr>
        <p:spPr>
          <a:xfrm flipV="1">
            <a:off x="299214" y="1116688"/>
            <a:ext cx="11378666" cy="51999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2734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C7B7B4-1316-FA13-D901-848466812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Buy/Sell </a:t>
            </a:r>
            <a:r>
              <a:rPr lang="th-TH"/>
              <a:t>นักลงทุนต่างประเทศ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297B8F-7746-B05A-CB47-3536EE93CD40}"/>
              </a:ext>
            </a:extLst>
          </p:cNvPr>
          <p:cNvSpPr/>
          <p:nvPr/>
        </p:nvSpPr>
        <p:spPr>
          <a:xfrm>
            <a:off x="6139109" y="1694958"/>
            <a:ext cx="3088406" cy="4033130"/>
          </a:xfrm>
          <a:prstGeom prst="roundRect">
            <a:avLst>
              <a:gd name="adj" fmla="val 7374"/>
            </a:avLst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E99680-B2CA-F29C-6F6F-779B2823F826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อัพเดทจาก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mongkol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4518FC-7E49-EE3B-4ABE-DDF137F16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936" y="6446331"/>
            <a:ext cx="1161768" cy="290442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EA7DC62-3116-9B5E-748F-75936C8E29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4485" y="793750"/>
          <a:ext cx="6263030" cy="5445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058092" imgH="5267481" progId="Excel.Sheet.12">
                  <p:link updateAutomatic="1"/>
                </p:oleObj>
              </mc:Choice>
              <mc:Fallback>
                <p:oleObj name="Worksheet" r:id="rId4" imgW="6058092" imgH="5267481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EA7DC62-3116-9B5E-748F-75936C8E29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64485" y="793750"/>
                        <a:ext cx="6263030" cy="5445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619719-DE37-BC02-7E52-98D863CF9AEF}"/>
              </a:ext>
            </a:extLst>
          </p:cNvPr>
          <p:cNvCxnSpPr/>
          <p:nvPr/>
        </p:nvCxnSpPr>
        <p:spPr>
          <a:xfrm flipV="1">
            <a:off x="299214" y="1116688"/>
            <a:ext cx="11378666" cy="51999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35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40A88-B9BC-BE65-5AD2-E852AF28D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71E2-94E3-B856-CA52-6AA8F8867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73044"/>
            <a:ext cx="9487989" cy="771181"/>
          </a:xfrm>
        </p:spPr>
        <p:txBody>
          <a:bodyPr>
            <a:normAutofit/>
          </a:bodyPr>
          <a:lstStyle/>
          <a:p>
            <a:r>
              <a:rPr lang="en-US" dirty="0"/>
              <a:t>DAOL : </a:t>
            </a:r>
            <a:r>
              <a:rPr lang="th-TH" dirty="0"/>
              <a:t>แนวโน้มตลาดสัปดาห์นี้ (27-31 ต.ค.)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92A2AA-3D3B-035A-04E8-78C04E4A7A67}"/>
              </a:ext>
            </a:extLst>
          </p:cNvPr>
          <p:cNvSpPr txBox="1"/>
          <p:nvPr/>
        </p:nvSpPr>
        <p:spPr>
          <a:xfrm>
            <a:off x="11000815" y="444115"/>
            <a:ext cx="1079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th-TH" sz="2000" dirty="0">
                <a:solidFill>
                  <a:srgbClr val="003D66"/>
                </a:solidFill>
              </a:rPr>
              <a:t>2</a:t>
            </a:r>
            <a:r>
              <a:rPr lang="en-US" sz="2000" dirty="0">
                <a:solidFill>
                  <a:srgbClr val="003D66"/>
                </a:solidFill>
              </a:rPr>
              <a:t>7 Oct 25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58C5FD-72A7-70AF-32D9-5871D36C7C42}"/>
              </a:ext>
            </a:extLst>
          </p:cNvPr>
          <p:cNvSpPr/>
          <p:nvPr/>
        </p:nvSpPr>
        <p:spPr>
          <a:xfrm>
            <a:off x="112091" y="844225"/>
            <a:ext cx="11966698" cy="5369762"/>
          </a:xfrm>
          <a:prstGeom prst="roundRect">
            <a:avLst>
              <a:gd name="adj" fmla="val 5310"/>
            </a:avLst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th-TH" sz="2800" b="1" u="sng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ปัจจัยในประเทศ</a:t>
            </a: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 </a:t>
            </a:r>
            <a:r>
              <a:rPr lang="th-TH" sz="2800" b="1" u="sng" dirty="0">
                <a:solidFill>
                  <a:srgbClr val="D17D0D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ค่าเงินบาทปิดวันศุกร์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ไปที่ระดับ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32.77 บาท/ดอลลาร์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ทรงๆ ตัว  สัปดาห์นี้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คาดราคาทองคำและตัวเลขส่งออกของไทย </a:t>
            </a:r>
            <a:br>
              <a:rPr lang="en-US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</a:b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จะยังมีผลต่อค่าเงินบาทของไทย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 ทั้งนี้ ราคาทองคำ (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Gold Spot)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ปิดวันศุกร์ไปที่ $4137 เหรียญ/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Ounce</a:t>
            </a: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b="1" u="sng" dirty="0">
                <a:solidFill>
                  <a:srgbClr val="D17D0D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กัมพูชา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: นายกฯ หารือทวิภาคีกับ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ปธน.สหรัฐฯ ก่อนร่วมลงนาม </a:t>
            </a:r>
            <a:r>
              <a:rPr lang="en-US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Joint Decoration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ไทย-กัมพูชา ไปเมื่อวานนี้(26 ต.ค.)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... ผลที่ออกมา น่าจะลดความตึงเครียดแนวายแดนลงไประดับหนึ่ง แต่ปัญหา </a:t>
            </a:r>
            <a:r>
              <a:rPr lang="en-US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Scammer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ของกัมพูชา โดยมีประเทศเพื่อนบ้านถูกโยงเข้าไปแล้ว อาจรบกวนบรรยากาศการลงทุนอยู่บ้าง</a:t>
            </a:r>
          </a:p>
          <a:p>
            <a:pPr marL="1778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h-TH" sz="2800" b="1" u="sng" dirty="0">
                <a:solidFill>
                  <a:srgbClr val="D17D0D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ประเมินกำไรตลาด</a:t>
            </a:r>
            <a:r>
              <a:rPr lang="th-TH" sz="2800" dirty="0">
                <a:solidFill>
                  <a:srgbClr val="D17D0D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งวด 3</a:t>
            </a:r>
            <a:r>
              <a:rPr lang="en-US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Q-25 </a:t>
            </a:r>
            <a:r>
              <a:rPr lang="th-TH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ไว้ที่ 2.59 แสนลบ. +30% </a:t>
            </a:r>
            <a:r>
              <a:rPr lang="en-US" sz="2800" dirty="0" err="1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yoy</a:t>
            </a:r>
            <a:r>
              <a:rPr lang="en-US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; -23% </a:t>
            </a:r>
            <a:r>
              <a:rPr lang="en-US" sz="2800" dirty="0" err="1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qoq</a:t>
            </a:r>
            <a:r>
              <a:rPr lang="en-US" sz="2800" dirty="0">
                <a:solidFill>
                  <a:srgbClr val="0000FF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DB Heavent Light" panose="02000506060000020004" pitchFamily="2" charset="-34"/>
                <a:ea typeface="Tahoma" panose="020B0604030504040204" pitchFamily="34" charset="0"/>
                <a:cs typeface="DB Heavent Light" panose="02000506060000020004" pitchFamily="2" charset="-34"/>
              </a:rPr>
              <a:t>สูงกว่าตัวเลขก่อนหน้านี้ ที่ 2.46 แสนลบ. เนื่องจากงบกลุ่มธนาคารออกมาดี</a:t>
            </a:r>
          </a:p>
        </p:txBody>
      </p:sp>
    </p:spTree>
    <p:extLst>
      <p:ext uri="{BB962C8B-B14F-4D97-AF65-F5344CB8AC3E}">
        <p14:creationId xmlns:p14="http://schemas.microsoft.com/office/powerpoint/2010/main" val="4724872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DC2E62D-B4E9-9E87-4429-F84147D410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3468" y="827274"/>
          <a:ext cx="5682532" cy="5450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058092" imgH="5810236" progId="Excel.Sheet.12">
                  <p:link updateAutomatic="1"/>
                </p:oleObj>
              </mc:Choice>
              <mc:Fallback>
                <p:oleObj name="Worksheet" r:id="rId3" imgW="6058092" imgH="5810236" progId="Excel.Sheet.12">
                  <p:link updateAutomatic="1"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DC2E62D-B4E9-9E87-4429-F84147D410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468" y="827274"/>
                        <a:ext cx="5682532" cy="5450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4549DC9-B2CE-84B5-2733-DF55E71329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5542" y="821531"/>
          <a:ext cx="5605811" cy="5455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058092" imgH="5895833" progId="Excel.Sheet.12">
                  <p:link updateAutomatic="1"/>
                </p:oleObj>
              </mc:Choice>
              <mc:Fallback>
                <p:oleObj name="Worksheet" r:id="rId5" imgW="6058092" imgH="5895833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4549DC9-B2CE-84B5-2733-DF55E71329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95542" y="821531"/>
                        <a:ext cx="5605811" cy="5455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AB396606-B548-283D-6124-871F61C53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Buy/Sell </a:t>
            </a:r>
            <a:r>
              <a:rPr lang="th-TH"/>
              <a:t>นักลงทุนต่างประเทศ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9CD195-27B5-EA71-DF3E-95CE714469D6}"/>
              </a:ext>
            </a:extLst>
          </p:cNvPr>
          <p:cNvSpPr/>
          <p:nvPr/>
        </p:nvSpPr>
        <p:spPr>
          <a:xfrm>
            <a:off x="9200322" y="2247667"/>
            <a:ext cx="2787464" cy="3533775"/>
          </a:xfrm>
          <a:prstGeom prst="roundRect">
            <a:avLst>
              <a:gd name="adj" fmla="val 2973"/>
            </a:avLst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B Heavent Light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3BE1DF-296B-8BD1-3FE4-87E361B3A1DD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อัพเดทจาก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mongkol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940D12-075B-AB8C-33A6-6294C328931B}"/>
              </a:ext>
            </a:extLst>
          </p:cNvPr>
          <p:cNvSpPr/>
          <p:nvPr/>
        </p:nvSpPr>
        <p:spPr>
          <a:xfrm>
            <a:off x="3342667" y="2247667"/>
            <a:ext cx="2789193" cy="3533775"/>
          </a:xfrm>
          <a:prstGeom prst="roundRect">
            <a:avLst>
              <a:gd name="adj" fmla="val 2973"/>
            </a:avLst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911D87-78F1-ABDD-1E97-2F95A4691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7936" y="6446331"/>
            <a:ext cx="1161768" cy="29044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260564-9893-76DF-D4DB-05F8C15B9EA0}"/>
              </a:ext>
            </a:extLst>
          </p:cNvPr>
          <p:cNvCxnSpPr/>
          <p:nvPr/>
        </p:nvCxnSpPr>
        <p:spPr>
          <a:xfrm flipV="1">
            <a:off x="299214" y="1116688"/>
            <a:ext cx="11378666" cy="51999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3199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5B542-BBE6-9E37-EEA4-5079B1391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D2BC8F-9A57-232D-7319-CF0BFC2DE229}"/>
              </a:ext>
            </a:extLst>
          </p:cNvPr>
          <p:cNvSpPr txBox="1"/>
          <p:nvPr/>
        </p:nvSpPr>
        <p:spPr>
          <a:xfrm>
            <a:off x="965563" y="5835274"/>
            <a:ext cx="10786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75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Remark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75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: 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75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ตัวเลข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75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Net position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75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ของนักลงทุนต่างประเทศ ใน 6 ตลาดหุ้นเอเซีย ประกอบด้วย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75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India-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3D66">
                    <a:lumMod val="75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S.Korea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75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-Taiwan-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3D66">
                    <a:lumMod val="75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Veitnam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6">
                    <a:lumMod val="75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-Philippines-Indonesia</a:t>
            </a:r>
            <a:endParaRPr kumimoji="0" lang="th-TH" sz="2000" b="1" i="0" u="none" strike="noStrike" kern="1200" cap="none" spc="0" normalizeH="0" baseline="0" noProof="0">
              <a:ln>
                <a:noFill/>
              </a:ln>
              <a:solidFill>
                <a:srgbClr val="003D66">
                  <a:lumMod val="75000"/>
                </a:srgbClr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A1836B-B1A1-BCFA-C4FB-D9E16E49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50638"/>
            <a:ext cx="9487989" cy="771181"/>
          </a:xfrm>
        </p:spPr>
        <p:txBody>
          <a:bodyPr>
            <a:normAutofit/>
          </a:bodyPr>
          <a:lstStyle/>
          <a:p>
            <a:r>
              <a:rPr lang="en-US"/>
              <a:t>Net Position (Equity)  6 </a:t>
            </a:r>
            <a:r>
              <a:rPr lang="th-TH"/>
              <a:t>ตลาดหุ้นเอเซีย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69CDF-A259-5095-FDC1-A358A2EDAFFD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อัพเดทจาก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mongkol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1026" name="Picture 2" descr="How Bloomberg Uses REST APIs">
            <a:extLst>
              <a:ext uri="{FF2B5EF4-FFF2-40B4-BE49-F238E27FC236}">
                <a16:creationId xmlns:a16="http://schemas.microsoft.com/office/drawing/2014/main" id="{984AF2A3-1897-F65F-489B-033A824A9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1CDE29C-B2A4-6322-62A0-AA31F94DAE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476606"/>
              </p:ext>
            </p:extLst>
          </p:nvPr>
        </p:nvGraphicFramePr>
        <p:xfrm>
          <a:off x="1787525" y="1012449"/>
          <a:ext cx="9140825" cy="482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325036" imgH="5448272" progId="Excel.Sheet.12">
                  <p:link updateAutomatic="1"/>
                </p:oleObj>
              </mc:Choice>
              <mc:Fallback>
                <p:oleObj name="Worksheet" r:id="rId4" imgW="10325036" imgH="54482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7525" y="1012449"/>
                        <a:ext cx="9140825" cy="4822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05505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A6D50-7435-FD9E-42D9-8910A1D58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8C974AA-C2F8-B4A5-7FEF-8EB1C3E22D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443685"/>
              </p:ext>
            </p:extLst>
          </p:nvPr>
        </p:nvGraphicFramePr>
        <p:xfrm>
          <a:off x="1102661" y="660541"/>
          <a:ext cx="9986680" cy="5533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00969" imgH="3657643" progId="Excel.Sheet.12">
                  <p:link updateAutomatic="1"/>
                </p:oleObj>
              </mc:Choice>
              <mc:Fallback>
                <p:oleObj name="Worksheet" r:id="rId3" imgW="6600969" imgH="365764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2661" y="660541"/>
                        <a:ext cx="9986680" cy="5533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C19BD84-6259-9324-6963-C03E8098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Position (Equity)  6 </a:t>
            </a:r>
            <a:r>
              <a:rPr lang="th-TH"/>
              <a:t>ตลาดหุ้นเอเซีย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97A577-E398-CAEF-565E-6710E347A57C}"/>
              </a:ext>
            </a:extLst>
          </p:cNvPr>
          <p:cNvSpPr/>
          <p:nvPr/>
        </p:nvSpPr>
        <p:spPr>
          <a:xfrm>
            <a:off x="4814170" y="1176604"/>
            <a:ext cx="1174377" cy="50829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6C08F-9D29-2528-6A6E-22ED4D9FA51A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อัพเดทจาก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mongkol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5" name="Picture 2" descr="How Bloomberg Uses REST APIs">
            <a:extLst>
              <a:ext uri="{FF2B5EF4-FFF2-40B4-BE49-F238E27FC236}">
                <a16:creationId xmlns:a16="http://schemas.microsoft.com/office/drawing/2014/main" id="{2C9564A0-3FE1-1F3A-86BA-F9EB9204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8336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92E8F7-C6FE-A54C-8D83-63554898F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" y="21206"/>
            <a:ext cx="9487989" cy="771181"/>
          </a:xfrm>
        </p:spPr>
        <p:txBody>
          <a:bodyPr/>
          <a:lstStyle/>
          <a:p>
            <a:r>
              <a:rPr lang="en-US"/>
              <a:t>Foreign Net Position  in Thai  Market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FD39B-B006-4F91-4AF1-C5C5F13BAD69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อัพเดทจาก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mongkol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5" name="Picture 2" descr="How Bloomberg Uses REST APIs">
            <a:extLst>
              <a:ext uri="{FF2B5EF4-FFF2-40B4-BE49-F238E27FC236}">
                <a16:creationId xmlns:a16="http://schemas.microsoft.com/office/drawing/2014/main" id="{85A02CE5-5E5C-87EA-C2D4-962EA72FA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B51DCAB-A80D-CA7D-D423-9716890855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985170"/>
              </p:ext>
            </p:extLst>
          </p:nvPr>
        </p:nvGraphicFramePr>
        <p:xfrm>
          <a:off x="573337" y="904875"/>
          <a:ext cx="5124450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124482" imgH="2771732" progId="Excel.Sheet.12">
                  <p:link updateAutomatic="1"/>
                </p:oleObj>
              </mc:Choice>
              <mc:Fallback>
                <p:oleObj name="Worksheet" r:id="rId4" imgW="5124482" imgH="277173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3337" y="904875"/>
                        <a:ext cx="5124450" cy="277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6362837-2F6A-D3B0-56CA-5BC4A94B27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387324"/>
              </p:ext>
            </p:extLst>
          </p:nvPr>
        </p:nvGraphicFramePr>
        <p:xfrm>
          <a:off x="670175" y="3502025"/>
          <a:ext cx="5095875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096051" imgH="2857713" progId="Excel.Sheet.12">
                  <p:link updateAutomatic="1"/>
                </p:oleObj>
              </mc:Choice>
              <mc:Fallback>
                <p:oleObj name="Worksheet" r:id="rId6" imgW="5096051" imgH="285771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175" y="3502025"/>
                        <a:ext cx="5095875" cy="285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EC2F75C-9EE5-42EE-2895-76FD4ED55B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923323"/>
              </p:ext>
            </p:extLst>
          </p:nvPr>
        </p:nvGraphicFramePr>
        <p:xfrm>
          <a:off x="6872288" y="828675"/>
          <a:ext cx="5095875" cy="537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4895882" imgH="5162692" progId="Excel.Sheet.12">
                  <p:link updateAutomatic="1"/>
                </p:oleObj>
              </mc:Choice>
              <mc:Fallback>
                <p:oleObj name="Worksheet" r:id="rId8" imgW="4895882" imgH="516269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72288" y="828675"/>
                        <a:ext cx="5095875" cy="537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59181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30A12-F7D6-CE12-E37E-1DDF30DF1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A6B307-E52E-187B-718A-C2F9CB88A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Buy/Sell </a:t>
            </a:r>
            <a:r>
              <a:rPr lang="th-TH"/>
              <a:t>นักลงทุนต่างประเทศ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21876D-3609-C164-F7CD-84CFF129EAE5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อัพเดทจาก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mongkol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3" name="Picture 2" descr="How Bloomberg Uses REST APIs">
            <a:extLst>
              <a:ext uri="{FF2B5EF4-FFF2-40B4-BE49-F238E27FC236}">
                <a16:creationId xmlns:a16="http://schemas.microsoft.com/office/drawing/2014/main" id="{AACB0208-0490-E2CA-2072-EF7B90074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CCEBDC9-BE46-14FE-39B6-1021961AE0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189185"/>
              </p:ext>
            </p:extLst>
          </p:nvPr>
        </p:nvGraphicFramePr>
        <p:xfrm>
          <a:off x="2912199" y="821531"/>
          <a:ext cx="6367604" cy="5436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124559" imgH="5229097" progId="Excel.Sheet.12">
                  <p:link updateAutomatic="1"/>
                </p:oleObj>
              </mc:Choice>
              <mc:Fallback>
                <p:oleObj name="Worksheet" r:id="rId4" imgW="6124559" imgH="522909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12199" y="821531"/>
                        <a:ext cx="6367604" cy="5436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64398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98391-B6D2-789F-722E-EFF70D1F0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85FD161-02C9-0A78-0276-1073410581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56085"/>
              </p:ext>
            </p:extLst>
          </p:nvPr>
        </p:nvGraphicFramePr>
        <p:xfrm>
          <a:off x="271752" y="815459"/>
          <a:ext cx="5734599" cy="544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124559" imgH="5810236" progId="Excel.Sheet.12">
                  <p:link updateAutomatic="1"/>
                </p:oleObj>
              </mc:Choice>
              <mc:Fallback>
                <p:oleObj name="Worksheet" r:id="rId3" imgW="6124559" imgH="5810236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85FD161-02C9-0A78-0276-1073410581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1752" y="815459"/>
                        <a:ext cx="5734599" cy="5440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E0D4B2C-541D-A92A-81FF-99EFBAC051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165262"/>
              </p:ext>
            </p:extLst>
          </p:nvPr>
        </p:nvGraphicFramePr>
        <p:xfrm>
          <a:off x="6263857" y="815459"/>
          <a:ext cx="5687976" cy="544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124559" imgH="5857832" progId="Excel.Sheet.12">
                  <p:link updateAutomatic="1"/>
                </p:oleObj>
              </mc:Choice>
              <mc:Fallback>
                <p:oleObj name="Worksheet" r:id="rId5" imgW="6124559" imgH="5857832" progId="Excel.Sheet.12">
                  <p:link updateAutomatic="1"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E0D4B2C-541D-A92A-81FF-99EFBAC05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63857" y="815459"/>
                        <a:ext cx="5687976" cy="5440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D9F436D9-A41E-AB9C-C39A-7B5219DD5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Buy/Sell </a:t>
            </a:r>
            <a:r>
              <a:rPr lang="th-TH"/>
              <a:t>นักลงทุนต่างประเทศ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4E7CBE-A621-4C7D-D608-CB203618F905}"/>
              </a:ext>
            </a:extLst>
          </p:cNvPr>
          <p:cNvSpPr/>
          <p:nvPr/>
        </p:nvSpPr>
        <p:spPr>
          <a:xfrm>
            <a:off x="9109192" y="2155718"/>
            <a:ext cx="2879948" cy="3721781"/>
          </a:xfrm>
          <a:prstGeom prst="roundRect">
            <a:avLst>
              <a:gd name="adj" fmla="val 2973"/>
            </a:avLst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35B731-68B5-1797-C81E-A590FF23390B}"/>
              </a:ext>
            </a:extLst>
          </p:cNvPr>
          <p:cNvSpPr txBox="1"/>
          <p:nvPr/>
        </p:nvSpPr>
        <p:spPr>
          <a:xfrm>
            <a:off x="-1597794" y="6488668"/>
            <a:ext cx="153041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อัพเดทจาก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mongkol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01DE49-C8D4-563F-CC9F-A487AF31AFB2}"/>
              </a:ext>
            </a:extLst>
          </p:cNvPr>
          <p:cNvSpPr/>
          <p:nvPr/>
        </p:nvSpPr>
        <p:spPr>
          <a:xfrm>
            <a:off x="3184263" y="2155718"/>
            <a:ext cx="2879948" cy="3721781"/>
          </a:xfrm>
          <a:prstGeom prst="roundRect">
            <a:avLst>
              <a:gd name="adj" fmla="val 2973"/>
            </a:avLst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pic>
        <p:nvPicPr>
          <p:cNvPr id="6" name="Picture 2" descr="How Bloomberg Uses REST APIs">
            <a:extLst>
              <a:ext uri="{FF2B5EF4-FFF2-40B4-BE49-F238E27FC236}">
                <a16:creationId xmlns:a16="http://schemas.microsoft.com/office/drawing/2014/main" id="{5A56FCFF-7C07-044E-6743-4752D5594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4" y="6481393"/>
            <a:ext cx="1226789" cy="2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674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EDD0-A1FA-D423-AD37-EA1EE64C0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หุ้นที่นักลงทุนต่างประเทศซื้อ-ขาย นับตั้งแต่ปี 2021 เป็นต้นมา</a:t>
            </a:r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BECBE55-8EB0-09DB-3B15-30BBEFE06A28}"/>
              </a:ext>
            </a:extLst>
          </p:cNvPr>
          <p:cNvSpPr/>
          <p:nvPr/>
        </p:nvSpPr>
        <p:spPr>
          <a:xfrm>
            <a:off x="6246766" y="2316545"/>
            <a:ext cx="765011" cy="3727283"/>
          </a:xfrm>
          <a:prstGeom prst="rightBrac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BAAAB-DCCD-6E53-94D1-20FFE786041D}"/>
              </a:ext>
            </a:extLst>
          </p:cNvPr>
          <p:cNvSpPr txBox="1"/>
          <p:nvPr/>
        </p:nvSpPr>
        <p:spPr>
          <a:xfrm>
            <a:off x="7117654" y="3149134"/>
            <a:ext cx="49670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นักลงทุนต่างประเทศได้ทยอยเข้าซื้อหุ้นไทย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มาตั้งแต่ต้นปี 2021  ด้านซ้ายมือ เป็นมูลค่า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ที่นักลงทุนกลุ่มนี้ เข้าซื้อ หรือขาย 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ตั้งแต่เวลานั้น มาจนถึงปัจจุบัน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E27E244E-EB5F-F13A-1588-0161A570EDF2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B945A-FA57-56AD-DB9F-325D9D5F6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08" y="959010"/>
            <a:ext cx="4729823" cy="52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740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D8D7BE-24DA-D556-39D5-AC0678ED44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484" y="0"/>
            <a:ext cx="2113153" cy="633819"/>
          </a:xfrm>
          <a:prstGeom prst="rect">
            <a:avLst/>
          </a:prstGeom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35D2BB11-1530-83C2-7FD4-3D588604B574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87107-1E14-9EB1-BE41-368326E9F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60" y="801355"/>
            <a:ext cx="11832879" cy="499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839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A8B833D-DB24-674E-C007-8F8E8460127F}"/>
              </a:ext>
            </a:extLst>
          </p:cNvPr>
          <p:cNvSpPr/>
          <p:nvPr/>
        </p:nvSpPr>
        <p:spPr>
          <a:xfrm>
            <a:off x="6095999" y="700391"/>
            <a:ext cx="3226833" cy="5603132"/>
          </a:xfrm>
          <a:prstGeom prst="roundRect">
            <a:avLst/>
          </a:prstGeom>
          <a:noFill/>
          <a:ln w="381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190ED066-1C47-7F8C-2668-A5E86028C26D}"/>
              </a:ext>
            </a:extLst>
          </p:cNvPr>
          <p:cNvSpPr/>
          <p:nvPr/>
        </p:nvSpPr>
        <p:spPr>
          <a:xfrm>
            <a:off x="12106989" y="6180463"/>
            <a:ext cx="1017916" cy="74612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85A269-BC1A-A100-53B8-A7098E14E4FC}"/>
              </a:ext>
            </a:extLst>
          </p:cNvPr>
          <p:cNvSpPr txBox="1"/>
          <p:nvPr/>
        </p:nvSpPr>
        <p:spPr>
          <a:xfrm>
            <a:off x="78051" y="0"/>
            <a:ext cx="52850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หุ้นที่นักลงทุนต่างประเทศซื้อ-ขาย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224C3-E920-8DBE-66D4-AB2979A42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842" y="999082"/>
            <a:ext cx="5847643" cy="515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320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DDCF6-13AC-CAE3-5D37-926AAFC9E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301" y="1419084"/>
            <a:ext cx="3612036" cy="348505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E5185F-9A2C-4176-B6EB-91D06588C4A4}"/>
              </a:ext>
            </a:extLst>
          </p:cNvPr>
          <p:cNvSpPr txBox="1"/>
          <p:nvPr/>
        </p:nvSpPr>
        <p:spPr>
          <a:xfrm>
            <a:off x="4171408" y="2240356"/>
            <a:ext cx="8882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133E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 Black" panose="02000506060000020004" pitchFamily="2" charset="-34"/>
                <a:cs typeface="DB Heavent Black" panose="02000506060000020004" pitchFamily="2" charset="-34"/>
              </a:rPr>
              <a:t>Dividend Stocks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1E1B71-2441-4795-AD14-892FB3B5C2FD}"/>
              </a:ext>
            </a:extLst>
          </p:cNvPr>
          <p:cNvCxnSpPr/>
          <p:nvPr/>
        </p:nvCxnSpPr>
        <p:spPr>
          <a:xfrm>
            <a:off x="5765074" y="3425247"/>
            <a:ext cx="5695406" cy="0"/>
          </a:xfrm>
          <a:prstGeom prst="line">
            <a:avLst/>
          </a:prstGeom>
          <a:ln w="19050">
            <a:solidFill>
              <a:srgbClr val="133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075A8A-E65C-4853-94E9-64C0B1AD9BE2}"/>
              </a:ext>
            </a:extLst>
          </p:cNvPr>
          <p:cNvSpPr txBox="1"/>
          <p:nvPr/>
        </p:nvSpPr>
        <p:spPr>
          <a:xfrm>
            <a:off x="6169402" y="3513797"/>
            <a:ext cx="4711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>
                <a:ln>
                  <a:noFill/>
                </a:ln>
                <a:solidFill>
                  <a:srgbClr val="133E68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หุ้นที่มีการจ่ายปันผลในอัตราที่สูง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133E68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87116878"/>
      </p:ext>
    </p:extLst>
  </p:cSld>
  <p:clrMapOvr>
    <a:masterClrMapping/>
  </p:clrMapOvr>
</p:sld>
</file>

<file path=ppt/theme/theme1.xml><?xml version="1.0" encoding="utf-8"?>
<a:theme xmlns:a="http://schemas.openxmlformats.org/drawingml/2006/main" name="xx">
  <a:themeElements>
    <a:clrScheme name="KTBST">
      <a:dk1>
        <a:srgbClr val="003D66"/>
      </a:dk1>
      <a:lt1>
        <a:srgbClr val="FFFFFF"/>
      </a:lt1>
      <a:dk2>
        <a:srgbClr val="003D66"/>
      </a:dk2>
      <a:lt2>
        <a:srgbClr val="E7E6E6"/>
      </a:lt2>
      <a:accent1>
        <a:srgbClr val="739CD8"/>
      </a:accent1>
      <a:accent2>
        <a:srgbClr val="A3C4E8"/>
      </a:accent2>
      <a:accent3>
        <a:srgbClr val="8A8D8F"/>
      </a:accent3>
      <a:accent4>
        <a:srgbClr val="D6D1CA"/>
      </a:accent4>
      <a:accent5>
        <a:srgbClr val="AA875E"/>
      </a:accent5>
      <a:accent6>
        <a:srgbClr val="003D66"/>
      </a:accent6>
      <a:hlink>
        <a:srgbClr val="003D66"/>
      </a:hlink>
      <a:folHlink>
        <a:srgbClr val="003D66"/>
      </a:folHlink>
    </a:clrScheme>
    <a:fontScheme name="Custom 1">
      <a:majorFont>
        <a:latin typeface="DB Heavent Bold"/>
        <a:ea typeface=""/>
        <a:cs typeface="DB Heavent Bold"/>
      </a:majorFont>
      <a:minorFont>
        <a:latin typeface="DB Heavent Light"/>
        <a:ea typeface=""/>
        <a:cs typeface="DB Heavent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xx">
  <a:themeElements>
    <a:clrScheme name="KTBST">
      <a:dk1>
        <a:srgbClr val="003D66"/>
      </a:dk1>
      <a:lt1>
        <a:srgbClr val="FFFFFF"/>
      </a:lt1>
      <a:dk2>
        <a:srgbClr val="003D66"/>
      </a:dk2>
      <a:lt2>
        <a:srgbClr val="E7E6E6"/>
      </a:lt2>
      <a:accent1>
        <a:srgbClr val="739CD8"/>
      </a:accent1>
      <a:accent2>
        <a:srgbClr val="A3C4E8"/>
      </a:accent2>
      <a:accent3>
        <a:srgbClr val="8A8D8F"/>
      </a:accent3>
      <a:accent4>
        <a:srgbClr val="D6D1CA"/>
      </a:accent4>
      <a:accent5>
        <a:srgbClr val="AA875E"/>
      </a:accent5>
      <a:accent6>
        <a:srgbClr val="003D66"/>
      </a:accent6>
      <a:hlink>
        <a:srgbClr val="003D66"/>
      </a:hlink>
      <a:folHlink>
        <a:srgbClr val="003D66"/>
      </a:folHlink>
    </a:clrScheme>
    <a:fontScheme name="Custom 1">
      <a:majorFont>
        <a:latin typeface="DB Heavent Bold"/>
        <a:ea typeface=""/>
        <a:cs typeface="DB Heavent Bold"/>
      </a:majorFont>
      <a:minorFont>
        <a:latin typeface="DB Heavent Light"/>
        <a:ea typeface=""/>
        <a:cs typeface="DB Heavent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1_xx">
  <a:themeElements>
    <a:clrScheme name="KTBST">
      <a:dk1>
        <a:srgbClr val="003D66"/>
      </a:dk1>
      <a:lt1>
        <a:srgbClr val="FFFFFF"/>
      </a:lt1>
      <a:dk2>
        <a:srgbClr val="003D66"/>
      </a:dk2>
      <a:lt2>
        <a:srgbClr val="E7E6E6"/>
      </a:lt2>
      <a:accent1>
        <a:srgbClr val="739CD8"/>
      </a:accent1>
      <a:accent2>
        <a:srgbClr val="A3C4E8"/>
      </a:accent2>
      <a:accent3>
        <a:srgbClr val="8A8D8F"/>
      </a:accent3>
      <a:accent4>
        <a:srgbClr val="D6D1CA"/>
      </a:accent4>
      <a:accent5>
        <a:srgbClr val="AA875E"/>
      </a:accent5>
      <a:accent6>
        <a:srgbClr val="003D66"/>
      </a:accent6>
      <a:hlink>
        <a:srgbClr val="003D66"/>
      </a:hlink>
      <a:folHlink>
        <a:srgbClr val="003D66"/>
      </a:folHlink>
    </a:clrScheme>
    <a:fontScheme name="KTBST">
      <a:majorFont>
        <a:latin typeface="DB Heavent"/>
        <a:ea typeface=""/>
        <a:cs typeface="DB Heavent"/>
      </a:majorFont>
      <a:minorFont>
        <a:latin typeface="DB Heavent Light"/>
        <a:ea typeface=""/>
        <a:cs typeface="DB Heavent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xx">
  <a:themeElements>
    <a:clrScheme name="KTBST">
      <a:dk1>
        <a:srgbClr val="003D66"/>
      </a:dk1>
      <a:lt1>
        <a:srgbClr val="FFFFFF"/>
      </a:lt1>
      <a:dk2>
        <a:srgbClr val="003D66"/>
      </a:dk2>
      <a:lt2>
        <a:srgbClr val="E7E6E6"/>
      </a:lt2>
      <a:accent1>
        <a:srgbClr val="739CD8"/>
      </a:accent1>
      <a:accent2>
        <a:srgbClr val="A3C4E8"/>
      </a:accent2>
      <a:accent3>
        <a:srgbClr val="8A8D8F"/>
      </a:accent3>
      <a:accent4>
        <a:srgbClr val="D6D1CA"/>
      </a:accent4>
      <a:accent5>
        <a:srgbClr val="AA875E"/>
      </a:accent5>
      <a:accent6>
        <a:srgbClr val="003D66"/>
      </a:accent6>
      <a:hlink>
        <a:srgbClr val="003D66"/>
      </a:hlink>
      <a:folHlink>
        <a:srgbClr val="003D66"/>
      </a:folHlink>
    </a:clrScheme>
    <a:fontScheme name="Custom 1">
      <a:majorFont>
        <a:latin typeface="DB Heavent Bold"/>
        <a:ea typeface=""/>
        <a:cs typeface="DB Heavent Bold"/>
      </a:majorFont>
      <a:minorFont>
        <a:latin typeface="DB Heavent Light"/>
        <a:ea typeface=""/>
        <a:cs typeface="DB Heavent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KTBST">
      <a:dk1>
        <a:srgbClr val="003D66"/>
      </a:dk1>
      <a:lt1>
        <a:srgbClr val="FFFFFF"/>
      </a:lt1>
      <a:dk2>
        <a:srgbClr val="003D66"/>
      </a:dk2>
      <a:lt2>
        <a:srgbClr val="E7E6E6"/>
      </a:lt2>
      <a:accent1>
        <a:srgbClr val="739CD8"/>
      </a:accent1>
      <a:accent2>
        <a:srgbClr val="A3C4E8"/>
      </a:accent2>
      <a:accent3>
        <a:srgbClr val="8A8D8F"/>
      </a:accent3>
      <a:accent4>
        <a:srgbClr val="D6D1CA"/>
      </a:accent4>
      <a:accent5>
        <a:srgbClr val="AA875E"/>
      </a:accent5>
      <a:accent6>
        <a:srgbClr val="003D66"/>
      </a:accent6>
      <a:hlink>
        <a:srgbClr val="003D66"/>
      </a:hlink>
      <a:folHlink>
        <a:srgbClr val="003D66"/>
      </a:folHlink>
    </a:clrScheme>
    <a:fontScheme name="KTBST">
      <a:majorFont>
        <a:latin typeface="DB Heavent"/>
        <a:ea typeface=""/>
        <a:cs typeface="DB Heavent"/>
      </a:majorFont>
      <a:minorFont>
        <a:latin typeface="DB Heavent Light"/>
        <a:ea typeface=""/>
        <a:cs typeface="DB Heavent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xx">
  <a:themeElements>
    <a:clrScheme name="KTBST">
      <a:dk1>
        <a:srgbClr val="003D66"/>
      </a:dk1>
      <a:lt1>
        <a:srgbClr val="FFFFFF"/>
      </a:lt1>
      <a:dk2>
        <a:srgbClr val="003D66"/>
      </a:dk2>
      <a:lt2>
        <a:srgbClr val="E7E6E6"/>
      </a:lt2>
      <a:accent1>
        <a:srgbClr val="739CD8"/>
      </a:accent1>
      <a:accent2>
        <a:srgbClr val="A3C4E8"/>
      </a:accent2>
      <a:accent3>
        <a:srgbClr val="8A8D8F"/>
      </a:accent3>
      <a:accent4>
        <a:srgbClr val="D6D1CA"/>
      </a:accent4>
      <a:accent5>
        <a:srgbClr val="AA875E"/>
      </a:accent5>
      <a:accent6>
        <a:srgbClr val="003D66"/>
      </a:accent6>
      <a:hlink>
        <a:srgbClr val="003D66"/>
      </a:hlink>
      <a:folHlink>
        <a:srgbClr val="003D66"/>
      </a:folHlink>
    </a:clrScheme>
    <a:fontScheme name="Custom 1">
      <a:majorFont>
        <a:latin typeface="DB Heavent Bold"/>
        <a:ea typeface=""/>
        <a:cs typeface="DB Heavent Bold"/>
      </a:majorFont>
      <a:minorFont>
        <a:latin typeface="DB Heavent Light"/>
        <a:ea typeface=""/>
        <a:cs typeface="DB Heavent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D051CBB1396B49B52F2BAFA8E7DD7D" ma:contentTypeVersion="15" ma:contentTypeDescription="Create a new document." ma:contentTypeScope="" ma:versionID="a8269852eb1965f902efcf8aa07baf98">
  <xsd:schema xmlns:xsd="http://www.w3.org/2001/XMLSchema" xmlns:xs="http://www.w3.org/2001/XMLSchema" xmlns:p="http://schemas.microsoft.com/office/2006/metadata/properties" xmlns:ns3="c6218ae7-866f-478d-ab1e-d60255be87e6" xmlns:ns4="2de1870b-2405-4a6a-8da4-7848cb5c565e" targetNamespace="http://schemas.microsoft.com/office/2006/metadata/properties" ma:root="true" ma:fieldsID="0c59f768037f03bee1e767b6dfb62c2e" ns3:_="" ns4:_="">
    <xsd:import namespace="c6218ae7-866f-478d-ab1e-d60255be87e6"/>
    <xsd:import namespace="2de1870b-2405-4a6a-8da4-7848cb5c56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18ae7-866f-478d-ab1e-d60255be87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1870b-2405-4a6a-8da4-7848cb5c565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4143A7-6DCF-4313-AEB9-C0949E9DA2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218ae7-866f-478d-ab1e-d60255be87e6"/>
    <ds:schemaRef ds:uri="2de1870b-2405-4a6a-8da4-7848cb5c56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669B18-5D1D-4990-B63B-A998308ABF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75394</TotalTime>
  <Words>14162</Words>
  <Application>Microsoft Office PowerPoint</Application>
  <PresentationFormat>Widescreen</PresentationFormat>
  <Paragraphs>958</Paragraphs>
  <Slides>147</Slides>
  <Notes>52</Notes>
  <HiddenSlides>39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Links</vt:lpstr>
      </vt:variant>
      <vt:variant>
        <vt:i4>80</vt:i4>
      </vt:variant>
      <vt:variant>
        <vt:lpstr>Slide Titles</vt:lpstr>
      </vt:variant>
      <vt:variant>
        <vt:i4>147</vt:i4>
      </vt:variant>
    </vt:vector>
  </HeadingPairs>
  <TitlesOfParts>
    <vt:vector size="251" baseType="lpstr">
      <vt:lpstr>Tahoma</vt:lpstr>
      <vt:lpstr>Calibri Light</vt:lpstr>
      <vt:lpstr>Calibri</vt:lpstr>
      <vt:lpstr>Noto Sans Thai</vt:lpstr>
      <vt:lpstr>DB Heavent Med</vt:lpstr>
      <vt:lpstr>MN Lotchong</vt:lpstr>
      <vt:lpstr>DB Heavent Light</vt:lpstr>
      <vt:lpstr>Wingdings</vt:lpstr>
      <vt:lpstr>DM Academy Light</vt:lpstr>
      <vt:lpstr>Arial</vt:lpstr>
      <vt:lpstr>DB Heavent Black</vt:lpstr>
      <vt:lpstr>Times New Roman</vt:lpstr>
      <vt:lpstr>DB Heavent</vt:lpstr>
      <vt:lpstr>DBHeavent-Med</vt:lpstr>
      <vt:lpstr>xx</vt:lpstr>
      <vt:lpstr>1_Custom Design</vt:lpstr>
      <vt:lpstr>31_xx</vt:lpstr>
      <vt:lpstr>2_xx</vt:lpstr>
      <vt:lpstr>2_Custom Design</vt:lpstr>
      <vt:lpstr>3_Custom Design</vt:lpstr>
      <vt:lpstr>Custom Design</vt:lpstr>
      <vt:lpstr>1_xx</vt:lpstr>
      <vt:lpstr>Office Theme</vt:lpstr>
      <vt:lpstr>3_xx</vt:lpstr>
      <vt:lpstr>\\172.16.1.234\Research\Research-Restrict\Mongkol\MSCI.xlsx!INDEX_Weekly_Value!R4C4:R45C13</vt:lpstr>
      <vt:lpstr>\\172.16.1.234\Research\Research-Restrict\Mongkol\MSCI.xlsx!INDEX_Weekly_Value!R48C4:R77C13</vt:lpstr>
      <vt:lpstr>file:///\\172.16.1.234\Research\Research-Restrict\Mongkol\Recheck%20Performance%20Edit%203.xlsx!Compare%20Return!%5bRecheck%20Performance%20Edit%203.xlsx%5dCompare%20Return%20Chart%202</vt:lpstr>
      <vt:lpstr>file:///\\172.16.1.234\Research\Research-Restrict\Mongkol\DAOL%20Portfolio.xlsx!Portfolio!R2C1:R71C18</vt:lpstr>
      <vt:lpstr>file:///\\172.16.1.234\Research\Research-Restrict\Mongkol\003-Foreign%20limit-daily_setsmart%20version%2014OCT2023.xlsx!Foreign%20Asia-6!R5C2:R20C10</vt:lpstr>
      <vt:lpstr>file:///\\172.16.1.234\Research\Research-Restrict\Mongkol\003-Foreign%20limit-daily_setsmart%20version%2014OCT2023.xlsx!Foreign%20Asia-6!%5b003-Foreign%20limit-daily_setsmart%20version%2014OCT2023.xlsx%5dForeign%20Asia-6%20Chart%202</vt:lpstr>
      <vt:lpstr>file:///\\172.16.1.234\Research\Research-Restrict\Mongkol\003-Foreign%20limit-daily_setsmart%20version%2014OCT2023.xlsx!Foreign%20Asia-6!%5b003-Foreign%20limit-daily_setsmart%20version%2014OCT2023.xlsx%5dForeign%20Asia-6%20Chart%206</vt:lpstr>
      <vt:lpstr>file:///\\172.16.1.234\Research\Research-Restrict\Mongkol\003-Foreign%20limit-daily_setsmart%20version%2014OCT2023.xlsx!BOND-Non-resident%20Flows!%5b003-Foreign%20limit-daily_setsmart%20version%2014OCT2023.xlsx%5dBOND-Non-resident%20Flows%20Chart%203</vt:lpstr>
      <vt:lpstr>file:///\\172.16.1.234\Research\Research-Restrict\Mongkol\003-Foreign%20limit-daily_setsmart_Ver.03012025.xlsx!มูลค่าหุ้นที่ถือ!R2C3:R20C9</vt:lpstr>
      <vt:lpstr>file:///\\172.16.1.234\Research\Research-Restrict\Mongkol\003-Foreign%20limit-daily_setsmart_Ver.03012025.xlsx!มูลค่าหุ้นที่ถือ!R58C3:R78C9</vt:lpstr>
      <vt:lpstr>file:///\\172.16.1.234\Research\Research-Restrict\Mongkol\003-Foreign%20limit-daily_setsmart_Ver.03012025.xlsx!มูลค่าหุ้นที่ถือ!R28C3:R48C9</vt:lpstr>
      <vt:lpstr>file:///\\172.16.1.234\Research\Research-Restrict\Mongkol\MSCI.xlsx!SET%2014day!%5bMSCI.xlsx%5dSET%2014day%20Chart%201</vt:lpstr>
      <vt:lpstr>\\172.16.1.234\Research\Research-Restrict\Mongkol\MSCI.xlsx!Foreign Asia!R4C23:R16C31</vt:lpstr>
      <vt:lpstr>file:///\\172.16.1.234\Research\Research-Restrict\Mongkol\MSCI.xlsx!Foreign%20net%20in%20THB%20!%5bMSCI.xlsx%5dForeign%20net%20in%20THB%20%20Chart%2019</vt:lpstr>
      <vt:lpstr>file:///\\172.16.1.234\Research\Research-Restrict\Mongkol\MSCI.xlsx!Foreign%20net%20in%20THB%20!%5bMSCI.xlsx%5dForeign%20net%20in%20THB%20%20Chart%2020</vt:lpstr>
      <vt:lpstr>file:///\\172.16.1.234\Research\Research-Restrict\Mongkol\MSCI.xlsx!Foreign%20net%20in%20THB%20!R5551C6:R5608C10</vt:lpstr>
      <vt:lpstr>file:///\\172.16.1.234\Research\Research-Restrict\Mongkol\003-Foreign%20limit-daily.xlsx!มูลค่าหุ้นที่ถือ!R2C3:R20C9</vt:lpstr>
      <vt:lpstr>file:///\\172.16.1.234\Research\Research-Restrict\Mongkol\003-Foreign%20limit-daily.xlsx!มูลค่าหุ้นที่ถือ!R58C3:R78C9</vt:lpstr>
      <vt:lpstr>file:///\\172.16.1.234\Research\Research-Restrict\Mongkol\003-Foreign%20limit-daily.xlsx!มูลค่าหุ้นที่ถือ!R28C3:R48C9</vt:lpstr>
      <vt:lpstr>file:///E:\Google%20Drive\Bloomberg\MSCI.xlsx!High%20Dividend!R46C2:R64C9</vt:lpstr>
      <vt:lpstr>file:///E:\Google%20Drive\Bloomberg\MSCI.xlsx!High%20Dividend!R25C2:R42C8</vt:lpstr>
      <vt:lpstr>file:///E:\Google%20Drive\Bloomberg\MSCI.xlsx!High%20Dividend!R3C2:R20C8</vt:lpstr>
      <vt:lpstr>file:///D:\Google%20Drive\KTB%20Sec\Special%20Report\คัดหุ้นปันผลดีเข้าพอร์ต%20ยังทันมั้ย%20%20%2025JAN2023\กราฟ%20เงินปันผลของ%20SET%20%20ย้อนหลัง%2027JULY2024.xlsx!VALUE_Dividend!%5bกราฟ%20เงินปันผลของ%20SET%20%20ย้อนหลัง%2027JULY2024.xlsx%5dVALUE_Dividend%20Chart%202</vt:lpstr>
      <vt:lpstr>file:///E:\Google%20Drive\Bloomberg\ไฟล์ที่ใช้ประชุมวันจันทร์\Dividend%20Calendar%2001%2021%20Feb%202025.xlsx!Graph!%5bDividend%20Calendar%2001%2021%20Feb%202025.xlsx%5dGraph%20Chart%202</vt:lpstr>
      <vt:lpstr>file:///D:\Google%20Drive\Bloomberg\ไฟล์ที่ใช้ประชุมวันจันทร์\Dividend%20Calendar%2001%2008%20Mar%202024.xlsx!Graph!%5bDividend%20Calendar%2001%2008%20Mar%202024.xlsx%5dGraph%20Chart%202</vt:lpstr>
      <vt:lpstr>file:///D:\Google%20Drive\Bloomberg\ไฟล์ที่ใช้ประชุมวันจันทร์\Dividend%20Calendar%2001%2020%20Feb%202023.xlsx!Graph!%5bDividend%20Calendar%2001%2020%20Feb%202023.xlsx%5dGraph%20Chart%202</vt:lpstr>
      <vt:lpstr>file:///H:\My%20Drive\Bloomberg\ไฟล์ที่ใช้ประชุมวันจันทร์\Dividend%20Calendar%2001%2009%20Feb%202022.xlsx!Graph!%5bDividend%20Calendar%2001%2009%20Feb%202022.xlsx%5dGraph%20Chart%202</vt:lpstr>
      <vt:lpstr>file:///\\172.16.1.234\Research\Research-Restrict\Mongkol\MSCI.xlsx!Pre-Com-Rubber!%5bMSCI.xlsx%5dPre-Com-Rubber%20Chart%2012</vt:lpstr>
      <vt:lpstr>file:///\\172.16.1.234\Research\Research-Restrict\Mongkol\MSCI.xlsx!Pre-Com-Rubber!%5bMSCI.xlsx%5dPre-Com-Rubber%20Chart%2020</vt:lpstr>
      <vt:lpstr>file:///\\172.16.1.234\Research\Research-Restrict\Mongkol\MSCI.xlsx!Pre-Com-Rubber!%5bMSCI.xlsx%5dPre-Com-Rubber%20Chart%2014</vt:lpstr>
      <vt:lpstr>file:///\\172.16.1.234\Research\Research-Restrict\Mongkol\MSCI.xlsx!Pre-Com-Rubber!%5bMSCI.xlsx%5dPre-Com-Rubber%20Chart%2015</vt:lpstr>
      <vt:lpstr>file:///\\172.16.1.234\Research\Research-Restrict\Mongkol\MSCI.xlsx!Pre-Com-Rubber!%5bMSCI.xlsx%5dPre-Com-Rubber%20Chart%2016</vt:lpstr>
      <vt:lpstr>file:///\\172.16.1.234\Research\Research-Restrict\Mongkol\MSCI.xlsx!Pre-Com-Rubber!%5bMSCI.xlsx%5dPre-Com-Rubber%20Chart%2017</vt:lpstr>
      <vt:lpstr>file:///\\172.16.1.234\Research\Research-Restrict\Mongkol\MSCI.xlsx!Pre-Com-Rubber!%5bMSCI.xlsx%5dPre-Com-Rubber%20Chart%2018</vt:lpstr>
      <vt:lpstr>file:///\\172.16.1.234\Research\Research-Restrict\Mongkol\MSCI.xlsx!Pre-Com-Rubber!%5bMSCI.xlsx%5dPre-Com-Rubber%20Chart%2019</vt:lpstr>
      <vt:lpstr>file:///\\172.16.1.234\Research\Research-Restrict\Mongkol\MSCI.xlsx!Pre-Com-Rubber!%5bMSCI.xlsx%5dPre-Com-Rubber%20Chart%2023</vt:lpstr>
      <vt:lpstr>\\172.16.1.234\Research\Research-Restrict\Mongkol\MSCI.xlsx!Pre-Com-Rubber![MSCI.xlsx]Pre-Com-Rubber Chart 13</vt:lpstr>
      <vt:lpstr>\\172.16.1.234\Research\Research-Restrict\Mongkol\MSCI.xlsx!Pre-Com-Rubber![MSCI.xlsx]Pre-Com-Rubber Chart 21</vt:lpstr>
      <vt:lpstr>file:///\\172.16.1.234\Research\Research-Restrict\Mongkol\MSCI.xlsx!BADI!R6C44:R23C58</vt:lpstr>
      <vt:lpstr>file:///\\172.16.1.234\Research\Research-Restrict\Mongkol\MSCI.xlsx!BADI!%5bMSCI.xlsx%5dBADI%20Chart%2011</vt:lpstr>
      <vt:lpstr>file:///\\172.16.1.234\Research\Research-Restrict\Mongkol\MSCI.xlsx!BADI!%5bMSCI.xlsx%5dBADI%20Chart%2012</vt:lpstr>
      <vt:lpstr>file:///\\172.16.1.234\Research\Research-Restrict\Mongkol\MSCI.xlsx!BADI!%5bMSCI.xlsx%5dBADI%20Chart%2013</vt:lpstr>
      <vt:lpstr>\\172.16.1.234\Research\Research-Restrict\Mongkol\MSCI.xlsx!INTEREST_BOND![MSCI.xlsx]INTEREST_BOND Chart 5315-6</vt:lpstr>
      <vt:lpstr>file:///\\172.16.1.234\Research\Research-Restrict\Mongkol\MSCI.xlsx!INTEREST_BOND!%5bMSCI.xlsx%5dINTEREST_BOND%20Chart%205315-2</vt:lpstr>
      <vt:lpstr>\\172.16.1.234\Research\Research-Restrict\Mongkol\MSCI.xlsx!INTEREST_BOND![MSCI.xlsx]INTEREST_BOND Chart 58</vt:lpstr>
      <vt:lpstr>\\172.16.1.234\Research\Research-Restrict\Mongkol\MSCI.xlsx!INTEREST_BOND![MSCI.xlsx]INTEREST_BOND Chart 81</vt:lpstr>
      <vt:lpstr>\\172.16.1.234\Research\Research-Restrict\Mongkol\MSCI.xlsx!INTEREST_BOND![MSCI.xlsx]INTEREST_BOND Chart 99</vt:lpstr>
      <vt:lpstr>\\172.16.1.234\Research\Research-Restrict\Mongkol\MSCI.xlsx!INTEREST_BOND!R1188C60:R1217C62</vt:lpstr>
      <vt:lpstr>\\172.16.1.234\Research\Research-Restrict\Mongkol\MSCI.xlsx!INTEREST_BOND![MSCI.xlsx]INTEREST_BOND Chart 103</vt:lpstr>
      <vt:lpstr>\\172.16.1.234\Research\Research-Restrict\Mongkol\MSCI.xlsx!INTEREST_BOND!R13578C11:R13588C13</vt:lpstr>
      <vt:lpstr>file:///E:\Google%20Drive\Bloomberg\00Sector%20index_PER%20001.xlsx!PER_Value!R5C3:R32C13</vt:lpstr>
      <vt:lpstr>file:///E:\Google%20Drive\Bloomberg\00Sector%20index_PER%20001.xlsx!PER_Value!R6C16:R31C25</vt:lpstr>
      <vt:lpstr>file:///E:\Google%20Drive\Bloomberg\00Sector%20index_PER%20001.xlsx!PER_Value!R6C28:R32C33</vt:lpstr>
      <vt:lpstr>file:///E:\Google%20Drive\Bloomberg\ไฟล์คำนวณ%20Index%20Return%20and%20SD%2023feb2022.xlsx!Summary!R4C3:R25C21</vt:lpstr>
      <vt:lpstr>file:///E:\Google%20Drive\Bloomberg\ไฟล์คำนวณ%20Index%20Return%20and%20SD%2023feb2022.xlsx!วิธีคำนวณ%20SD!%5bไฟล์คำนวณ%20Index%20Return%20and%20SD%2023feb2022.xlsx%5dวิธีคำนวณ%20SD%20Chart%203</vt:lpstr>
      <vt:lpstr>file:///E:\Google%20Drive\Bloomberg\SET%20-%20%202025%20Best%20EPS%20%20(Bloomberg)%2004MAR2025.xlsx!EPS%202025!%5bSET%20-%20%202025%20Best%20EPS%20%20(Bloomberg)%2004MAR2025.xlsx%5dEPS%202025%20Chart%204</vt:lpstr>
      <vt:lpstr>file:///E:\Google%20Drive\Bloomberg\SET%20-%20%202025%20Best%20EPS%20%20(Bloomberg)%2004MAR2025.xlsx!EPS%202025!%5bSET%20-%20%202025%20Best%20EPS%20%20(Bloomberg)%2004MAR2025.xlsx%5dEPS%202025%20Chart%203</vt:lpstr>
      <vt:lpstr>file:///E:\Google%20Drive\Bloomberg\SET%20-%20%202025%20Best%20EPS%20%20(Bloomberg)%2004MAR2025.xlsx!EPS%202025!%5bSET%20-%20%202025%20Best%20EPS%20%20(Bloomberg)%2004MAR2025.xlsx%5dEPS%202025%20Chart%205</vt:lpstr>
      <vt:lpstr>file:///E:\Google%20Drive\Bloomberg\SET%20-%20%202025%20Best%20EPS%20%20(Bloomberg)%2004MAR2025.xlsx!EPS%202025!%5bSET%20-%20%202025%20Best%20EPS%20%20(Bloomberg)%2004MAR2025.xlsx%5dEPS%202025%20Chart%202</vt:lpstr>
      <vt:lpstr>file:///E:\Google%20Drive\Bloomberg\SET%20-%20%202025%20Best%20EPS%20%20(Bloomberg)%2004MAR2025.xlsx!EPS%202025!%5bSET%20-%20%202025%20Best%20EPS%20%20(Bloomberg)%2004MAR2025.xlsx%5dEPS%202025%20Chart%208</vt:lpstr>
      <vt:lpstr>file:///E:\Google%20Drive\Bloomberg\SET%20-%20%202025%20Best%20EPS%20%20(Bloomberg)%2004MAR2025.xlsx!EPS%202025!%5bSET%20-%20%202025%20Best%20EPS%20%20(Bloomberg)%2004MAR2025.xlsx%5dEPS%202025%20Chart%207</vt:lpstr>
      <vt:lpstr>file:///E:\Google%20Drive\Bloomberg\SET%20-%20%202025%20Best%20EPS%20%20(Bloomberg)%2004MAR2025.xlsx!EPS%202025!%5bSET%20-%20%202025%20Best%20EPS%20%20(Bloomberg)%2004MAR2025.xlsx%5dEPS%202025%20Chart%206</vt:lpstr>
      <vt:lpstr>file:///E:\Google%20Drive\Bloomberg\SET%20-%20%202025%20Best%20EPS%20%20(Bloomberg)%2004MAR2025.xlsx!EPS%202025!%5bSET%20-%20%202025%20Best%20EPS%20%20(Bloomberg)%2004MAR2025.xlsx%5dEPS%202025%20Chart%209</vt:lpstr>
      <vt:lpstr>file:///E:\Google%20Drive\Bloomberg\PER%20Emerging%20market.xlsx!World_per!%5bPER%20Emerging%20market.xlsx%5dWorld_per%20Chart%2035</vt:lpstr>
      <vt:lpstr>file:///E:\Google%20Drive\Bloomberg\Earning%20Yield%20Analysis%20%2001%2028MAR2023.xlsx!Earning%20Yield%20Analysis!%5bEarning%20Yield%20Analysis%20%2001%2028MAR2023.xlsx%5dEarning%20Yield%20Analysis%20Chart%2027</vt:lpstr>
      <vt:lpstr>file:///E:\Google%20Drive\Bloomberg\Earning%20Yield%20Analysis%20%2001%2028MAR2023.xlsx!Earning%20Yield%20Analysis!%5bEarning%20Yield%20Analysis%20%2001%2028MAR2023.xlsx%5dEarning%20Yield%20Analysis%20Chart%2029</vt:lpstr>
      <vt:lpstr>file:///E:\Google%20Drive\Bloomberg\Earning%20Yield%20Analysis%20%2001%2028MAR2023.xlsx!Earning%20Yield%20Analysis!%5bEarning%20Yield%20Analysis%20%2001%2028MAR2023.xlsx%5dEarning%20Yield%20Analysis%20Chart%201</vt:lpstr>
      <vt:lpstr>file:///E:\Google%20Drive\Bloomberg\Forex%20Gain-loss%20001%2004SEP2025.xlsx!FX%20Gain_VALUE!%5bForex%20Gain-loss%20001%2004SEP2025.xlsx%5dFX%20Gain_VALUE%20Chart%208</vt:lpstr>
      <vt:lpstr>file:///E:\Google%20Drive\Bloomberg\Forex%20Gain-loss%20001%2004SEP2025.xlsx!FX%20Gain_VALUE!%5bForex%20Gain-loss%20001%2004SEP2025.xlsx%5dFX%20Gain_VALUE%20Chart%209</vt:lpstr>
      <vt:lpstr>file:///E:\Google%20Drive\Bloomberg\Forex%20Gain-loss%20001%2004SEP2025.xlsx!FX%20Gain_VALUE!%5bForex%20Gain-loss%20001%2004SEP2025.xlsx%5dFX%20Gain_VALUE%20Chart%201</vt:lpstr>
      <vt:lpstr>file:///E:\Google%20Drive\Bloomberg\Forex%20Gain-loss%20001%2004SEP2025.xlsx!FX%20Gain_VALUE!%5bForex%20Gain-loss%20001%2004SEP2025.xlsx%5dFX%20Gain_VALUE%20Chart%205</vt:lpstr>
      <vt:lpstr>file:///E:\Google%20Drive\Bloomberg\Forex%20Gain-loss%20001%2030MAY2025.xlsx!FX%20Gain_VALUE!%5bForex%20Gain-loss%20001%2030MAY2025.xlsx%5dFX%20Gain_VALUE%20Chart%203</vt:lpstr>
      <vt:lpstr>file:///E:\Google%20Drive\Bloomberg\Forex%20Gain-loss%20001%2030MAY2025.xlsx!FX%20Gain_VALUE!%5bForex%20Gain-loss%20001%2030MAY2025.xlsx%5dFX%20Gain_VALUE%20Chart%201</vt:lpstr>
      <vt:lpstr>file:///E:\Google%20Drive\Bloomberg\Forex%20Gain-loss%20001%2030MAY2025.xlsx!FX%20Gain_VALUE!%5bForex%20Gain-loss%20001%2030MAY2025.xlsx%5dFX%20Gain_VALUE%20Chart%205</vt:lpstr>
      <vt:lpstr>file:///E:\Google%20Drive\Bloomberg\Forex%20Gain-loss%20001%2030MAY2025.xlsx!FX%20Gain_VALUE!%5bForex%20Gain-loss%20001%2030MAY2025.xlsx%5dFX%20Gain_VALUE%20Chart%204</vt:lpstr>
      <vt:lpstr>file:///D:\Google%20Drive\Bloomberg\Forex%20Gain-loss%20001%2015MAR2025.xlsx!FX%20Gain_VALUE!%5bForex%20Gain-loss%20001%2015MAR2025.xlsx%5dFX%20Gain_VALUE%20Chart%203</vt:lpstr>
      <vt:lpstr>file:///D:\Google%20Drive\Bloomberg\Forex%20Gain-loss%20001%2015MAR2025.xlsx!FX%20Gain_VALUE!%5bForex%20Gain-loss%20001%2015MAR2025.xlsx%5dFX%20Gain_VALUE%20Chart%205</vt:lpstr>
      <vt:lpstr>file:///D:\Google%20Drive\Bloomberg\Forex%20Gain-loss%20001%2015MAR2025.xlsx!FX%20Gain_VALUE!%5bForex%20Gain-loss%20001%2015MAR2025.xlsx%5dFX%20Gain_VALUE%20Chart%201</vt:lpstr>
      <vt:lpstr>file:///D:\Google%20Drive\Bloomberg\Forex%20Gain-loss%20001%2015MAR2025.xlsx!FX%20Gain_VALUE!%5bForex%20Gain-loss%20001%2015MAR2025.xlsx%5dFX%20Gain_VALUE%20Chart%204</vt:lpstr>
      <vt:lpstr>\\172.16.1.234\Research\Research-Restrict\Mongkol\MSCI.xlsx!INTEREST_BOND![MSCI.xlsx]INTEREST_BOND Chart 5315-6</vt:lpstr>
      <vt:lpstr>PowerPoint Presentation</vt:lpstr>
      <vt:lpstr>ประเด็น LIVE</vt:lpstr>
      <vt:lpstr>Calendar (Week)</vt:lpstr>
      <vt:lpstr>ดัชนีตลาดหุ้นและราคาสินทรัพย์ทางการเงิน</vt:lpstr>
      <vt:lpstr>หุ้นที่มีผลต่อดัชนีฯวันก่อน และ กรอบ SET Index</vt:lpstr>
      <vt:lpstr>PowerPoint Presentation</vt:lpstr>
      <vt:lpstr>DAOL : แนวโน้มตลาดสัปดาห์นี้ (27-31 ต.ค.)</vt:lpstr>
      <vt:lpstr>DAOL : แนวโน้มตลาดสัปดาห์นี้ (27-31 ต.ค.)</vt:lpstr>
      <vt:lpstr>DAOL : แนวโน้มตลาดสัปดาห์นี้ (27-31 ต.ค.)</vt:lpstr>
      <vt:lpstr>DAOL : แนวโน้มตลาดสัปดาห์นี้ (27-31 ต.ค.)</vt:lpstr>
      <vt:lpstr>DAOL : แนวโน้มตลาดสัปดาห์นี้ (27-31 ต.ค.)</vt:lpstr>
      <vt:lpstr>Fed Fund Rate (Policy Rate)</vt:lpstr>
      <vt:lpstr>PowerPoint Presentation</vt:lpstr>
      <vt:lpstr>การลงนามปฏิญญาไทย-กัมพูชา และบทบาทของทรัมป์</vt:lpstr>
      <vt:lpstr>PowerPoint Presentation</vt:lpstr>
      <vt:lpstr>สรุปและความเห็น ผลเจรจาการค้า โดย  DAOL Strategy</vt:lpstr>
      <vt:lpstr>การเจรจาทางการค้าระหว่างสหรัฐฯ และจีน</vt:lpstr>
      <vt:lpstr>การเจรจาทางการค้าระหว่างสหรัฐฯ และจีน</vt:lpstr>
      <vt:lpstr>แถลงการณ์ร่วมว่าด้วยกรอบความตกลงการค้าต่างตอบแทนระหว่างสหรัฐฯ-ไทย</vt:lpstr>
      <vt:lpstr>แถลงการณ์ร่วมว่าด้วยกรอบความตกลงการค้าต่างตอบแทนระหว่างสหรัฐฯ-ไทย</vt:lpstr>
      <vt:lpstr>การเจรจาการค้าระหว่างสหรัฐฯ-จีน </vt:lpstr>
      <vt:lpstr>มาตรการตอบโต้ทางการค้าสหรัฐฯ-จีน ในช่วงวันหยุด</vt:lpstr>
      <vt:lpstr>PowerPoint Presentation</vt:lpstr>
      <vt:lpstr>ผลการประชุม China 4th Plenum</vt:lpstr>
      <vt:lpstr>ผลการประชุม China 4th Plenum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ครม.เศรษฐกิจชงมาตรการท่องเที่ยวไทยลดภาษีสูงสุด 2 หมื่นบาท เข้าครม.สัปดาห์หน้า</vt:lpstr>
      <vt:lpstr>นโยบาย "Quick Big Win" ของกระทรวงพลังงาน</vt:lpstr>
      <vt:lpstr>นโยบาย "Quick Big Win" ของกระทรวงพลังงาน</vt:lpstr>
      <vt:lpstr>PowerPoint Presentation</vt:lpstr>
      <vt:lpstr>PowerPoint Presentation</vt:lpstr>
      <vt:lpstr>Timeline การเลือกตั้งและจัดทำประชามติ (จากความเห็นของนายบวรศักดิ์ อุวรรณโณ)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การประชุมรัฐสภา พิจารณาร่างแก้ไขรัฐธรรมนูญ 14-15 ต.ค. 68</vt:lpstr>
      <vt:lpstr>การแก้ไขรัฐธรรมนูญ 2560</vt:lpstr>
      <vt:lpstr>ชุดมาตรการสร้างเสน่ห์ตลาดทุนไทย (Thai Capital Market Attractiveness Initiative) </vt:lpstr>
      <vt:lpstr>ปฏิรูปเกณฑ์ IPO: เปรียบเทียบปัจจุบันกับแนวทางใหม่</vt:lpstr>
      <vt:lpstr>คำแถลงนโยบาย ของรัฐบาลอนุทิน</vt:lpstr>
      <vt:lpstr>คำแถลงนโยบาย ของรัฐบาลอนุทิน</vt:lpstr>
      <vt:lpstr>กำไรตลาดหุ้น</vt:lpstr>
      <vt:lpstr>ผลประกอบการหุ้นธนาคาร ออกมาดีเกินคาด</vt:lpstr>
      <vt:lpstr>PowerPoint Presentation</vt:lpstr>
      <vt:lpstr>ประเมินกำไรตลาด 3Q-25  #1</vt:lpstr>
      <vt:lpstr>กำไรตลาดหุ้นไทย</vt:lpstr>
      <vt:lpstr>ประเมินกำไรตลาด 3Q-25  #1</vt:lpstr>
      <vt:lpstr>ประเมินกำไรตลาด 3Q-25  #1</vt:lpstr>
      <vt:lpstr>DAOL : คาดการณ์กำไรหุ้นธนาคาร 3Q-2025</vt:lpstr>
      <vt:lpstr>คาดการณ์กำไรหุ้นธนาคาร 3Q-2025 ….  Bloomberg Survey</vt:lpstr>
      <vt:lpstr>4Q25 Strategy : SET Index Target  for 2025</vt:lpstr>
      <vt:lpstr>PowerPoint Presentation</vt:lpstr>
      <vt:lpstr>PowerPoint Presentation</vt:lpstr>
      <vt:lpstr>PowerPoint Presentation</vt:lpstr>
      <vt:lpstr>Portfolio Performance</vt:lpstr>
      <vt:lpstr>Portfolio Performance</vt:lpstr>
      <vt:lpstr>กลยุทธ์ลงทุนโดย DAOL</vt:lpstr>
      <vt:lpstr>PowerPoint Presentation</vt:lpstr>
      <vt:lpstr>PowerPoint Presentation</vt:lpstr>
      <vt:lpstr>PowerPoint Presentation</vt:lpstr>
      <vt:lpstr>PowerPoint Presentation</vt:lpstr>
      <vt:lpstr>Trader Idea (24 Oct 25)</vt:lpstr>
      <vt:lpstr>ราคาหุ้นส่วนใหญ่ ปรับตัวขึ้นมาค่อนข้างมากในช่วง 3 เดือนนี้</vt:lpstr>
      <vt:lpstr>บทวิเคราะห์ปัจจัยพื้นฐานวันนี้</vt:lpstr>
      <vt:lpstr>บทวิเคราะห์ปัจจัยพื้นฐานวันนี้</vt:lpstr>
      <vt:lpstr>PowerPoint Presentation</vt:lpstr>
      <vt:lpstr>Flow ต่างชาติ ที่ไหลเข้า-ออก  6 ตลาดหลักเอเซีย</vt:lpstr>
      <vt:lpstr>Flow ตลาด  EM (ทุก assets class) ปรับตัวขึ้น</vt:lpstr>
      <vt:lpstr>Carrey Trade ของตลาด EM สูงขึ้น = ค่าเงิน EM แข็งค่าขึ้น</vt:lpstr>
      <vt:lpstr>Flow ต่างชาติ ที่ไหลเข้า-ออก  6 ตลาดหลักเอเซีย</vt:lpstr>
      <vt:lpstr>Net Position นักลงทุนต่างประเทศในตลาดหุ้นไทย</vt:lpstr>
      <vt:lpstr>Net Buy/Sell นักลงทุนต่างประเทศ</vt:lpstr>
      <vt:lpstr>Net Buy/Sell นักลงทุนต่างประเทศ</vt:lpstr>
      <vt:lpstr>Net Position (Equity)  6 ตลาดหุ้นเอเซีย</vt:lpstr>
      <vt:lpstr>Net Position (Equity)  6 ตลาดหุ้นเอเซีย</vt:lpstr>
      <vt:lpstr>Foreign Net Position  in Thai  Market</vt:lpstr>
      <vt:lpstr>Net Buy/Sell นักลงทุนต่างประเทศ</vt:lpstr>
      <vt:lpstr>Net Buy/Sell นักลงทุนต่างประเทศ</vt:lpstr>
      <vt:lpstr>หุ้นที่นักลงทุนต่างประเทศซื้อ-ขาย นับตั้งแต่ปี 2021 เป็นต้นมา</vt:lpstr>
      <vt:lpstr>PowerPoint Presentation</vt:lpstr>
      <vt:lpstr>PowerPoint Presentation</vt:lpstr>
      <vt:lpstr>PowerPoint Presentation</vt:lpstr>
      <vt:lpstr>ตารางหุ้นที่มี Dividend Yield สูง</vt:lpstr>
      <vt:lpstr>PowerPoint Presentation</vt:lpstr>
      <vt:lpstr>PowerPoint Presentation</vt:lpstr>
      <vt:lpstr>ผลกระทบของการลดลงของราคาหุ้นจาก “XD”  ต่อดัชนีฯ</vt:lpstr>
      <vt:lpstr>ผลกระทบของการลดลงของราคาหุ้นจาก “XD”  ต่อดัชนีฯ</vt:lpstr>
      <vt:lpstr>ผลกระทบของการลดลงของราคาหุ้นจาก “XD”  ต่อดัชนีฯ</vt:lpstr>
      <vt:lpstr>ผลกระทบของการลดลงของราคาหุ้นจาก “XD”  ต่อดัชนีฯ</vt:lpstr>
      <vt:lpstr>PowerPoint Presentation</vt:lpstr>
      <vt:lpstr>2024  :  ปีที่ยังเต็มไปด้วยข่าวลบ</vt:lpstr>
      <vt:lpstr>PowerPoint Presentation</vt:lpstr>
      <vt:lpstr>Calendar (Week)</vt:lpstr>
      <vt:lpstr>PowerPoint Presentation</vt:lpstr>
      <vt:lpstr>PowerPoint Presentation</vt:lpstr>
      <vt:lpstr>GDP ของประเทศใน Asean</vt:lpstr>
      <vt:lpstr>EPS (กำไรตลาด) ของประเทศใน Asean</vt:lpstr>
      <vt:lpstr>EPS (กำไรตลาด) ประเทศใน Asia</vt:lpstr>
      <vt:lpstr>GDP และตัวเลขเศรษฐกิจสำคัญ ประเทศในเอเซีย</vt:lpstr>
      <vt:lpstr>PowerPoint Presentation</vt:lpstr>
      <vt:lpstr>PowerPoint Presentation</vt:lpstr>
      <vt:lpstr>PowerPoint Presentation</vt:lpstr>
      <vt:lpstr>PowerPoint Presentation</vt:lpstr>
      <vt:lpstr>Spread ปิโตรเคมี  และ  ดัชนีราคาสินค้าโภคภัณฑ์</vt:lpstr>
      <vt:lpstr>ค่าการกลั่นน้ำมัน</vt:lpstr>
      <vt:lpstr>ราคากากถั่วเหลือง ราคาหุ้น TVO  &amp;  ราคายางพารา และราคาหุ้น NER</vt:lpstr>
      <vt:lpstr>ราคา Cotton</vt:lpstr>
      <vt:lpstr>ราคาถ่านหิน</vt:lpstr>
      <vt:lpstr>ราคาน้ำมันดิบ + ทองคำ</vt:lpstr>
      <vt:lpstr>ค่าระวางเรือ  และราคาหุ้นเดินเรือของไทย</vt:lpstr>
      <vt:lpstr>Fed Fund Rate (Policy Rate)</vt:lpstr>
      <vt:lpstr>US’s GDP  &amp;  Stock Market</vt:lpstr>
      <vt:lpstr>QE : Fed &amp; ECB</vt:lpstr>
      <vt:lpstr>PowerPoint Presentation</vt:lpstr>
      <vt:lpstr>PowerPoint Presentation</vt:lpstr>
      <vt:lpstr>P/E ตลาดหุ้นสำคัญๆ </vt:lpstr>
      <vt:lpstr>EPS ตลาดหุ้นสำคัญๆ </vt:lpstr>
      <vt:lpstr>EPS : Growth Rate ตลาดหุ้นสำคัญๆ </vt:lpstr>
      <vt:lpstr>ผลตอบแทนตลาดหุ้นไทย เทียบกับตลาดโลก</vt:lpstr>
      <vt:lpstr>ตลาดหุ้นไทย อยู่ในภาวะซบเซา กินเวลานานที่สุดที่เคยมีมา</vt:lpstr>
      <vt:lpstr>กำไรปี ’25 : แรงกดดันต่อกำไรตลาด ยังมีให้เห็น</vt:lpstr>
      <vt:lpstr>PowerPoint Presentation</vt:lpstr>
      <vt:lpstr>การปรับ EPS ตลาดหุ้นสำคัญๆ  ปี 2025</vt:lpstr>
      <vt:lpstr>Forward P/E ของ SET Index</vt:lpstr>
      <vt:lpstr>PowerPoint Presentation</vt:lpstr>
      <vt:lpstr>PowerPoint Presentation</vt:lpstr>
      <vt:lpstr>PowerPoint Presentation</vt:lpstr>
      <vt:lpstr>SET Profitability as of  2Q-2025</vt:lpstr>
      <vt:lpstr>SET Profitability as of  1Q-2025</vt:lpstr>
      <vt:lpstr>SET Profitability as of  4Q-2024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Suwanan Sukthong</dc:creator>
  <cp:lastModifiedBy>Muttawan Pintarak</cp:lastModifiedBy>
  <cp:revision>9257</cp:revision>
  <dcterms:created xsi:type="dcterms:W3CDTF">2023-03-24T02:53:32Z</dcterms:created>
  <dcterms:modified xsi:type="dcterms:W3CDTF">2025-10-27T01:09:51Z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0x010100B4D051CBB1396B49B52F2BAFA8E7DD7D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2025-09-27T12:35:01Z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e51c5040-3115-41b2-b18e-2e10d83bff92</vt:lpwstr>
  </property>
  <property fmtid="{D5CDD505-2E9C-101B-9397-08002B2CF9AE}" pid="8" name="MSIP_Label_defa4170-0d19-0005-0004-bc88714345d2_ActionId">
    <vt:lpwstr>816e9891-8efb-450b-9d9b-0189bdf61f1b</vt:lpwstr>
  </property>
  <property fmtid="{D5CDD505-2E9C-101B-9397-08002B2CF9AE}" pid="9" name="MSIP_Label_defa4170-0d19-0005-0004-bc88714345d2_ContentBits">
    <vt:lpwstr>0</vt:lpwstr>
  </property>
  <property fmtid="{D5CDD505-2E9C-101B-9397-08002B2CF9AE}" pid="10" name="MSIP_Label_defa4170-0d19-0005-0004-bc88714345d2_Tag">
    <vt:lpwstr>10, 3, 0, 1</vt:lpwstr>
  </property>
  <property fmtid="{D5CDD505-2E9C-101B-9397-08002B2CF9AE}" pid="11" name="_activity">
    <vt:lpwstr/>
  </property>
</Properties>
</file>